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9" r:id="rId2"/>
    <p:sldId id="260" r:id="rId3"/>
    <p:sldId id="298" r:id="rId4"/>
    <p:sldId id="299" r:id="rId5"/>
    <p:sldId id="324" r:id="rId6"/>
    <p:sldId id="327" r:id="rId7"/>
    <p:sldId id="325" r:id="rId8"/>
    <p:sldId id="293" r:id="rId9"/>
    <p:sldId id="358" r:id="rId10"/>
    <p:sldId id="330" r:id="rId11"/>
    <p:sldId id="331" r:id="rId12"/>
    <p:sldId id="332" r:id="rId13"/>
    <p:sldId id="361" r:id="rId14"/>
    <p:sldId id="333" r:id="rId15"/>
    <p:sldId id="334" r:id="rId16"/>
    <p:sldId id="335" r:id="rId17"/>
    <p:sldId id="356" r:id="rId18"/>
    <p:sldId id="336" r:id="rId19"/>
    <p:sldId id="337" r:id="rId20"/>
    <p:sldId id="341" r:id="rId21"/>
    <p:sldId id="339" r:id="rId22"/>
    <p:sldId id="338" r:id="rId23"/>
    <p:sldId id="340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9" r:id="rId36"/>
    <p:sldId id="360" r:id="rId37"/>
    <p:sldId id="357" r:id="rId38"/>
    <p:sldId id="342" r:id="rId39"/>
    <p:sldId id="344" r:id="rId40"/>
    <p:sldId id="343" r:id="rId41"/>
    <p:sldId id="362" r:id="rId4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187"/>
    <a:srgbClr val="C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D78B-0E12-4280-8421-1205AA425361}" type="datetimeFigureOut">
              <a:rPr lang="pl-PL" smtClean="0"/>
              <a:t>2020-08-24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B8F59-D91F-4A8D-B387-8C8F1EE24C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83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A4297-2940-44A2-BF5A-890C7DCCF09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06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DD2FA6-0B2B-4C0C-9277-6D402FA8A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39A0FC-9DE5-45FC-88F9-D86E09933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40323C5-1308-4097-A0F4-0C85D394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DCD1-F3E4-4EFD-B3FF-A4E4EDDB8E27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B6C751-EF5C-41C2-898B-BDD42168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954C9F-9585-448C-816A-24B7F97B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02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C801B-B192-4914-B078-A4C60BFB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343311E-155F-4343-ADDC-A8DF86FBB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CA1672-B5A2-4D08-86A3-D9DE0F9E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B419-BC43-46D1-8EE5-ADAAE98C7655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9DEB0F-56AC-424B-AB03-B19DBE43F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D8F654-3054-4A0C-B02F-60ED3ADE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84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889549-234E-424A-86C6-AC1712F70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F0CECB-1E91-458F-8D78-9BDA63E70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5C4B21-419F-41EB-82A7-D88F8D3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96E5-00F0-447D-A7A4-517ABE3EB93D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6B621B-CEE7-4863-B28E-1685FE4B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EFAC36-253A-4F40-B85A-2397EAD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32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C2378-C0C0-4CC3-922F-EA7B4242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B8A92-F064-40A0-AF9A-DC86B5B0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F15C73-D4A0-4BA4-9870-9157F6BF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31AA-6D34-4ACB-9BAF-F3648A8F5395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D5B83B-F8F9-4C68-A6F3-35112808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A6E7E5-DE2E-494F-961C-72D368EB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3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6F6F50-AA8E-4A25-A7A3-CAE68894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C2694B-5F50-44FA-8DE0-892EAA8CD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904D69-EE7F-40E7-B92C-914BC2F7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CEC-3FD3-46B4-846F-EAE06F7FC366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B871FB8-F4B8-4021-95D9-1CB46962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32ABA5-8468-4F91-85F1-4FB91F52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3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B1982-A28F-4E88-800B-2D227F17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726FA2-B2B9-4737-88D9-149C8B583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079452-1468-4DD2-AEFF-F0ACF567A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4E39F5-D15F-441A-94CF-97FC409A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545D-CE16-406E-9762-AD258E732968}" type="datetime1">
              <a:rPr lang="pl-PL" smtClean="0"/>
              <a:t>2020-08-24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805504-D539-47B7-8475-E488DDFA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D9B392-9E05-4240-9901-DBAA2A9D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1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3DACB8-39D8-4A5D-BB03-A5282A2C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C45065-FF3C-423D-BA40-18B514DDC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7A86D3-588B-4C8F-A153-606F1B0E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DE70C-5CBF-4F70-89D2-1FEB77ED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D8EF091-A9C0-4601-8A18-DCB2F2DDE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5C4324-C4E0-4B8F-AA15-EE4B7C76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3AC5-A8EA-47AE-81BE-BFBC02E0665E}" type="datetime1">
              <a:rPr lang="pl-PL" smtClean="0"/>
              <a:t>2020-08-24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8DD192-DD09-4BB3-A269-9C0D0BA7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C07AE7-7BD8-4269-A95F-AA11E67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59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4C7B7-7D53-45CF-8BF5-C7CF8FC6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FD9BFD-41FB-4CBF-8801-F57832E6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E1F7-98E3-494B-987B-E70073AA4738}" type="datetime1">
              <a:rPr lang="pl-PL" smtClean="0"/>
              <a:t>2020-08-24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0C6C27F-2BE6-46CE-8B66-7BC7E277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58D3FDC-D68E-4CD2-8750-C563552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81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EC5C1E3-04C1-45D1-AEFD-CC3EF0052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D0D5-86E7-4E7F-9ACC-97BFAC591720}" type="datetime1">
              <a:rPr lang="pl-PL" smtClean="0"/>
              <a:t>2020-08-24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232D52-B607-4886-BAF2-3607821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AF2EFC-C160-462B-B6BD-B7664732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21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5C09C-080F-49F2-94E8-DCFC2123A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201F54-57A9-41C7-897D-60148A0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16E0B3-BC36-4D12-9C21-DEE393BCF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CF3F79-A44C-42F0-B2C0-DD8CA45B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2D92-ABCF-4D3A-A7B2-98138B8F3016}" type="datetime1">
              <a:rPr lang="pl-PL" smtClean="0"/>
              <a:t>2020-08-24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E580BF-F625-4CB2-923C-20EF47F8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BB6AFA-DB45-4C0A-857B-E8B6A5B8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6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EAA9F-E3C7-4610-AAFF-2EDE07C0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55A5F8-62FC-4E7C-B797-1A64B3711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F31B41-DE23-47CB-94C3-82E23DC9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DE8260-A6ED-4A80-8BCA-22AEAD72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C146-0A57-4F5A-BF86-B4D653AD2197}" type="datetime1">
              <a:rPr lang="pl-PL" smtClean="0"/>
              <a:t>2020-08-24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79E03E-942E-4A47-8623-D2580B86E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CAF3D5-355D-49CF-930A-5C21EC88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26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09E03F6-D826-4D75-ADDD-12833AB4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D2601-BF92-4B3E-8DE4-D1CA392F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E7B1C5-78AF-4C9B-BEA5-A8F207EB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9EDB-196A-4AD2-B941-78A99D5317A4}" type="datetime1">
              <a:rPr lang="pl-PL" smtClean="0"/>
              <a:t>2020-08-24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1DE359-835B-4669-BA0C-D522BA832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C66E3A-6E75-4DA5-AA2A-835099B2C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303DC-09BE-4389-A1DA-0EAC27721C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2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C136E-8EF1-454A-A2B4-BFA60E15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7142C56-DBBF-4DF9-B531-698B2133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2181623-1878-4E7D-AE34-5C67399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37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DB1BF354-A8C5-4181-898E-D11D35CF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Łącznik prosty 6">
            <a:extLst>
              <a:ext uri="{FF2B5EF4-FFF2-40B4-BE49-F238E27FC236}">
                <a16:creationId xmlns:a16="http://schemas.microsoft.com/office/drawing/2014/main" id="{D33CE109-1350-417C-B89C-B1684DF1C880}"/>
              </a:ext>
            </a:extLst>
          </p:cNvPr>
          <p:cNvSpPr/>
          <p:nvPr/>
        </p:nvSpPr>
        <p:spPr>
          <a:xfrm>
            <a:off x="2801577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49207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SEJMIKU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zaokrąglony 14">
            <a:extLst>
              <a:ext uri="{FF2B5EF4-FFF2-40B4-BE49-F238E27FC236}">
                <a16:creationId xmlns:a16="http://schemas.microsoft.com/office/drawing/2014/main" id="{0D9F9724-488C-48D2-9732-81C6C1D3B3E2}"/>
              </a:ext>
            </a:extLst>
          </p:cNvPr>
          <p:cNvSpPr/>
          <p:nvPr/>
        </p:nvSpPr>
        <p:spPr>
          <a:xfrm>
            <a:off x="2149207" y="2280633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13" name="Prostokąt zaokrąglony 16">
            <a:extLst>
              <a:ext uri="{FF2B5EF4-FFF2-40B4-BE49-F238E27FC236}">
                <a16:creationId xmlns:a16="http://schemas.microsoft.com/office/drawing/2014/main" id="{B937A1F7-A06D-4FD7-B044-3C7BF2B668A7}"/>
              </a:ext>
            </a:extLst>
          </p:cNvPr>
          <p:cNvSpPr/>
          <p:nvPr/>
        </p:nvSpPr>
        <p:spPr>
          <a:xfrm>
            <a:off x="2149207" y="3685317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A8ED41-5B52-4D21-81F3-2C45B5CECB25}"/>
              </a:ext>
            </a:extLst>
          </p:cNvPr>
          <p:cNvSpPr txBox="1"/>
          <p:nvPr/>
        </p:nvSpPr>
        <p:spPr>
          <a:xfrm>
            <a:off x="2293223" y="130248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pl-PL" sz="28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3181081-C85D-4664-B9EB-FEABB34BD78B}"/>
              </a:ext>
            </a:extLst>
          </p:cNvPr>
          <p:cNvSpPr txBox="1"/>
          <p:nvPr/>
        </p:nvSpPr>
        <p:spPr>
          <a:xfrm>
            <a:off x="2293223" y="18878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(po zmianach)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17A27B-5C64-40F9-A3D4-3CB293641A7F}"/>
              </a:ext>
            </a:extLst>
          </p:cNvPr>
          <p:cNvSpPr txBox="1"/>
          <p:nvPr/>
        </p:nvSpPr>
        <p:spPr>
          <a:xfrm>
            <a:off x="2291607" y="2347631"/>
            <a:ext cx="30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1,14 mln zł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40698AC-3408-469B-B9C7-6B99358625AB}"/>
              </a:ext>
            </a:extLst>
          </p:cNvPr>
          <p:cNvSpPr txBox="1"/>
          <p:nvPr/>
        </p:nvSpPr>
        <p:spPr>
          <a:xfrm>
            <a:off x="2293223" y="32925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0D70EEA-BB22-4290-96B8-F814D59D7014}"/>
              </a:ext>
            </a:extLst>
          </p:cNvPr>
          <p:cNvSpPr txBox="1"/>
          <p:nvPr/>
        </p:nvSpPr>
        <p:spPr>
          <a:xfrm>
            <a:off x="2293223" y="3766963"/>
            <a:ext cx="302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1,09 mln zł 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6840635" y="1856467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14">
            <a:extLst>
              <a:ext uri="{FF2B5EF4-FFF2-40B4-BE49-F238E27FC236}">
                <a16:creationId xmlns:a16="http://schemas.microsoft.com/office/drawing/2014/main" id="{EC58A648-24E0-4DE7-8327-A80C81290DB7}"/>
              </a:ext>
            </a:extLst>
          </p:cNvPr>
          <p:cNvSpPr/>
          <p:nvPr/>
        </p:nvSpPr>
        <p:spPr>
          <a:xfrm>
            <a:off x="1543070" y="4488889"/>
            <a:ext cx="4552929" cy="1922302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E5F83E0-48CB-4583-8C38-FB17E7310F48}"/>
              </a:ext>
            </a:extLst>
          </p:cNvPr>
          <p:cNvSpPr txBox="1"/>
          <p:nvPr/>
        </p:nvSpPr>
        <p:spPr>
          <a:xfrm>
            <a:off x="1749967" y="4609462"/>
            <a:ext cx="4307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5C7187"/>
                </a:solidFill>
              </a:rPr>
              <a:t>- Obsługa sesji Sejmiku – 105 tys. zł </a:t>
            </a:r>
          </a:p>
          <a:p>
            <a:r>
              <a:rPr lang="pl-PL" sz="2000" dirty="0">
                <a:solidFill>
                  <a:srgbClr val="5C7187"/>
                </a:solidFill>
              </a:rPr>
              <a:t>- Diety i delegacje Radnych – 823 tys. zł</a:t>
            </a:r>
          </a:p>
          <a:p>
            <a:r>
              <a:rPr lang="pl-PL" sz="2000" dirty="0">
                <a:solidFill>
                  <a:srgbClr val="5C7187"/>
                </a:solidFill>
              </a:rPr>
              <a:t>- Obsługa sejmiku Dziecięcego,   </a:t>
            </a:r>
          </a:p>
          <a:p>
            <a:r>
              <a:rPr lang="pl-PL" sz="2000" dirty="0">
                <a:solidFill>
                  <a:srgbClr val="5C7187"/>
                </a:solidFill>
              </a:rPr>
              <a:t>   Młodzieżowego, Seniorów – 20 tys. zł</a:t>
            </a:r>
          </a:p>
          <a:p>
            <a:r>
              <a:rPr lang="pl-PL" sz="2000" dirty="0">
                <a:solidFill>
                  <a:srgbClr val="5C7187"/>
                </a:solidFill>
              </a:rPr>
              <a:t>- Szkolenie Radnych – 26 tys. zł</a:t>
            </a:r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848F836F-FA76-4D41-B0E9-42F1CBF3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928">
            <a:off x="188697" y="-144559"/>
            <a:ext cx="2299487" cy="22994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7E2EEB2-4A84-408D-9639-EDA3FD0F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25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DB1BF354-A8C5-4181-898E-D11D35CF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72860" y="213698"/>
            <a:ext cx="7815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Administracyjno-Gospodarczy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6840635" y="2064287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848F836F-FA76-4D41-B0E9-42F1CBF3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928">
            <a:off x="188697" y="-144559"/>
            <a:ext cx="2299487" cy="2299487"/>
          </a:xfrm>
          <a:prstGeom prst="rect">
            <a:avLst/>
          </a:prstGeom>
        </p:spPr>
      </p:pic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1988301" y="2922469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1982387" y="4765096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2132317" y="23136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2130701" y="2961724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39,7 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2126403" y="4804351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38,5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2126403" y="417629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801577" y="158579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8A4D73-6085-45A2-95A9-3FA5ED7B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0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47755FB-B7F6-4936-B33D-C7585F2F9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72860" y="213698"/>
            <a:ext cx="7815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Administracyjno-Gospodarczy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415637" y="2784341"/>
            <a:ext cx="6868390" cy="363993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1336964" y="1896242"/>
            <a:ext cx="475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inwestycje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801577" y="158579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04B7D72-D53B-40EF-9EDE-F96118842508}"/>
              </a:ext>
            </a:extLst>
          </p:cNvPr>
          <p:cNvSpPr txBox="1"/>
          <p:nvPr/>
        </p:nvSpPr>
        <p:spPr>
          <a:xfrm>
            <a:off x="862445" y="3065425"/>
            <a:ext cx="61825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Zakup, instalacja oraz konfiguracja sprzętu serwerowego z oprogramowaniem </a:t>
            </a:r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574 tys.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i dostawa przełączników sieciowych Cisco </a:t>
            </a:r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96.5 tys.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i dostawa przełączników sieciowych do serwera </a:t>
            </a:r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74,5 tys. zł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0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pamięci RAM  </a:t>
            </a:r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 tys. zł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F75B60-E79B-489B-93BA-94224CE8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107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164F178-2D51-41D6-9F8B-10919B6B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-565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1AC8BDA-F3C8-4928-8775-620E474A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75" y="2207744"/>
            <a:ext cx="4212829" cy="421282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72860" y="213698"/>
            <a:ext cx="7815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Administracyjno-Gospodarczy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3171148" y="2653158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3165234" y="4495785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3315164" y="204434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3313548" y="2658857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203,8 tys.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3309250" y="4526651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194,3 tys.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3309250" y="390698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801577" y="158579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F54BCFE-056E-466C-A4A5-181B1518C3C8}"/>
              </a:ext>
            </a:extLst>
          </p:cNvPr>
          <p:cNvSpPr txBox="1"/>
          <p:nvPr/>
        </p:nvSpPr>
        <p:spPr>
          <a:xfrm>
            <a:off x="1741226" y="5655439"/>
            <a:ext cx="60225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>
                <a:solidFill>
                  <a:srgbClr val="5C7187"/>
                </a:solidFill>
              </a:rPr>
              <a:t>Funkcjonowanie Wojewódzkiej Rady Dialogu Społecznego w 2019 roku</a:t>
            </a:r>
          </a:p>
        </p:txBody>
      </p:sp>
      <p:sp>
        <p:nvSpPr>
          <p:cNvPr id="14" name="Prostokąt zaokrąglony 14">
            <a:extLst>
              <a:ext uri="{FF2B5EF4-FFF2-40B4-BE49-F238E27FC236}">
                <a16:creationId xmlns:a16="http://schemas.microsoft.com/office/drawing/2014/main" id="{E60D7509-9357-455E-A9C6-989BAC49F010}"/>
              </a:ext>
            </a:extLst>
          </p:cNvPr>
          <p:cNvSpPr/>
          <p:nvPr/>
        </p:nvSpPr>
        <p:spPr>
          <a:xfrm>
            <a:off x="1696417" y="5509363"/>
            <a:ext cx="5934631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55B99B63-BE3E-48E6-9BE7-F4EEB150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249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7C13E7-AD09-4EFF-9998-90DC4261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-565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72860" y="213698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Organizacyjno-Prawny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2117804" y="1150986"/>
            <a:ext cx="4759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Wynagrodzenia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928989" y="1062566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95179B6-1515-41FF-843D-159F091C5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75" y="2207744"/>
            <a:ext cx="4212829" cy="4212829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0CD7CC8-EB90-4361-BAD5-E83A833FAFB1}"/>
              </a:ext>
            </a:extLst>
          </p:cNvPr>
          <p:cNvSpPr txBox="1">
            <a:spLocks/>
          </p:cNvSpPr>
          <p:nvPr/>
        </p:nvSpPr>
        <p:spPr>
          <a:xfrm>
            <a:off x="7999940" y="2390315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17" name="Prostokąt zaokrąglony 19">
            <a:extLst>
              <a:ext uri="{FF2B5EF4-FFF2-40B4-BE49-F238E27FC236}">
                <a16:creationId xmlns:a16="http://schemas.microsoft.com/office/drawing/2014/main" id="{A08FE177-5FD1-4D90-98E0-1223F6A48E5E}"/>
              </a:ext>
            </a:extLst>
          </p:cNvPr>
          <p:cNvSpPr/>
          <p:nvPr/>
        </p:nvSpPr>
        <p:spPr>
          <a:xfrm>
            <a:off x="461620" y="263909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662E6B7-38FD-46CD-B826-346F47545057}"/>
              </a:ext>
            </a:extLst>
          </p:cNvPr>
          <p:cNvSpPr txBox="1"/>
          <p:nvPr/>
        </p:nvSpPr>
        <p:spPr>
          <a:xfrm>
            <a:off x="461620" y="224629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25" name="Prostokąt zaokrąglony 29">
            <a:extLst>
              <a:ext uri="{FF2B5EF4-FFF2-40B4-BE49-F238E27FC236}">
                <a16:creationId xmlns:a16="http://schemas.microsoft.com/office/drawing/2014/main" id="{10B1EAED-63BC-4849-BB54-E337B52D701F}"/>
              </a:ext>
            </a:extLst>
          </p:cNvPr>
          <p:cNvSpPr/>
          <p:nvPr/>
        </p:nvSpPr>
        <p:spPr>
          <a:xfrm>
            <a:off x="4664154" y="264838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9112360-FEA4-40CF-BF32-6BA73783CEAD}"/>
              </a:ext>
            </a:extLst>
          </p:cNvPr>
          <p:cNvSpPr txBox="1"/>
          <p:nvPr/>
        </p:nvSpPr>
        <p:spPr>
          <a:xfrm>
            <a:off x="4808170" y="225559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85D7944-7C30-4812-B1CA-8A8E6C37B97E}"/>
              </a:ext>
            </a:extLst>
          </p:cNvPr>
          <p:cNvSpPr txBox="1"/>
          <p:nvPr/>
        </p:nvSpPr>
        <p:spPr>
          <a:xfrm>
            <a:off x="1181700" y="268763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25,1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F3DC70A-A8F7-4BAA-A091-BE48DE0C8BD5}"/>
              </a:ext>
            </a:extLst>
          </p:cNvPr>
          <p:cNvSpPr txBox="1"/>
          <p:nvPr/>
        </p:nvSpPr>
        <p:spPr>
          <a:xfrm>
            <a:off x="5384234" y="268763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24,3 mln zł </a:t>
            </a:r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ECC3C5D7-7970-419D-835D-8C3E83442E71}"/>
              </a:ext>
            </a:extLst>
          </p:cNvPr>
          <p:cNvSpPr txBox="1">
            <a:spLocks/>
          </p:cNvSpPr>
          <p:nvPr/>
        </p:nvSpPr>
        <p:spPr>
          <a:xfrm>
            <a:off x="7999940" y="3470435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41" name="Prostokąt zaokrąglony 19">
            <a:extLst>
              <a:ext uri="{FF2B5EF4-FFF2-40B4-BE49-F238E27FC236}">
                <a16:creationId xmlns:a16="http://schemas.microsoft.com/office/drawing/2014/main" id="{C5140089-4426-4AC7-B928-4368B8C06AE1}"/>
              </a:ext>
            </a:extLst>
          </p:cNvPr>
          <p:cNvSpPr/>
          <p:nvPr/>
        </p:nvSpPr>
        <p:spPr>
          <a:xfrm>
            <a:off x="461620" y="371921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F6D7A35-8FB7-46CD-95EF-42141CC0A5DD}"/>
              </a:ext>
            </a:extLst>
          </p:cNvPr>
          <p:cNvSpPr txBox="1"/>
          <p:nvPr/>
        </p:nvSpPr>
        <p:spPr>
          <a:xfrm>
            <a:off x="461620" y="332641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45" name="Prostokąt zaokrąglony 29">
            <a:extLst>
              <a:ext uri="{FF2B5EF4-FFF2-40B4-BE49-F238E27FC236}">
                <a16:creationId xmlns:a16="http://schemas.microsoft.com/office/drawing/2014/main" id="{E606279B-26C9-4F58-9B4F-4D54ED694627}"/>
              </a:ext>
            </a:extLst>
          </p:cNvPr>
          <p:cNvSpPr/>
          <p:nvPr/>
        </p:nvSpPr>
        <p:spPr>
          <a:xfrm>
            <a:off x="4664154" y="372850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B0145F2C-9A0E-4CDA-BE67-E9512398FF14}"/>
              </a:ext>
            </a:extLst>
          </p:cNvPr>
          <p:cNvSpPr txBox="1"/>
          <p:nvPr/>
        </p:nvSpPr>
        <p:spPr>
          <a:xfrm>
            <a:off x="4808170" y="33357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F56C5346-06C8-4ECE-B4B7-09EA4EE81CB8}"/>
              </a:ext>
            </a:extLst>
          </p:cNvPr>
          <p:cNvSpPr txBox="1"/>
          <p:nvPr/>
        </p:nvSpPr>
        <p:spPr>
          <a:xfrm>
            <a:off x="1181700" y="374859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 mln zł 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81A5CAB5-2EC5-4F8C-A34C-27D865B89FE7}"/>
              </a:ext>
            </a:extLst>
          </p:cNvPr>
          <p:cNvSpPr txBox="1"/>
          <p:nvPr/>
        </p:nvSpPr>
        <p:spPr>
          <a:xfrm>
            <a:off x="5456242" y="374077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mln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6E7FAE4-7ABA-4CB2-961E-BC50D84BE51F}"/>
              </a:ext>
            </a:extLst>
          </p:cNvPr>
          <p:cNvSpPr txBox="1"/>
          <p:nvPr/>
        </p:nvSpPr>
        <p:spPr>
          <a:xfrm>
            <a:off x="4808170" y="177122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sp>
        <p:nvSpPr>
          <p:cNvPr id="55" name="Symbol zastępczy zawartości 2">
            <a:extLst>
              <a:ext uri="{FF2B5EF4-FFF2-40B4-BE49-F238E27FC236}">
                <a16:creationId xmlns:a16="http://schemas.microsoft.com/office/drawing/2014/main" id="{9B797F5C-4CDC-4496-A5AC-F94040E8C615}"/>
              </a:ext>
            </a:extLst>
          </p:cNvPr>
          <p:cNvSpPr txBox="1">
            <a:spLocks/>
          </p:cNvSpPr>
          <p:nvPr/>
        </p:nvSpPr>
        <p:spPr>
          <a:xfrm>
            <a:off x="7999940" y="4559847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57" name="Prostokąt zaokrąglony 19">
            <a:extLst>
              <a:ext uri="{FF2B5EF4-FFF2-40B4-BE49-F238E27FC236}">
                <a16:creationId xmlns:a16="http://schemas.microsoft.com/office/drawing/2014/main" id="{2774EF9C-88AC-4151-BD2E-E0A563F8F656}"/>
              </a:ext>
            </a:extLst>
          </p:cNvPr>
          <p:cNvSpPr/>
          <p:nvPr/>
        </p:nvSpPr>
        <p:spPr>
          <a:xfrm>
            <a:off x="461620" y="480862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519275F-8B49-422D-BA81-4CDCCEBD8F8D}"/>
              </a:ext>
            </a:extLst>
          </p:cNvPr>
          <p:cNvSpPr txBox="1"/>
          <p:nvPr/>
        </p:nvSpPr>
        <p:spPr>
          <a:xfrm>
            <a:off x="461620" y="441583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61" name="Prostokąt zaokrąglony 29">
            <a:extLst>
              <a:ext uri="{FF2B5EF4-FFF2-40B4-BE49-F238E27FC236}">
                <a16:creationId xmlns:a16="http://schemas.microsoft.com/office/drawing/2014/main" id="{40327926-0229-42FB-A5C0-190F70A11352}"/>
              </a:ext>
            </a:extLst>
          </p:cNvPr>
          <p:cNvSpPr/>
          <p:nvPr/>
        </p:nvSpPr>
        <p:spPr>
          <a:xfrm>
            <a:off x="4664154" y="4817918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EEE89558-F70C-4B08-A3A5-6DDBC094BD1E}"/>
              </a:ext>
            </a:extLst>
          </p:cNvPr>
          <p:cNvSpPr txBox="1"/>
          <p:nvPr/>
        </p:nvSpPr>
        <p:spPr>
          <a:xfrm>
            <a:off x="4808170" y="442512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A4B44F38-AF9D-4E74-8241-AA80DC8D7709}"/>
              </a:ext>
            </a:extLst>
          </p:cNvPr>
          <p:cNvSpPr txBox="1"/>
          <p:nvPr/>
        </p:nvSpPr>
        <p:spPr>
          <a:xfrm>
            <a:off x="1181700" y="483800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28,9 mln zł 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9F8B8866-A402-42B6-AE8B-8F7E67779DF1}"/>
              </a:ext>
            </a:extLst>
          </p:cNvPr>
          <p:cNvSpPr txBox="1"/>
          <p:nvPr/>
        </p:nvSpPr>
        <p:spPr>
          <a:xfrm>
            <a:off x="5240218" y="4830191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28,4 mln zł 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EFABE133-353E-43C9-9302-F5BCFEA5CA17}"/>
              </a:ext>
            </a:extLst>
          </p:cNvPr>
          <p:cNvSpPr txBox="1"/>
          <p:nvPr/>
        </p:nvSpPr>
        <p:spPr>
          <a:xfrm>
            <a:off x="683568" y="17720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24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DC26C182-2624-46F2-B987-1ECB09A169A1}"/>
              </a:ext>
            </a:extLst>
          </p:cNvPr>
          <p:cNvSpPr txBox="1">
            <a:spLocks/>
          </p:cNvSpPr>
          <p:nvPr/>
        </p:nvSpPr>
        <p:spPr>
          <a:xfrm>
            <a:off x="7996695" y="5723920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3" name="Prostokąt zaokrąglony 19">
            <a:extLst>
              <a:ext uri="{FF2B5EF4-FFF2-40B4-BE49-F238E27FC236}">
                <a16:creationId xmlns:a16="http://schemas.microsoft.com/office/drawing/2014/main" id="{2D138040-67B2-4FF8-9B3A-46407037B835}"/>
              </a:ext>
            </a:extLst>
          </p:cNvPr>
          <p:cNvSpPr/>
          <p:nvPr/>
        </p:nvSpPr>
        <p:spPr>
          <a:xfrm>
            <a:off x="458375" y="5972699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395621-9880-4BD8-89CF-CE28ADCE4E3B}"/>
              </a:ext>
            </a:extLst>
          </p:cNvPr>
          <p:cNvSpPr txBox="1"/>
          <p:nvPr/>
        </p:nvSpPr>
        <p:spPr>
          <a:xfrm>
            <a:off x="458375" y="55799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11" name="Prostokąt zaokrąglony 29">
            <a:extLst>
              <a:ext uri="{FF2B5EF4-FFF2-40B4-BE49-F238E27FC236}">
                <a16:creationId xmlns:a16="http://schemas.microsoft.com/office/drawing/2014/main" id="{5EE65C48-5CDE-4F9F-8D36-69D1332253BF}"/>
              </a:ext>
            </a:extLst>
          </p:cNvPr>
          <p:cNvSpPr/>
          <p:nvPr/>
        </p:nvSpPr>
        <p:spPr>
          <a:xfrm>
            <a:off x="4660909" y="5981991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3D141BF-3334-4A9C-BEBB-06D49462DB52}"/>
              </a:ext>
            </a:extLst>
          </p:cNvPr>
          <p:cNvSpPr txBox="1"/>
          <p:nvPr/>
        </p:nvSpPr>
        <p:spPr>
          <a:xfrm>
            <a:off x="4804925" y="55891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9BDA989-740B-47F6-B5DA-B632C1B2CE04}"/>
              </a:ext>
            </a:extLst>
          </p:cNvPr>
          <p:cNvSpPr txBox="1"/>
          <p:nvPr/>
        </p:nvSpPr>
        <p:spPr>
          <a:xfrm>
            <a:off x="1178455" y="60020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29,6 mln zł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B55DF94-2805-427F-A87A-B5D9710466F0}"/>
              </a:ext>
            </a:extLst>
          </p:cNvPr>
          <p:cNvSpPr txBox="1"/>
          <p:nvPr/>
        </p:nvSpPr>
        <p:spPr>
          <a:xfrm>
            <a:off x="5236973" y="59942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mln zł 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2E2FBDBC-01FF-498B-B351-A647E1B8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16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DB1BF354-A8C5-4181-898E-D11D35CF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8" y="0"/>
            <a:ext cx="12285458" cy="695151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338440" y="421346"/>
            <a:ext cx="944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Geodezji, Gospodarki Nieruchomościami i Planowania Przestrzennego </a:t>
            </a:r>
            <a:endParaRPr lang="pl-PL" sz="20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6840635" y="2064287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1936346" y="2380716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1930431" y="3953177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2080362" y="177189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2078746" y="2419971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 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2074447" y="3992432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2074447" y="3364380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801577" y="158579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FEEC9C0C-8E54-453A-A3B5-A09DE013B583}"/>
              </a:ext>
            </a:extLst>
          </p:cNvPr>
          <p:cNvSpPr/>
          <p:nvPr/>
        </p:nvSpPr>
        <p:spPr>
          <a:xfrm>
            <a:off x="415636" y="4897586"/>
            <a:ext cx="6424999" cy="131886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2BDD2B-62B8-4D06-B054-080CA04181A2}"/>
              </a:ext>
            </a:extLst>
          </p:cNvPr>
          <p:cNvSpPr txBox="1"/>
          <p:nvPr/>
        </p:nvSpPr>
        <p:spPr>
          <a:xfrm>
            <a:off x="789709" y="4991940"/>
            <a:ext cx="6182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Aktualizacja Bazy Danych Obiektów Topograficznych wybranych powiatów woj. Lubuskiego</a:t>
            </a:r>
          </a:p>
          <a:p>
            <a:pPr algn="ctr"/>
            <a:r>
              <a:rPr lang="pl-PL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95,9 tys. zł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074D6837-E654-4B8D-977E-78E549D6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43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Projektów Własnych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94609" y="1194022"/>
            <a:ext cx="3197241" cy="312607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3080332" y="1854714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3078716" y="3234200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3224348" y="124589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3222732" y="1893969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4,07 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3222732" y="3283846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3222732" y="2655794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6" name="Prostokąt zaokrąglony 14">
            <a:extLst>
              <a:ext uri="{FF2B5EF4-FFF2-40B4-BE49-F238E27FC236}">
                <a16:creationId xmlns:a16="http://schemas.microsoft.com/office/drawing/2014/main" id="{D7D659EE-83FB-48BB-BE6E-14A03943CD10}"/>
              </a:ext>
            </a:extLst>
          </p:cNvPr>
          <p:cNvSpPr/>
          <p:nvPr/>
        </p:nvSpPr>
        <p:spPr>
          <a:xfrm>
            <a:off x="384465" y="4097859"/>
            <a:ext cx="8581982" cy="2396298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B28AF5F-32D7-417D-9A27-9E871EA7A6EA}"/>
              </a:ext>
            </a:extLst>
          </p:cNvPr>
          <p:cNvSpPr txBox="1"/>
          <p:nvPr/>
        </p:nvSpPr>
        <p:spPr>
          <a:xfrm>
            <a:off x="384465" y="4475000"/>
            <a:ext cx="858198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Termomodernizacja budynku UMWL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mln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Center - świadczenie usługi ośrodka przetwarzania danych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196,5 tys.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sz="10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 Technologii Kosmicznych - usługi doradcze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141,3 tys. zł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D81B9F-8B39-44CE-836D-9770CEFD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04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249668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Rozwoju Regionalnego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581139" y="2036740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908417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360156" y="1672956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3885944" y="1666587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504172" y="106413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502556" y="1712211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 mln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4029960" y="1716233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02143A4-F5DD-488C-B18F-38BFC2197380}"/>
              </a:ext>
            </a:extLst>
          </p:cNvPr>
          <p:cNvSpPr txBox="1"/>
          <p:nvPr/>
        </p:nvSpPr>
        <p:spPr>
          <a:xfrm>
            <a:off x="4029960" y="1088181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zaokrąglony 14">
            <a:extLst>
              <a:ext uri="{FF2B5EF4-FFF2-40B4-BE49-F238E27FC236}">
                <a16:creationId xmlns:a16="http://schemas.microsoft.com/office/drawing/2014/main" id="{78F5631C-157D-49E1-B2A3-79DF40647A08}"/>
              </a:ext>
            </a:extLst>
          </p:cNvPr>
          <p:cNvSpPr/>
          <p:nvPr/>
        </p:nvSpPr>
        <p:spPr>
          <a:xfrm>
            <a:off x="686592" y="2912233"/>
            <a:ext cx="6317321" cy="372409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6C222A-B931-4861-906B-21647A969A4A}"/>
              </a:ext>
            </a:extLst>
          </p:cNvPr>
          <p:cNvSpPr txBox="1"/>
          <p:nvPr/>
        </p:nvSpPr>
        <p:spPr>
          <a:xfrm>
            <a:off x="758974" y="3126710"/>
            <a:ext cx="60275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Aktualizacja Strategii Rozwoju Województwa Lubuskiego – praca własna oraz wykonanie wydatków m.in. na doradztwo eksperckie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Dofinansowanie działalności ośrodka badawczego Centrum Badań Kosmicznych PAN w Zielonej Górze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346,7 tys.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Prowadzenie Sieci Punktów Informacyjnych Funduszy Europejskich w województwie lubuskim</a:t>
            </a:r>
          </a:p>
          <a:p>
            <a:pPr algn="ctr"/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mln zł</a:t>
            </a:r>
          </a:p>
          <a:p>
            <a:pPr algn="ctr"/>
            <a:endParaRPr lang="pl-P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856C75-5307-4CE4-A0BA-89A60C6E26FB}"/>
              </a:ext>
            </a:extLst>
          </p:cNvPr>
          <p:cNvSpPr txBox="1"/>
          <p:nvPr/>
        </p:nvSpPr>
        <p:spPr>
          <a:xfrm>
            <a:off x="1079491" y="2470410"/>
            <a:ext cx="54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A0D57AE-F44C-4013-B5B8-A9A51DA2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78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i Komunikacji 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6390841" y="1863226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1914472" y="2756247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1912856" y="4135733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2058488" y="21474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2056872" y="2795502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85,5 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2056872" y="4185379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85,4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2056872" y="3557327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4AFB98-153B-487E-BA31-78F60CCB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74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i Komunikacji 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373335" y="1658945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4FF8DBAA-D646-42DF-A03C-7C71753D7091}"/>
              </a:ext>
            </a:extLst>
          </p:cNvPr>
          <p:cNvSpPr/>
          <p:nvPr/>
        </p:nvSpPr>
        <p:spPr>
          <a:xfrm>
            <a:off x="384465" y="1998321"/>
            <a:ext cx="6570812" cy="449583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FE5BBA-C2B9-4FA4-A4A3-FAD2F3F33C1F}"/>
              </a:ext>
            </a:extLst>
          </p:cNvPr>
          <p:cNvSpPr txBox="1"/>
          <p:nvPr/>
        </p:nvSpPr>
        <p:spPr>
          <a:xfrm>
            <a:off x="678616" y="2151714"/>
            <a:ext cx="5982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l-PL" dirty="0">
                <a:solidFill>
                  <a:srgbClr val="5C7187"/>
                </a:solidFill>
              </a:rPr>
              <a:t>Opłacanie przewozów kolejowych regionalnych                         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50,1 mln zł </a:t>
            </a:r>
          </a:p>
          <a:p>
            <a:pPr marL="342900" indent="-342900">
              <a:buAutoNum type="arabicPeriod"/>
            </a:pPr>
            <a:endParaRPr lang="pl-PL" sz="1000" dirty="0">
              <a:solidFill>
                <a:srgbClr val="5C7187"/>
              </a:solidFill>
            </a:endParaRPr>
          </a:p>
          <a:p>
            <a:pPr marL="342900" indent="-342900" algn="ctr">
              <a:buAutoNum type="arabicPeriod" startAt="2"/>
            </a:pPr>
            <a:r>
              <a:rPr lang="pl-PL" dirty="0">
                <a:solidFill>
                  <a:srgbClr val="5C7187"/>
                </a:solidFill>
              </a:rPr>
              <a:t>Wykonanie okresowego przeglądu (naprawy rewizyjnej) wg czwartego poziomu utrzymania (PU4) pojazdu kolejowego typu 215 M 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 mln zł </a:t>
            </a:r>
          </a:p>
          <a:p>
            <a:pPr marL="342900" indent="-342900" algn="ctr">
              <a:buAutoNum type="arabicPeriod" startAt="2"/>
            </a:pPr>
            <a:endParaRPr lang="pl-PL" sz="1000" dirty="0">
              <a:solidFill>
                <a:srgbClr val="5C7187"/>
              </a:solidFill>
            </a:endParaRPr>
          </a:p>
          <a:p>
            <a:pPr marL="342900" indent="-342900" algn="ctr">
              <a:buAutoNum type="arabicPeriod" startAt="3"/>
            </a:pPr>
            <a:r>
              <a:rPr lang="pl-PL" dirty="0">
                <a:solidFill>
                  <a:srgbClr val="5C7187"/>
                </a:solidFill>
              </a:rPr>
              <a:t>Dopłaty do biletów ulgowych ustawowych                                  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24,9 mln zł 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eriod" startAt="3"/>
            </a:pPr>
            <a:endParaRPr lang="pl-PL" sz="1000" dirty="0">
              <a:solidFill>
                <a:srgbClr val="5C7187"/>
              </a:solidFill>
            </a:endParaRPr>
          </a:p>
          <a:p>
            <a:pPr marL="342900" indent="-342900" algn="ctr">
              <a:buAutoNum type="arabicPeriod" startAt="4"/>
            </a:pPr>
            <a:r>
              <a:rPr lang="pl-PL" dirty="0">
                <a:solidFill>
                  <a:srgbClr val="5C7187"/>
                </a:solidFill>
              </a:rPr>
              <a:t>Promocja Województwa Lubuskiego poprzez przewoźników lotniczych operujących z lotniska Zielona Góra/Babimost do Warszawy i innych międzynarodowych portów lotniczych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7,2 mln zł.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09B025-E48C-4B4A-ABFC-BFB1A3C9E1D9}"/>
              </a:ext>
            </a:extLst>
          </p:cNvPr>
          <p:cNvSpPr txBox="1"/>
          <p:nvPr/>
        </p:nvSpPr>
        <p:spPr>
          <a:xfrm>
            <a:off x="384465" y="1528988"/>
            <a:ext cx="657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E46054-FB27-4AEE-A1C2-BC745629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1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8D25B3BB-D83C-4A36-8EB6-3F4C7CCC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5805265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6" name="Łącznik prosty 5"/>
          <p:cNvSpPr/>
          <p:nvPr/>
        </p:nvSpPr>
        <p:spPr>
          <a:xfrm>
            <a:off x="2801566" y="1030436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88108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712068" y="1669838"/>
            <a:ext cx="4017524" cy="706168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10"/>
          <p:cNvSpPr txBox="1">
            <a:spLocks noChangeArrowheads="1"/>
          </p:cNvSpPr>
          <p:nvPr/>
        </p:nvSpPr>
        <p:spPr bwMode="auto">
          <a:xfrm>
            <a:off x="2063552" y="1679306"/>
            <a:ext cx="3413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Dochody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063552" y="2862229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423592" y="285293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489,4 mln zł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207569" y="2529770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Plan na 2019 rok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2063552" y="4253844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2423592" y="43165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489,1 mln zł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2188109" y="3884511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WYKONANIE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2063552" y="5445225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423592" y="550794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99,94%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207569" y="3347701"/>
            <a:ext cx="306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Stan na 31 grudnia 2019 r.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168A1282-7112-4B47-B665-D709A8667D6C}"/>
              </a:ext>
            </a:extLst>
          </p:cNvPr>
          <p:cNvSpPr/>
          <p:nvPr/>
        </p:nvSpPr>
        <p:spPr>
          <a:xfrm>
            <a:off x="6575899" y="2267874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BCDA7C-A09C-4F8E-B459-A90D4B17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03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i Komunikacji 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373335" y="1658945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4FF8DBAA-D646-42DF-A03C-7C71753D7091}"/>
              </a:ext>
            </a:extLst>
          </p:cNvPr>
          <p:cNvSpPr/>
          <p:nvPr/>
        </p:nvSpPr>
        <p:spPr>
          <a:xfrm>
            <a:off x="384465" y="1998321"/>
            <a:ext cx="6570812" cy="449583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FE5BBA-C2B9-4FA4-A4A3-FAD2F3F33C1F}"/>
              </a:ext>
            </a:extLst>
          </p:cNvPr>
          <p:cNvSpPr txBox="1"/>
          <p:nvPr/>
        </p:nvSpPr>
        <p:spPr>
          <a:xfrm>
            <a:off x="599874" y="2503753"/>
            <a:ext cx="59825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</a:rPr>
              <a:t>5. Uruchomienie połączeń kolejowych na trasach: Leszno - Głogów - Leszno oraz Leszno - Zielona Góra – Leszno (zawieszonych w 2011 roku)</a:t>
            </a:r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AutoNum type="arabicPeriod"/>
            </a:pPr>
            <a:endParaRPr lang="pl-PL" sz="1000" dirty="0">
              <a:solidFill>
                <a:srgbClr val="5C7187"/>
              </a:solidFill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6. </a:t>
            </a:r>
            <a:r>
              <a:rPr lang="pl-PL" sz="1800" dirty="0">
                <a:solidFill>
                  <a:srgbClr val="5C7187"/>
                </a:solidFill>
                <a:effectLst/>
              </a:rPr>
              <a:t>Umowa na dostawę dwóch nowych spalinowych zespołów trakcyjnych. Trójczłonowe pojazdy mają zostać dostarczone w listopadzie 2020 roku. Pojazd będzie kursował  na trasie Kostrzyn – Gorzów Wlkp. – Krzyż – Poznań. Na zakup o wartości 43 mln zł pozyskano 83%  dofinansowania z UE w ramach RPO – Lubuskie 2020.</a:t>
            </a:r>
            <a:endParaRPr lang="pl-PL" dirty="0">
              <a:solidFill>
                <a:srgbClr val="5C7187"/>
              </a:solidFill>
            </a:endParaRPr>
          </a:p>
          <a:p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09B025-E48C-4B4A-ABFC-BFB1A3C9E1D9}"/>
              </a:ext>
            </a:extLst>
          </p:cNvPr>
          <p:cNvSpPr txBox="1"/>
          <p:nvPr/>
        </p:nvSpPr>
        <p:spPr>
          <a:xfrm>
            <a:off x="384465" y="1528988"/>
            <a:ext cx="657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44756D1-6B99-4ECD-8F6A-F072AE4C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49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 Dróg Wojewódzkich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6390841" y="1863226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11410A1-7971-48CD-8C31-877B5DB1310A}"/>
              </a:ext>
            </a:extLst>
          </p:cNvPr>
          <p:cNvSpPr/>
          <p:nvPr/>
        </p:nvSpPr>
        <p:spPr>
          <a:xfrm>
            <a:off x="1914472" y="2756247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BC5AE219-DBC4-4DC3-8DCB-810C15249A53}"/>
              </a:ext>
            </a:extLst>
          </p:cNvPr>
          <p:cNvSpPr/>
          <p:nvPr/>
        </p:nvSpPr>
        <p:spPr>
          <a:xfrm>
            <a:off x="1912856" y="4135733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C5BFC55-74F5-4437-94AA-9BAFB81AC62D}"/>
              </a:ext>
            </a:extLst>
          </p:cNvPr>
          <p:cNvSpPr txBox="1"/>
          <p:nvPr/>
        </p:nvSpPr>
        <p:spPr>
          <a:xfrm>
            <a:off x="2058488" y="21474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2A0760-7114-43AB-AC5E-7C8FBFA46B69}"/>
              </a:ext>
            </a:extLst>
          </p:cNvPr>
          <p:cNvSpPr txBox="1"/>
          <p:nvPr/>
        </p:nvSpPr>
        <p:spPr>
          <a:xfrm>
            <a:off x="2056872" y="2795502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161,6 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39004-5DB3-49EA-A6F3-C3A22E6BF4AB}"/>
              </a:ext>
            </a:extLst>
          </p:cNvPr>
          <p:cNvSpPr txBox="1"/>
          <p:nvPr/>
        </p:nvSpPr>
        <p:spPr>
          <a:xfrm>
            <a:off x="2056872" y="4185379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160,4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F2C26F3-2955-4A74-9CDD-01A8F1991E50}"/>
              </a:ext>
            </a:extLst>
          </p:cNvPr>
          <p:cNvSpPr txBox="1"/>
          <p:nvPr/>
        </p:nvSpPr>
        <p:spPr>
          <a:xfrm>
            <a:off x="2056872" y="3557327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DC9633-757D-4CA7-A39E-14DAEAC7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25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 Dróg Wojewódzkich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373335" y="1658945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4FF8DBAA-D646-42DF-A03C-7C71753D7091}"/>
              </a:ext>
            </a:extLst>
          </p:cNvPr>
          <p:cNvSpPr/>
          <p:nvPr/>
        </p:nvSpPr>
        <p:spPr>
          <a:xfrm>
            <a:off x="384465" y="1998321"/>
            <a:ext cx="6570812" cy="449583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FE5BBA-C2B9-4FA4-A4A3-FAD2F3F33C1F}"/>
              </a:ext>
            </a:extLst>
          </p:cNvPr>
          <p:cNvSpPr txBox="1"/>
          <p:nvPr/>
        </p:nvSpPr>
        <p:spPr>
          <a:xfrm>
            <a:off x="678616" y="2151714"/>
            <a:ext cx="59825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Przebudowa i rozbudowa drogi woj. nr 134 relacji Ośno Lubuskie – Rzepin</a:t>
            </a:r>
          </a:p>
          <a:p>
            <a:pPr marL="457200" indent="-457200" algn="ctr">
              <a:buAutoNum type="arabicPeriod"/>
            </a:pPr>
            <a:endParaRPr lang="pl-PL" sz="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2019: 735,2 tys. zł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C7187"/>
                </a:solidFill>
              </a:rPr>
              <a:t>całkowita wartość projektu – 12 mln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l-PL" dirty="0">
              <a:solidFill>
                <a:srgbClr val="5C7187"/>
              </a:solidFill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2. </a:t>
            </a: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Przebudowa drogi woj. nr 138 na odc. Torzym - Sulęcin - </a:t>
            </a:r>
            <a:r>
              <a:rPr lang="pl-PL" sz="2000" dirty="0" err="1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</a:t>
            </a:r>
          </a:p>
          <a:p>
            <a:pPr algn="ctr"/>
            <a:endParaRPr lang="pl-PL" sz="7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 r. – 10,2 mln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C7187"/>
                </a:solidFill>
              </a:rPr>
              <a:t>całkowita wartość projektu – 10,2 mln zł</a:t>
            </a:r>
          </a:p>
          <a:p>
            <a:pPr algn="ctr"/>
            <a:endParaRPr lang="pl-PL" dirty="0">
              <a:solidFill>
                <a:srgbClr val="5C7187"/>
              </a:solidFill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3. </a:t>
            </a:r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Rozbudowa drogi woj. nr 158 w m. Lipki Wielkie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 r. – 2,8 mln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C7187"/>
                </a:solidFill>
              </a:rPr>
              <a:t>całkowita wartość projektu –  6,3 mln zł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09B025-E48C-4B4A-ABFC-BFB1A3C9E1D9}"/>
              </a:ext>
            </a:extLst>
          </p:cNvPr>
          <p:cNvSpPr txBox="1"/>
          <p:nvPr/>
        </p:nvSpPr>
        <p:spPr>
          <a:xfrm>
            <a:off x="384465" y="1282625"/>
            <a:ext cx="657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inwestycje zrealizowane </a:t>
            </a:r>
          </a:p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środków RPO L-2020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7A67764-5302-4CBD-A153-2835B3BD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75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 Dróg Wojewódzkich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373335" y="1658945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991085" y="1222113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4FF8DBAA-D646-42DF-A03C-7C71753D7091}"/>
              </a:ext>
            </a:extLst>
          </p:cNvPr>
          <p:cNvSpPr/>
          <p:nvPr/>
        </p:nvSpPr>
        <p:spPr>
          <a:xfrm>
            <a:off x="384465" y="1998321"/>
            <a:ext cx="6570812" cy="449583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FE5BBA-C2B9-4FA4-A4A3-FAD2F3F33C1F}"/>
              </a:ext>
            </a:extLst>
          </p:cNvPr>
          <p:cNvSpPr txBox="1"/>
          <p:nvPr/>
        </p:nvSpPr>
        <p:spPr>
          <a:xfrm>
            <a:off x="678616" y="2151714"/>
            <a:ext cx="598251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Rozbudowa drogi wojewódzkiej nr 160 relacji Drezdenko – Międzychód</a:t>
            </a:r>
          </a:p>
          <a:p>
            <a:pPr algn="ctr"/>
            <a:endParaRPr lang="pl-PL" sz="7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 –  9,3 mln zł</a:t>
            </a:r>
          </a:p>
          <a:p>
            <a:pPr algn="ctr"/>
            <a:r>
              <a:rPr lang="pl-PL" sz="16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 r. – 1,8 mln zł</a:t>
            </a:r>
          </a:p>
          <a:p>
            <a:pPr algn="ctr"/>
            <a:endParaRPr lang="pl-PL" sz="16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Rozbudowa drogi woj. nr 276 m. Sycowice</a:t>
            </a:r>
          </a:p>
          <a:p>
            <a:pPr algn="ctr"/>
            <a:endParaRPr lang="pl-PL" sz="7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 r. – 7,9  mln zł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 – 13,3 mln zł</a:t>
            </a:r>
          </a:p>
          <a:p>
            <a:pPr algn="ctr"/>
            <a:endParaRPr lang="pl-PL" sz="16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0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Przebudowa drogi woj. nr 315 na odcinku Przyborów - granica województwa </a:t>
            </a:r>
          </a:p>
          <a:p>
            <a:pPr algn="ctr"/>
            <a:endParaRPr lang="pl-PL" sz="700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Wydano w 2019 r. – 7,8mln  zł</a:t>
            </a:r>
            <a:endParaRPr lang="pl-PL" sz="1600" dirty="0">
              <a:solidFill>
                <a:srgbClr val="C00000"/>
              </a:solidFill>
            </a:endParaRPr>
          </a:p>
          <a:p>
            <a:pPr algn="ctr"/>
            <a:r>
              <a:rPr lang="pl-PL" sz="16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 – 12,8 mln zł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09B025-E48C-4B4A-ABFC-BFB1A3C9E1D9}"/>
              </a:ext>
            </a:extLst>
          </p:cNvPr>
          <p:cNvSpPr txBox="1"/>
          <p:nvPr/>
        </p:nvSpPr>
        <p:spPr>
          <a:xfrm>
            <a:off x="384465" y="1282625"/>
            <a:ext cx="657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inwestycje zrealizowane </a:t>
            </a:r>
          </a:p>
          <a:p>
            <a:pPr algn="ctr"/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środków RPO L-2020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5DA602-37CB-406D-B5C5-222C6797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218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3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5" y="804147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Ochrony Zdrowia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3010634" y="2854325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2987451" y="4162206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3154650" y="22455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3153034" y="2893580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55,7 mln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3131467" y="4211852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02143A4-F5DD-488C-B18F-38BFC2197380}"/>
              </a:ext>
            </a:extLst>
          </p:cNvPr>
          <p:cNvSpPr txBox="1"/>
          <p:nvPr/>
        </p:nvSpPr>
        <p:spPr>
          <a:xfrm>
            <a:off x="3131467" y="3583800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9" y="457200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0738D61-5872-4DA9-A398-FADB746D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8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5" y="804147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Ochrony Zdrowia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9" y="457200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24E45878-430C-4281-8126-DDF4975A849F}"/>
              </a:ext>
            </a:extLst>
          </p:cNvPr>
          <p:cNvSpPr/>
          <p:nvPr/>
        </p:nvSpPr>
        <p:spPr>
          <a:xfrm>
            <a:off x="671209" y="1910481"/>
            <a:ext cx="7110121" cy="45299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BBA594-ABE3-4550-822E-E804F11931A1}"/>
              </a:ext>
            </a:extLst>
          </p:cNvPr>
          <p:cNvSpPr txBox="1"/>
          <p:nvPr/>
        </p:nvSpPr>
        <p:spPr>
          <a:xfrm>
            <a:off x="1060315" y="2103966"/>
            <a:ext cx="62642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pl-PL" dirty="0">
                <a:solidFill>
                  <a:srgbClr val="5C7187"/>
                </a:solidFill>
              </a:rPr>
              <a:t>Rozbudowa Szpitala o budynek Oddziału Anestezjologii i Intensywnej Terapii oraz Oddziału Hematologii z Pododdziałem Intensywnej Chemioterapii – Szpital Gorzów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2. Przebudowa, modernizacja i wyposażenie budynku Nr 2 na potrzeby utworzenia Ośrodka Geriatrii w Torzymiu – etap I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3.Modernizacja budynku L - etap II (Onkologia) – Szpital Uniwersytecki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4. Utworzenie Centrum Zdrowia Matki i Dziecka – Szpital Uniwersytecki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11,5 mln zł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A317E8-5A69-4ED6-865B-3080F830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857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5" y="804147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Ochrony Zdrowia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9" y="457200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24E45878-430C-4281-8126-DDF4975A849F}"/>
              </a:ext>
            </a:extLst>
          </p:cNvPr>
          <p:cNvSpPr/>
          <p:nvPr/>
        </p:nvSpPr>
        <p:spPr>
          <a:xfrm>
            <a:off x="671209" y="1910481"/>
            <a:ext cx="7110121" cy="442623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BBA594-ABE3-4550-822E-E804F11931A1}"/>
              </a:ext>
            </a:extLst>
          </p:cNvPr>
          <p:cNvSpPr txBox="1"/>
          <p:nvPr/>
        </p:nvSpPr>
        <p:spPr>
          <a:xfrm>
            <a:off x="1060315" y="2103966"/>
            <a:ext cx="62642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</a:rPr>
              <a:t>5. Zakup sprzętu i aparatury medycznej dla oddziałów szpitalnych- Szpital Uniwersytecki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6. Rozbudowa Oddziału Psychogeriatrii – Szpital w Ciborzu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7. Modernizacja pomieszczeń Całodobowego Oddziału Psychiatrycznego  nr 5 celem dostosowania obiektu do potrzeb oddziału psychiatrii ogólnej – etap II – Szpital w Międzyrzeczu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dirty="0">
                <a:solidFill>
                  <a:srgbClr val="5C7187"/>
                </a:solidFill>
              </a:rPr>
              <a:t>8. Budowa bazy Śmigłowcowej Służby Ratownictwa Medycznego (HEMS) Lotniczego Pogotowia Ratunkowego w Gorzowie Wlkp.</a:t>
            </a:r>
          </a:p>
          <a:p>
            <a:pPr algn="ctr"/>
            <a:r>
              <a:rPr lang="pl-PL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 mln zł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5CFE86-480D-4722-8CA3-999A4FD6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36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5" y="804147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Ochrony Zdrowia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9" y="457200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24E45878-430C-4281-8126-DDF4975A849F}"/>
              </a:ext>
            </a:extLst>
          </p:cNvPr>
          <p:cNvSpPr/>
          <p:nvPr/>
        </p:nvSpPr>
        <p:spPr>
          <a:xfrm>
            <a:off x="671209" y="1910481"/>
            <a:ext cx="7110121" cy="472248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BBA594-ABE3-4550-822E-E804F11931A1}"/>
              </a:ext>
            </a:extLst>
          </p:cNvPr>
          <p:cNvSpPr txBox="1"/>
          <p:nvPr/>
        </p:nvSpPr>
        <p:spPr>
          <a:xfrm>
            <a:off x="1011676" y="2113893"/>
            <a:ext cx="626420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</a:rPr>
              <a:t>Stypendia dla studentów kierunków:</a:t>
            </a:r>
          </a:p>
          <a:p>
            <a:pPr algn="ctr"/>
            <a:r>
              <a:rPr lang="pl-PL" sz="2000" dirty="0">
                <a:solidFill>
                  <a:srgbClr val="5C7187"/>
                </a:solidFill>
              </a:rPr>
              <a:t>Lekarski, pielęgniarstwo lub położnictwo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mln zł</a:t>
            </a:r>
          </a:p>
          <a:p>
            <a:pPr algn="ctr"/>
            <a:endParaRPr lang="pl-PL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</a:rPr>
              <a:t>Dofinansowanie do procedur in vitro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 tys. zł </a:t>
            </a:r>
          </a:p>
          <a:p>
            <a:pPr algn="ctr"/>
            <a:endParaRPr lang="pl-PL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</a:rPr>
              <a:t>Projekt unijny -  Lubuszanie skutecznie przeciw nowotworom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970 tys. zł</a:t>
            </a:r>
          </a:p>
          <a:p>
            <a:pPr algn="ctr"/>
            <a:endParaRPr lang="pl-PL"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C7187"/>
                </a:solidFill>
              </a:rPr>
              <a:t>Promocja zdrowia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tys. zł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767C35-2C55-4A1D-93E0-44759386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8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6" y="804147"/>
            <a:ext cx="86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Społecznej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01" y="462147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aokrąglony 14">
            <a:extLst>
              <a:ext uri="{FF2B5EF4-FFF2-40B4-BE49-F238E27FC236}">
                <a16:creationId xmlns:a16="http://schemas.microsoft.com/office/drawing/2014/main" id="{869E8222-2358-4296-A964-3BCC06EFC814}"/>
              </a:ext>
            </a:extLst>
          </p:cNvPr>
          <p:cNvSpPr/>
          <p:nvPr/>
        </p:nvSpPr>
        <p:spPr>
          <a:xfrm>
            <a:off x="3010634" y="2854325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zaokrąglony 17">
            <a:extLst>
              <a:ext uri="{FF2B5EF4-FFF2-40B4-BE49-F238E27FC236}">
                <a16:creationId xmlns:a16="http://schemas.microsoft.com/office/drawing/2014/main" id="{F63E26FF-C36E-44E9-8BE8-5CABD87CE5BB}"/>
              </a:ext>
            </a:extLst>
          </p:cNvPr>
          <p:cNvSpPr/>
          <p:nvPr/>
        </p:nvSpPr>
        <p:spPr>
          <a:xfrm>
            <a:off x="2987451" y="4162206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D19E89-5E70-4D1E-9D80-1C511DA0F5B0}"/>
              </a:ext>
            </a:extLst>
          </p:cNvPr>
          <p:cNvSpPr txBox="1"/>
          <p:nvPr/>
        </p:nvSpPr>
        <p:spPr>
          <a:xfrm>
            <a:off x="3154650" y="22455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0B71C65-5F33-47AB-BBD4-BC45F64D0FFC}"/>
              </a:ext>
            </a:extLst>
          </p:cNvPr>
          <p:cNvSpPr txBox="1"/>
          <p:nvPr/>
        </p:nvSpPr>
        <p:spPr>
          <a:xfrm>
            <a:off x="3143306" y="2883854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107,8 mln zł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375256B-8151-4DE2-B521-E746C87FAB5F}"/>
              </a:ext>
            </a:extLst>
          </p:cNvPr>
          <p:cNvSpPr txBox="1"/>
          <p:nvPr/>
        </p:nvSpPr>
        <p:spPr>
          <a:xfrm>
            <a:off x="3121739" y="4202126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105,4 mln zł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FFF788C-FEA6-4910-8295-50D692059307}"/>
              </a:ext>
            </a:extLst>
          </p:cNvPr>
          <p:cNvSpPr txBox="1"/>
          <p:nvPr/>
        </p:nvSpPr>
        <p:spPr>
          <a:xfrm>
            <a:off x="3131467" y="3579304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C7FC0D6-2A7F-4C97-A47A-977D075B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670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6" y="444216"/>
            <a:ext cx="86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Społecznej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787566" y="1171057"/>
            <a:ext cx="6303524" cy="7434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89" y="457200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40826" y="843757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4D9E5F9C-C48F-46F9-8809-F3DFD4C3D3AF}"/>
              </a:ext>
            </a:extLst>
          </p:cNvPr>
          <p:cNvSpPr/>
          <p:nvPr/>
        </p:nvSpPr>
        <p:spPr>
          <a:xfrm>
            <a:off x="671209" y="1709865"/>
            <a:ext cx="7110121" cy="485179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864D6-9A79-45B5-BD0E-81F435A0D232}"/>
              </a:ext>
            </a:extLst>
          </p:cNvPr>
          <p:cNvSpPr txBox="1"/>
          <p:nvPr/>
        </p:nvSpPr>
        <p:spPr>
          <a:xfrm>
            <a:off x="1094165" y="1797878"/>
            <a:ext cx="62642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Budowa sali sportowej przy Zespole Szkół Licealnych im. Zbigniewa Herberta w Słubicach 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Rozbudowa bazy sportowej o nowe obiekty w Gorzowie Wielkopolskim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tys. zł 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Wykorzystanie odnawialnych źródeł energii w gospodarce energetycznej </a:t>
            </a:r>
            <a:r>
              <a:rPr lang="pl-PL" dirty="0" err="1">
                <a:solidFill>
                  <a:srgbClr val="5C7187"/>
                </a:solidFill>
              </a:rPr>
              <a:t>WOSiR</a:t>
            </a:r>
            <a:r>
              <a:rPr lang="pl-PL" dirty="0">
                <a:solidFill>
                  <a:srgbClr val="5C7187"/>
                </a:solidFill>
              </a:rPr>
              <a:t> wraz z termomodernizacją zespołu budynków” (</a:t>
            </a:r>
            <a:r>
              <a:rPr lang="pl-PL" sz="1400" dirty="0">
                <a:solidFill>
                  <a:srgbClr val="5C7187"/>
                </a:solidFill>
              </a:rPr>
              <a:t>Projekt w ramach RPO L-2020)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970 tys.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Roboty dodatkowe do zadania: Wykorzystanie odnawialnych źródeł energii w gospodarce energetycznej </a:t>
            </a:r>
            <a:r>
              <a:rPr lang="pl-PL" dirty="0" err="1">
                <a:solidFill>
                  <a:srgbClr val="5C7187"/>
                </a:solidFill>
              </a:rPr>
              <a:t>WOSiR</a:t>
            </a:r>
            <a:r>
              <a:rPr lang="pl-PL" dirty="0">
                <a:solidFill>
                  <a:srgbClr val="5C7187"/>
                </a:solidFill>
              </a:rPr>
              <a:t> wraz z termomodernizacją zespołu budynków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tys.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B3668D-B0D8-4903-84F1-1D61A830FFBB}"/>
              </a:ext>
            </a:extLst>
          </p:cNvPr>
          <p:cNvSpPr txBox="1"/>
          <p:nvPr/>
        </p:nvSpPr>
        <p:spPr>
          <a:xfrm>
            <a:off x="1419838" y="1268042"/>
            <a:ext cx="56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 – sport i turystyka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733948-D9F4-4FA7-B42E-2F4EB719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61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>
            <a:extLst>
              <a:ext uri="{FF2B5EF4-FFF2-40B4-BE49-F238E27FC236}">
                <a16:creationId xmlns:a16="http://schemas.microsoft.com/office/drawing/2014/main" id="{17CC5AA4-2408-4A01-8D53-A0FC4A375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460" y="365125"/>
            <a:ext cx="10515600" cy="132556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42118" y="3573017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3365774" y="1175414"/>
            <a:ext cx="4834647" cy="661468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10"/>
          <p:cNvSpPr txBox="1">
            <a:spLocks noChangeArrowheads="1"/>
          </p:cNvSpPr>
          <p:nvPr/>
        </p:nvSpPr>
        <p:spPr bwMode="auto">
          <a:xfrm>
            <a:off x="1550889" y="116717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Dochody  PIT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1625812" y="2636913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1625812" y="382179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1769828" y="22675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1625812" y="3429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6306332" y="2646205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6306332" y="3831088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6450348" y="22768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6450348" y="34382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2345892" y="268975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28,8 mln zł 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2345892" y="39046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31,4 mln zł 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7026412" y="27089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29,3 mln zł 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7026412" y="39138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32,1 mln zł </a:t>
            </a:r>
          </a:p>
        </p:txBody>
      </p:sp>
      <p:sp>
        <p:nvSpPr>
          <p:cNvPr id="66" name="Symbol zastępczy zawartości 2">
            <a:extLst>
              <a:ext uri="{FF2B5EF4-FFF2-40B4-BE49-F238E27FC236}">
                <a16:creationId xmlns:a16="http://schemas.microsoft.com/office/drawing/2014/main" id="{8FF65F54-A259-43C8-9F50-3B149364E2D5}"/>
              </a:ext>
            </a:extLst>
          </p:cNvPr>
          <p:cNvSpPr txBox="1">
            <a:spLocks/>
          </p:cNvSpPr>
          <p:nvPr/>
        </p:nvSpPr>
        <p:spPr>
          <a:xfrm>
            <a:off x="9642118" y="4643845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67" name="Prostokąt zaokrąglony 19">
            <a:extLst>
              <a:ext uri="{FF2B5EF4-FFF2-40B4-BE49-F238E27FC236}">
                <a16:creationId xmlns:a16="http://schemas.microsoft.com/office/drawing/2014/main" id="{58B22055-698B-4B83-A637-AA0BB52553B6}"/>
              </a:ext>
            </a:extLst>
          </p:cNvPr>
          <p:cNvSpPr/>
          <p:nvPr/>
        </p:nvSpPr>
        <p:spPr>
          <a:xfrm>
            <a:off x="1625812" y="489262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5CFB556E-3B38-4B3A-AAEA-EA195B436103}"/>
              </a:ext>
            </a:extLst>
          </p:cNvPr>
          <p:cNvSpPr txBox="1"/>
          <p:nvPr/>
        </p:nvSpPr>
        <p:spPr>
          <a:xfrm>
            <a:off x="1625812" y="44998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69" name="Prostokąt zaokrąglony 29">
            <a:extLst>
              <a:ext uri="{FF2B5EF4-FFF2-40B4-BE49-F238E27FC236}">
                <a16:creationId xmlns:a16="http://schemas.microsoft.com/office/drawing/2014/main" id="{876F7135-C98F-42A2-8B02-C2A4EBFCF910}"/>
              </a:ext>
            </a:extLst>
          </p:cNvPr>
          <p:cNvSpPr/>
          <p:nvPr/>
        </p:nvSpPr>
        <p:spPr>
          <a:xfrm>
            <a:off x="6306332" y="490191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9A449607-8892-430B-8850-CFA04B951C38}"/>
              </a:ext>
            </a:extLst>
          </p:cNvPr>
          <p:cNvSpPr txBox="1"/>
          <p:nvPr/>
        </p:nvSpPr>
        <p:spPr>
          <a:xfrm>
            <a:off x="6450348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E09E639E-082B-46B2-8D98-D48FABC1C44E}"/>
              </a:ext>
            </a:extLst>
          </p:cNvPr>
          <p:cNvSpPr txBox="1"/>
          <p:nvPr/>
        </p:nvSpPr>
        <p:spPr>
          <a:xfrm>
            <a:off x="2345892" y="48598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34,6 mln zł 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88812390-9B46-4A9D-8D1F-0DEDBB3996A7}"/>
              </a:ext>
            </a:extLst>
          </p:cNvPr>
          <p:cNvSpPr txBox="1"/>
          <p:nvPr/>
        </p:nvSpPr>
        <p:spPr>
          <a:xfrm>
            <a:off x="7026412" y="498472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36,8 mln zł 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0EF25F5A-BB03-410A-8CA6-226FD1446538}"/>
              </a:ext>
            </a:extLst>
          </p:cNvPr>
          <p:cNvSpPr txBox="1"/>
          <p:nvPr/>
        </p:nvSpPr>
        <p:spPr>
          <a:xfrm>
            <a:off x="1769828" y="184482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24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33900D14-4D5F-4AD3-93B7-C60771812268}"/>
              </a:ext>
            </a:extLst>
          </p:cNvPr>
          <p:cNvSpPr txBox="1"/>
          <p:nvPr/>
        </p:nvSpPr>
        <p:spPr>
          <a:xfrm>
            <a:off x="6450348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sp>
        <p:nvSpPr>
          <p:cNvPr id="39" name="Symbol zastępczy zawartości 2">
            <a:extLst>
              <a:ext uri="{FF2B5EF4-FFF2-40B4-BE49-F238E27FC236}">
                <a16:creationId xmlns:a16="http://schemas.microsoft.com/office/drawing/2014/main" id="{0F3A1C72-438F-4226-9840-A40B04939B1B}"/>
              </a:ext>
            </a:extLst>
          </p:cNvPr>
          <p:cNvSpPr txBox="1">
            <a:spLocks/>
          </p:cNvSpPr>
          <p:nvPr/>
        </p:nvSpPr>
        <p:spPr>
          <a:xfrm>
            <a:off x="9631774" y="5795973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44" name="Prostokąt zaokrąglony 19">
            <a:extLst>
              <a:ext uri="{FF2B5EF4-FFF2-40B4-BE49-F238E27FC236}">
                <a16:creationId xmlns:a16="http://schemas.microsoft.com/office/drawing/2014/main" id="{D37BB354-9E7A-4CCC-A4A1-6CF63DD09DC0}"/>
              </a:ext>
            </a:extLst>
          </p:cNvPr>
          <p:cNvSpPr/>
          <p:nvPr/>
        </p:nvSpPr>
        <p:spPr>
          <a:xfrm>
            <a:off x="1615468" y="6044752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084AAB4B-F19B-414F-ABD5-6C0B0B7EE011}"/>
              </a:ext>
            </a:extLst>
          </p:cNvPr>
          <p:cNvSpPr txBox="1"/>
          <p:nvPr/>
        </p:nvSpPr>
        <p:spPr>
          <a:xfrm>
            <a:off x="1615468" y="56519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47" name="Prostokąt zaokrąglony 29">
            <a:extLst>
              <a:ext uri="{FF2B5EF4-FFF2-40B4-BE49-F238E27FC236}">
                <a16:creationId xmlns:a16="http://schemas.microsoft.com/office/drawing/2014/main" id="{9F1B9229-DD9B-4D9B-8238-EB1103F7FE41}"/>
              </a:ext>
            </a:extLst>
          </p:cNvPr>
          <p:cNvSpPr/>
          <p:nvPr/>
        </p:nvSpPr>
        <p:spPr>
          <a:xfrm>
            <a:off x="6295988" y="605404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E3FAEBCC-7377-4FA4-8823-328D088C989E}"/>
              </a:ext>
            </a:extLst>
          </p:cNvPr>
          <p:cNvSpPr txBox="1"/>
          <p:nvPr/>
        </p:nvSpPr>
        <p:spPr>
          <a:xfrm>
            <a:off x="6440004" y="56612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E613E1DC-3219-4837-858B-DBA48FFEC615}"/>
              </a:ext>
            </a:extLst>
          </p:cNvPr>
          <p:cNvSpPr txBox="1"/>
          <p:nvPr/>
        </p:nvSpPr>
        <p:spPr>
          <a:xfrm>
            <a:off x="2335548" y="60741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mln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A9E74AB0-1C77-4872-B5AD-DE23DD55B71D}"/>
              </a:ext>
            </a:extLst>
          </p:cNvPr>
          <p:cNvSpPr txBox="1"/>
          <p:nvPr/>
        </p:nvSpPr>
        <p:spPr>
          <a:xfrm>
            <a:off x="7016068" y="61368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 mln zł </a:t>
            </a:r>
          </a:p>
        </p:txBody>
      </p:sp>
      <p:sp>
        <p:nvSpPr>
          <p:cNvPr id="48" name="Łącznik prosty 47">
            <a:extLst>
              <a:ext uri="{FF2B5EF4-FFF2-40B4-BE49-F238E27FC236}">
                <a16:creationId xmlns:a16="http://schemas.microsoft.com/office/drawing/2014/main" id="{179A53F0-18B1-4226-895F-1E9AF4771FDE}"/>
              </a:ext>
            </a:extLst>
          </p:cNvPr>
          <p:cNvSpPr/>
          <p:nvPr/>
        </p:nvSpPr>
        <p:spPr>
          <a:xfrm>
            <a:off x="2402738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AB6AC1CD-E793-4083-A5F4-1F6FA16B26C5}"/>
              </a:ext>
            </a:extLst>
          </p:cNvPr>
          <p:cNvSpPr txBox="1"/>
          <p:nvPr/>
        </p:nvSpPr>
        <p:spPr>
          <a:xfrm>
            <a:off x="1750368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FD0B80-8E7A-4927-ACB1-88BD7A4E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85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6" y="950055"/>
            <a:ext cx="86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Społecznej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388726" y="1647712"/>
            <a:ext cx="6303524" cy="7434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8" y="418059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21370" y="785389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4D9E5F9C-C48F-46F9-8809-F3DFD4C3D3AF}"/>
              </a:ext>
            </a:extLst>
          </p:cNvPr>
          <p:cNvSpPr/>
          <p:nvPr/>
        </p:nvSpPr>
        <p:spPr>
          <a:xfrm>
            <a:off x="671209" y="2215704"/>
            <a:ext cx="7110121" cy="326271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864D6-9A79-45B5-BD0E-81F435A0D232}"/>
              </a:ext>
            </a:extLst>
          </p:cNvPr>
          <p:cNvSpPr txBox="1"/>
          <p:nvPr/>
        </p:nvSpPr>
        <p:spPr>
          <a:xfrm>
            <a:off x="1074709" y="2430181"/>
            <a:ext cx="62642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Lubuskie Talenty - Program Stypendialny 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Udzielenie pomocy materialnej dla studentów studiów stacjonarnych wyższych uczelni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mln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Oddziały medyczne MED+ w Lotniku</a:t>
            </a:r>
          </a:p>
          <a:p>
            <a:pPr algn="ctr"/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tys.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B3668D-B0D8-4903-84F1-1D61A830FFBB}"/>
              </a:ext>
            </a:extLst>
          </p:cNvPr>
          <p:cNvSpPr txBox="1"/>
          <p:nvPr/>
        </p:nvSpPr>
        <p:spPr>
          <a:xfrm>
            <a:off x="1419838" y="1773881"/>
            <a:ext cx="56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 – edukacja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D6EA93-AB94-4A7D-B741-5C63FE48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14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6" y="356668"/>
            <a:ext cx="86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Społecznej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388726" y="1054324"/>
            <a:ext cx="6303524" cy="8101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8" y="418059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21370" y="785389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4D9E5F9C-C48F-46F9-8809-F3DFD4C3D3AF}"/>
              </a:ext>
            </a:extLst>
          </p:cNvPr>
          <p:cNvSpPr/>
          <p:nvPr/>
        </p:nvSpPr>
        <p:spPr>
          <a:xfrm>
            <a:off x="671209" y="1622316"/>
            <a:ext cx="7110121" cy="50022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864D6-9A79-45B5-BD0E-81F435A0D232}"/>
              </a:ext>
            </a:extLst>
          </p:cNvPr>
          <p:cNvSpPr txBox="1"/>
          <p:nvPr/>
        </p:nvSpPr>
        <p:spPr>
          <a:xfrm>
            <a:off x="1074709" y="1836794"/>
            <a:ext cx="62642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Ochrona i zachowanie zasobów dziedzictwa kulturowego Teatru im. Juliusza Osterwy w Gorzowie Wlkp. na potrzeby rozwoju turystyki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 mln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Rozbudowa i modernizacja budynku Filharmonii Zielonogórskiej 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 mln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Rozbudowa i modernizacja Muzeum Ziemi Lubuskiej</a:t>
            </a:r>
          </a:p>
          <a:p>
            <a:pPr algn="ctr"/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mln zł</a:t>
            </a:r>
          </a:p>
          <a:p>
            <a:pPr algn="ctr"/>
            <a:endParaRPr lang="pl-P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Kompleksowy remont, konserwacja i renowacja zabytków oraz modernizacja wystaw stałych </a:t>
            </a:r>
          </a:p>
          <a:p>
            <a:pPr algn="ctr"/>
            <a:r>
              <a:rPr lang="pl-PL" dirty="0">
                <a:solidFill>
                  <a:srgbClr val="5C7187"/>
                </a:solidFill>
              </a:rPr>
              <a:t>w Zagrodzie Młyńskiej w Bogdańcu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796 tys. zł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B3668D-B0D8-4903-84F1-1D61A830FFBB}"/>
              </a:ext>
            </a:extLst>
          </p:cNvPr>
          <p:cNvSpPr txBox="1"/>
          <p:nvPr/>
        </p:nvSpPr>
        <p:spPr>
          <a:xfrm>
            <a:off x="1419838" y="1180494"/>
            <a:ext cx="56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 – kultura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D35DF5-E040-4329-B72E-05F2DE74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54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C14A94-F264-48DE-9DB8-20C9373DB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940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192886" y="356668"/>
            <a:ext cx="869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Infrastruktury Społecznej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1388726" y="1054324"/>
            <a:ext cx="6303524" cy="8101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0A14851-17D2-45FC-9E64-4DFE5C8A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8" y="418059"/>
            <a:ext cx="6858000" cy="6858000"/>
          </a:xfrm>
          <a:prstGeom prst="rect">
            <a:avLst/>
          </a:prstGeom>
        </p:spPr>
      </p:pic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8221370" y="785389"/>
            <a:ext cx="3807535" cy="38329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4D9E5F9C-C48F-46F9-8809-F3DFD4C3D3AF}"/>
              </a:ext>
            </a:extLst>
          </p:cNvPr>
          <p:cNvSpPr/>
          <p:nvPr/>
        </p:nvSpPr>
        <p:spPr>
          <a:xfrm>
            <a:off x="671209" y="1622317"/>
            <a:ext cx="7110121" cy="209690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864D6-9A79-45B5-BD0E-81F435A0D232}"/>
              </a:ext>
            </a:extLst>
          </p:cNvPr>
          <p:cNvSpPr txBox="1"/>
          <p:nvPr/>
        </p:nvSpPr>
        <p:spPr>
          <a:xfrm>
            <a:off x="1074709" y="1836794"/>
            <a:ext cx="62642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Działania na rzecz Ochotniczych Straży Pożarnych z terenu województwa lubuskiego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Działania na rzecz seniorów w województwie lubuskim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578,8 tys.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B3668D-B0D8-4903-84F1-1D61A830FFBB}"/>
              </a:ext>
            </a:extLst>
          </p:cNvPr>
          <p:cNvSpPr txBox="1"/>
          <p:nvPr/>
        </p:nvSpPr>
        <p:spPr>
          <a:xfrm>
            <a:off x="1419838" y="1180494"/>
            <a:ext cx="56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 – sprawy społeczne</a:t>
            </a:r>
          </a:p>
        </p:txBody>
      </p:sp>
      <p:sp>
        <p:nvSpPr>
          <p:cNvPr id="4" name="Prostokąt zaokrąglony 14">
            <a:extLst>
              <a:ext uri="{FF2B5EF4-FFF2-40B4-BE49-F238E27FC236}">
                <a16:creationId xmlns:a16="http://schemas.microsoft.com/office/drawing/2014/main" id="{0A41FA98-9E0E-47B1-8326-674EAD07A4E9}"/>
              </a:ext>
            </a:extLst>
          </p:cNvPr>
          <p:cNvSpPr/>
          <p:nvPr/>
        </p:nvSpPr>
        <p:spPr>
          <a:xfrm>
            <a:off x="687417" y="4372015"/>
            <a:ext cx="7110121" cy="2291432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239476-3EC7-49D0-A881-587C840AC904}"/>
              </a:ext>
            </a:extLst>
          </p:cNvPr>
          <p:cNvSpPr txBox="1"/>
          <p:nvPr/>
        </p:nvSpPr>
        <p:spPr>
          <a:xfrm>
            <a:off x="1074709" y="4482131"/>
            <a:ext cx="62642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Projekt Efekt synergii - 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Projekt Azymut samodzielność  -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730 tys. zł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Projekt Otwórz się na pomoc  -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mln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Dofinansowanie inwestycji na rzecz osób z autyzmem i Zespołem Aspergera –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tys. zł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80A91C-9190-4623-BCA0-C87017CE26A4}"/>
              </a:ext>
            </a:extLst>
          </p:cNvPr>
          <p:cNvSpPr txBox="1"/>
          <p:nvPr/>
        </p:nvSpPr>
        <p:spPr>
          <a:xfrm>
            <a:off x="1436046" y="3930192"/>
            <a:ext cx="561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 – ROPS</a:t>
            </a: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A0F7A5F-8435-4DEC-98F9-EE47B697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024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804147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Przedsiębiorczości i Strategii Marki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581139" y="2036740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2767444" y="2778779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2744261" y="4086660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2911460" y="216996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2909844" y="2818034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6,2 mln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2888277" y="4136306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02143A4-F5DD-488C-B18F-38BFC2197380}"/>
              </a:ext>
            </a:extLst>
          </p:cNvPr>
          <p:cNvSpPr txBox="1"/>
          <p:nvPr/>
        </p:nvSpPr>
        <p:spPr>
          <a:xfrm>
            <a:off x="2888277" y="3508254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70500C-C89F-4A21-9669-0C242679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009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463676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Przedsiębiorczości i Strategii Marki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581139" y="2036740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1190517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EFB64971-C641-40F6-B59F-CE59140A9ED5}"/>
              </a:ext>
            </a:extLst>
          </p:cNvPr>
          <p:cNvSpPr/>
          <p:nvPr/>
        </p:nvSpPr>
        <p:spPr>
          <a:xfrm>
            <a:off x="803326" y="2036740"/>
            <a:ext cx="6317321" cy="4329105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7FAC8E-4110-4E01-87DF-92808A11A2BF}"/>
              </a:ext>
            </a:extLst>
          </p:cNvPr>
          <p:cNvSpPr txBox="1"/>
          <p:nvPr/>
        </p:nvSpPr>
        <p:spPr>
          <a:xfrm>
            <a:off x="875708" y="2251218"/>
            <a:ext cx="60275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Organizacja Święta Województwa Lubuskiego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Promocja podczas Festiwalu </a:t>
            </a:r>
            <a:r>
              <a:rPr lang="pl-PL" dirty="0" err="1">
                <a:solidFill>
                  <a:srgbClr val="5C7187"/>
                </a:solidFill>
              </a:rPr>
              <a:t>Pol'And'Rock</a:t>
            </a:r>
            <a:r>
              <a:rPr lang="pl-PL" dirty="0">
                <a:solidFill>
                  <a:srgbClr val="5C7187"/>
                </a:solidFill>
              </a:rPr>
              <a:t> </a:t>
            </a:r>
          </a:p>
          <a:p>
            <a:pPr algn="ctr"/>
            <a:r>
              <a:rPr lang="pl-PL" dirty="0">
                <a:solidFill>
                  <a:srgbClr val="5C7187"/>
                </a:solidFill>
              </a:rPr>
              <a:t>w Kostrzynie nad Odrą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tys.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Cykl sześciu szkoleń dla lubuskich przedsiębiorców w zakresie rozwoju eksportu na rynki zagraniczne</a:t>
            </a:r>
          </a:p>
          <a:p>
            <a:pPr algn="ctr"/>
            <a:r>
              <a:rPr lang="pl-PL" sz="2400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56,4 tys. zł</a:t>
            </a:r>
          </a:p>
          <a:p>
            <a:pPr algn="ctr"/>
            <a:endParaRPr lang="pl-P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Organizacja ośmiu zjazdów trzeciej i czwartej edycji Lubuskiej Akademii Rozwoju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54,8 tys.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A8F2CBE-6F1F-490E-8EF6-9F75038E023E}"/>
              </a:ext>
            </a:extLst>
          </p:cNvPr>
          <p:cNvSpPr txBox="1"/>
          <p:nvPr/>
        </p:nvSpPr>
        <p:spPr>
          <a:xfrm>
            <a:off x="1196225" y="1594918"/>
            <a:ext cx="54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2C30247-3CBD-42B4-A979-F7346045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382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15F825C-7909-4A74-8CB5-AB830BAA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181576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Obywatelski – 10, 1 mln zł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908417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582240" y="1393541"/>
            <a:ext cx="3312368" cy="521820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4055353" y="1387171"/>
            <a:ext cx="3337759" cy="51470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703419" y="102181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Dla seniorów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725448" y="1402442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530 tys.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4205851" y="1407843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920 tys. zł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A1B7A50-7255-4808-A483-4BAC02E85544}"/>
              </a:ext>
            </a:extLst>
          </p:cNvPr>
          <p:cNvSpPr txBox="1"/>
          <p:nvPr/>
        </p:nvSpPr>
        <p:spPr>
          <a:xfrm>
            <a:off x="4154298" y="101701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Dla młodych</a:t>
            </a:r>
          </a:p>
        </p:txBody>
      </p:sp>
      <p:sp>
        <p:nvSpPr>
          <p:cNvPr id="3" name="Prostokąt zaokrąglony 14">
            <a:extLst>
              <a:ext uri="{FF2B5EF4-FFF2-40B4-BE49-F238E27FC236}">
                <a16:creationId xmlns:a16="http://schemas.microsoft.com/office/drawing/2014/main" id="{5C2A9E2A-8A0A-4B3F-9828-A7D215610E9E}"/>
              </a:ext>
            </a:extLst>
          </p:cNvPr>
          <p:cNvSpPr/>
          <p:nvPr/>
        </p:nvSpPr>
        <p:spPr>
          <a:xfrm>
            <a:off x="588722" y="2508970"/>
            <a:ext cx="3312368" cy="49409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zaokrąglony 17">
            <a:extLst>
              <a:ext uri="{FF2B5EF4-FFF2-40B4-BE49-F238E27FC236}">
                <a16:creationId xmlns:a16="http://schemas.microsoft.com/office/drawing/2014/main" id="{E715BAEE-6A00-4A30-999C-8EA68E935C03}"/>
              </a:ext>
            </a:extLst>
          </p:cNvPr>
          <p:cNvSpPr/>
          <p:nvPr/>
        </p:nvSpPr>
        <p:spPr>
          <a:xfrm>
            <a:off x="4061835" y="2502600"/>
            <a:ext cx="3337759" cy="51470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DE53A5-1791-4CBF-AA31-E42C4A64AC45}"/>
              </a:ext>
            </a:extLst>
          </p:cNvPr>
          <p:cNvSpPr txBox="1"/>
          <p:nvPr/>
        </p:nvSpPr>
        <p:spPr>
          <a:xfrm>
            <a:off x="588722" y="2137826"/>
            <a:ext cx="330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Dla środowisk wiejskich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4B55600-5778-4ACD-8A4F-F604EDD1D847}"/>
              </a:ext>
            </a:extLst>
          </p:cNvPr>
          <p:cNvSpPr txBox="1"/>
          <p:nvPr/>
        </p:nvSpPr>
        <p:spPr>
          <a:xfrm>
            <a:off x="722108" y="2498679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mln zł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24E071-BFE1-4278-BB71-06E95AFA394B}"/>
              </a:ext>
            </a:extLst>
          </p:cNvPr>
          <p:cNvSpPr txBox="1"/>
          <p:nvPr/>
        </p:nvSpPr>
        <p:spPr>
          <a:xfrm>
            <a:off x="4205851" y="2500955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5,6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FD1177D-5125-4AC4-92C1-30C20787F26D}"/>
              </a:ext>
            </a:extLst>
          </p:cNvPr>
          <p:cNvSpPr txBox="1"/>
          <p:nvPr/>
        </p:nvSpPr>
        <p:spPr>
          <a:xfrm>
            <a:off x="3939820" y="2137826"/>
            <a:ext cx="3453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Dla organizacji pozarządowych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0A9E9C6-9AD4-4953-A3B4-98612AC2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92" y="2241450"/>
            <a:ext cx="4212829" cy="4212829"/>
          </a:xfrm>
          <a:prstGeom prst="rect">
            <a:avLst/>
          </a:prstGeom>
        </p:spPr>
      </p:pic>
      <p:sp>
        <p:nvSpPr>
          <p:cNvPr id="43" name="Prostokąt zaokrąglony 14">
            <a:extLst>
              <a:ext uri="{FF2B5EF4-FFF2-40B4-BE49-F238E27FC236}">
                <a16:creationId xmlns:a16="http://schemas.microsoft.com/office/drawing/2014/main" id="{F6CB3B42-A1A1-4ACC-A630-BA24561B7CE2}"/>
              </a:ext>
            </a:extLst>
          </p:cNvPr>
          <p:cNvSpPr/>
          <p:nvPr/>
        </p:nvSpPr>
        <p:spPr>
          <a:xfrm>
            <a:off x="585474" y="5667237"/>
            <a:ext cx="3312368" cy="52322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5" name="Prostokąt zaokrąglony 17">
            <a:extLst>
              <a:ext uri="{FF2B5EF4-FFF2-40B4-BE49-F238E27FC236}">
                <a16:creationId xmlns:a16="http://schemas.microsoft.com/office/drawing/2014/main" id="{8F6089A3-010C-4DAB-8277-B6627961FEE5}"/>
              </a:ext>
            </a:extLst>
          </p:cNvPr>
          <p:cNvSpPr/>
          <p:nvPr/>
        </p:nvSpPr>
        <p:spPr>
          <a:xfrm>
            <a:off x="4072221" y="5667237"/>
            <a:ext cx="3337759" cy="53016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BF7A0A-D973-4679-8314-A197EAD569C6}"/>
              </a:ext>
            </a:extLst>
          </p:cNvPr>
          <p:cNvSpPr txBox="1"/>
          <p:nvPr/>
        </p:nvSpPr>
        <p:spPr>
          <a:xfrm>
            <a:off x="562644" y="4707196"/>
            <a:ext cx="330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pn. „Upowszechnianie lekkiej atletyki wśród dzieci i młodzieży”, „Rekreacja nad lubuską wodą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744D272B-E9CA-41B7-A958-346A9E312B6A}"/>
              </a:ext>
            </a:extLst>
          </p:cNvPr>
          <p:cNvSpPr txBox="1"/>
          <p:nvPr/>
        </p:nvSpPr>
        <p:spPr>
          <a:xfrm>
            <a:off x="727874" y="5706492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 mln zł 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FD032D8C-6786-4D38-BD11-1B25272A9C09}"/>
              </a:ext>
            </a:extLst>
          </p:cNvPr>
          <p:cNvSpPr txBox="1"/>
          <p:nvPr/>
        </p:nvSpPr>
        <p:spPr>
          <a:xfrm>
            <a:off x="4210958" y="5697198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 tys.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83E3206-31D4-48EC-906C-77E2B67754FE}"/>
              </a:ext>
            </a:extLst>
          </p:cNvPr>
          <p:cNvSpPr txBox="1"/>
          <p:nvPr/>
        </p:nvSpPr>
        <p:spPr>
          <a:xfrm>
            <a:off x="3949337" y="5235880"/>
            <a:ext cx="354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w obszarze turystyki regionalnej</a:t>
            </a:r>
          </a:p>
        </p:txBody>
      </p:sp>
      <p:sp>
        <p:nvSpPr>
          <p:cNvPr id="55" name="Prostokąt zaokrąglony 14">
            <a:extLst>
              <a:ext uri="{FF2B5EF4-FFF2-40B4-BE49-F238E27FC236}">
                <a16:creationId xmlns:a16="http://schemas.microsoft.com/office/drawing/2014/main" id="{A4B486C3-3ACB-4F16-9B31-2B0FA5627296}"/>
              </a:ext>
            </a:extLst>
          </p:cNvPr>
          <p:cNvSpPr/>
          <p:nvPr/>
        </p:nvSpPr>
        <p:spPr>
          <a:xfrm>
            <a:off x="595202" y="3906525"/>
            <a:ext cx="3312368" cy="49409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7" name="Prostokąt zaokrąglony 17">
            <a:extLst>
              <a:ext uri="{FF2B5EF4-FFF2-40B4-BE49-F238E27FC236}">
                <a16:creationId xmlns:a16="http://schemas.microsoft.com/office/drawing/2014/main" id="{2D81E9EE-783E-4053-9674-5F1F6C953885}"/>
              </a:ext>
            </a:extLst>
          </p:cNvPr>
          <p:cNvSpPr/>
          <p:nvPr/>
        </p:nvSpPr>
        <p:spPr>
          <a:xfrm>
            <a:off x="4068315" y="3900155"/>
            <a:ext cx="3337759" cy="51470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59FF4E22-6B37-4BE7-8E89-72A804D2EF4B}"/>
              </a:ext>
            </a:extLst>
          </p:cNvPr>
          <p:cNvSpPr txBox="1"/>
          <p:nvPr/>
        </p:nvSpPr>
        <p:spPr>
          <a:xfrm>
            <a:off x="595202" y="3263000"/>
            <a:ext cx="33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realizacji zadań na rzecz osób niepełnosprawnych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EB753375-9C3F-409C-BBF8-E3D18ABFDDF7}"/>
              </a:ext>
            </a:extLst>
          </p:cNvPr>
          <p:cNvSpPr txBox="1"/>
          <p:nvPr/>
        </p:nvSpPr>
        <p:spPr>
          <a:xfrm>
            <a:off x="728588" y="3896234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736 tys. zł 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9F390971-198C-4131-9EB3-4207E6AFA9AD}"/>
              </a:ext>
            </a:extLst>
          </p:cNvPr>
          <p:cNvSpPr txBox="1"/>
          <p:nvPr/>
        </p:nvSpPr>
        <p:spPr>
          <a:xfrm>
            <a:off x="4212331" y="3898510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tys. zł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8BF8D368-FF2F-4843-B593-3735630310C7}"/>
              </a:ext>
            </a:extLst>
          </p:cNvPr>
          <p:cNvSpPr txBox="1"/>
          <p:nvPr/>
        </p:nvSpPr>
        <p:spPr>
          <a:xfrm>
            <a:off x="3918598" y="3274319"/>
            <a:ext cx="36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w obszarze przeciwdziałania uzależnieniom i patologiom społecznym</a:t>
            </a: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FA33E9A0-8343-405D-BE8E-8252E6F4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753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15F825C-7909-4A74-8CB5-AB830BAA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181576"/>
            <a:ext cx="94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Obywatelski 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908417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Prostokąt zaokrąglony 14">
            <a:extLst>
              <a:ext uri="{FF2B5EF4-FFF2-40B4-BE49-F238E27FC236}">
                <a16:creationId xmlns:a16="http://schemas.microsoft.com/office/drawing/2014/main" id="{5C2A9E2A-8A0A-4B3F-9828-A7D215610E9E}"/>
              </a:ext>
            </a:extLst>
          </p:cNvPr>
          <p:cNvSpPr/>
          <p:nvPr/>
        </p:nvSpPr>
        <p:spPr>
          <a:xfrm>
            <a:off x="588722" y="2265777"/>
            <a:ext cx="3312368" cy="49409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zaokrąglony 17">
            <a:extLst>
              <a:ext uri="{FF2B5EF4-FFF2-40B4-BE49-F238E27FC236}">
                <a16:creationId xmlns:a16="http://schemas.microsoft.com/office/drawing/2014/main" id="{E715BAEE-6A00-4A30-999C-8EA68E935C03}"/>
              </a:ext>
            </a:extLst>
          </p:cNvPr>
          <p:cNvSpPr/>
          <p:nvPr/>
        </p:nvSpPr>
        <p:spPr>
          <a:xfrm>
            <a:off x="4061835" y="2259407"/>
            <a:ext cx="3337759" cy="51470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8DE53A5-1791-4CBF-AA31-E42C4A64AC45}"/>
              </a:ext>
            </a:extLst>
          </p:cNvPr>
          <p:cNvSpPr txBox="1"/>
          <p:nvPr/>
        </p:nvSpPr>
        <p:spPr>
          <a:xfrm>
            <a:off x="573469" y="1360143"/>
            <a:ext cx="330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promocja województwa, w zakresie kultury, sztuki, ochrony dóbr kultury i dziedzictwa narodowego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4B55600-5778-4ACD-8A4F-F604EDD1D847}"/>
              </a:ext>
            </a:extLst>
          </p:cNvPr>
          <p:cNvSpPr txBox="1"/>
          <p:nvPr/>
        </p:nvSpPr>
        <p:spPr>
          <a:xfrm>
            <a:off x="722108" y="2255486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tys. zł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24E071-BFE1-4278-BB71-06E95AFA394B}"/>
              </a:ext>
            </a:extLst>
          </p:cNvPr>
          <p:cNvSpPr txBox="1"/>
          <p:nvPr/>
        </p:nvSpPr>
        <p:spPr>
          <a:xfrm>
            <a:off x="4205851" y="2257762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tys.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FD1177D-5125-4AC4-92C1-30C20787F26D}"/>
              </a:ext>
            </a:extLst>
          </p:cNvPr>
          <p:cNvSpPr txBox="1"/>
          <p:nvPr/>
        </p:nvSpPr>
        <p:spPr>
          <a:xfrm>
            <a:off x="3946302" y="1573980"/>
            <a:ext cx="345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promocja Województwa Lubuskiego poprzez sport w kraju i za granicą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0A9E9C6-9AD4-4953-A3B4-98612AC29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92" y="2241450"/>
            <a:ext cx="4212829" cy="4212829"/>
          </a:xfrm>
          <a:prstGeom prst="rect">
            <a:avLst/>
          </a:prstGeom>
        </p:spPr>
      </p:pic>
      <p:sp>
        <p:nvSpPr>
          <p:cNvPr id="43" name="Prostokąt zaokrąglony 14">
            <a:extLst>
              <a:ext uri="{FF2B5EF4-FFF2-40B4-BE49-F238E27FC236}">
                <a16:creationId xmlns:a16="http://schemas.microsoft.com/office/drawing/2014/main" id="{F6CB3B42-A1A1-4ACC-A630-BA24561B7CE2}"/>
              </a:ext>
            </a:extLst>
          </p:cNvPr>
          <p:cNvSpPr/>
          <p:nvPr/>
        </p:nvSpPr>
        <p:spPr>
          <a:xfrm>
            <a:off x="585474" y="5424044"/>
            <a:ext cx="3312368" cy="52322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45" name="Prostokąt zaokrąglony 17">
            <a:extLst>
              <a:ext uri="{FF2B5EF4-FFF2-40B4-BE49-F238E27FC236}">
                <a16:creationId xmlns:a16="http://schemas.microsoft.com/office/drawing/2014/main" id="{8F6089A3-010C-4DAB-8277-B6627961FEE5}"/>
              </a:ext>
            </a:extLst>
          </p:cNvPr>
          <p:cNvSpPr/>
          <p:nvPr/>
        </p:nvSpPr>
        <p:spPr>
          <a:xfrm>
            <a:off x="4072221" y="5424044"/>
            <a:ext cx="3337759" cy="53016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BF7A0A-D973-4679-8314-A197EAD569C6}"/>
              </a:ext>
            </a:extLst>
          </p:cNvPr>
          <p:cNvSpPr txBox="1"/>
          <p:nvPr/>
        </p:nvSpPr>
        <p:spPr>
          <a:xfrm>
            <a:off x="573469" y="4446255"/>
            <a:ext cx="330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rgbClr val="5C7187"/>
                </a:solidFill>
              </a:rPr>
              <a:t>rozwój i promocja kultury, ochrony dziedzictwa kulturowego, promocja twórczości, edukacji i oświaty kulturalnej, działania i inicjatywy kulturalne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744D272B-E9CA-41B7-A958-346A9E312B6A}"/>
              </a:ext>
            </a:extLst>
          </p:cNvPr>
          <p:cNvSpPr txBox="1"/>
          <p:nvPr/>
        </p:nvSpPr>
        <p:spPr>
          <a:xfrm>
            <a:off x="727874" y="5463299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tys. zł 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FD032D8C-6786-4D38-BD11-1B25272A9C09}"/>
              </a:ext>
            </a:extLst>
          </p:cNvPr>
          <p:cNvSpPr txBox="1"/>
          <p:nvPr/>
        </p:nvSpPr>
        <p:spPr>
          <a:xfrm>
            <a:off x="4210958" y="5454005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19,5 tys.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83E3206-31D4-48EC-906C-77E2B67754FE}"/>
              </a:ext>
            </a:extLst>
          </p:cNvPr>
          <p:cNvSpPr txBox="1"/>
          <p:nvPr/>
        </p:nvSpPr>
        <p:spPr>
          <a:xfrm>
            <a:off x="4010548" y="4517537"/>
            <a:ext cx="3453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w zakresie nauki, szkolnictwa wyższego, edukacji, oświaty i wychowania</a:t>
            </a:r>
          </a:p>
        </p:txBody>
      </p:sp>
      <p:sp>
        <p:nvSpPr>
          <p:cNvPr id="55" name="Prostokąt zaokrąglony 14">
            <a:extLst>
              <a:ext uri="{FF2B5EF4-FFF2-40B4-BE49-F238E27FC236}">
                <a16:creationId xmlns:a16="http://schemas.microsoft.com/office/drawing/2014/main" id="{A4B486C3-3ACB-4F16-9B31-2B0FA5627296}"/>
              </a:ext>
            </a:extLst>
          </p:cNvPr>
          <p:cNvSpPr/>
          <p:nvPr/>
        </p:nvSpPr>
        <p:spPr>
          <a:xfrm>
            <a:off x="595202" y="3663332"/>
            <a:ext cx="3312368" cy="49409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7" name="Prostokąt zaokrąglony 17">
            <a:extLst>
              <a:ext uri="{FF2B5EF4-FFF2-40B4-BE49-F238E27FC236}">
                <a16:creationId xmlns:a16="http://schemas.microsoft.com/office/drawing/2014/main" id="{2D81E9EE-783E-4053-9674-5F1F6C953885}"/>
              </a:ext>
            </a:extLst>
          </p:cNvPr>
          <p:cNvSpPr/>
          <p:nvPr/>
        </p:nvSpPr>
        <p:spPr>
          <a:xfrm>
            <a:off x="4068315" y="3656962"/>
            <a:ext cx="3337759" cy="51470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59FF4E22-6B37-4BE7-8E89-72A804D2EF4B}"/>
              </a:ext>
            </a:extLst>
          </p:cNvPr>
          <p:cNvSpPr txBox="1"/>
          <p:nvPr/>
        </p:nvSpPr>
        <p:spPr>
          <a:xfrm>
            <a:off x="595202" y="3019807"/>
            <a:ext cx="33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w obszarze ochrony i promocji zdrowia</a:t>
            </a: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EB753375-9C3F-409C-BBF8-E3D18ABFDDF7}"/>
              </a:ext>
            </a:extLst>
          </p:cNvPr>
          <p:cNvSpPr txBox="1"/>
          <p:nvPr/>
        </p:nvSpPr>
        <p:spPr>
          <a:xfrm>
            <a:off x="728588" y="3653041"/>
            <a:ext cx="302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 tys. zł 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9F390971-198C-4131-9EB3-4207E6AFA9AD}"/>
              </a:ext>
            </a:extLst>
          </p:cNvPr>
          <p:cNvSpPr txBox="1"/>
          <p:nvPr/>
        </p:nvSpPr>
        <p:spPr>
          <a:xfrm>
            <a:off x="4212331" y="3655317"/>
            <a:ext cx="3049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49,6 tys. zł 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8BF8D368-FF2F-4843-B593-3735630310C7}"/>
              </a:ext>
            </a:extLst>
          </p:cNvPr>
          <p:cNvSpPr txBox="1"/>
          <p:nvPr/>
        </p:nvSpPr>
        <p:spPr>
          <a:xfrm>
            <a:off x="3918598" y="3031126"/>
            <a:ext cx="36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5C7187"/>
                </a:solidFill>
              </a:rPr>
              <a:t>zadania publiczne w obszarze integracji europejskiej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2E8D30A-A2A1-4CD9-807F-843BD79E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090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2556" y="276925"/>
            <a:ext cx="944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Biuro Współpracy Zagranicznej  i europejskiej współpracy terytorialnej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581139" y="2036740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908417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360156" y="1672956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3885944" y="1666587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504172" y="106413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502556" y="1712211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890 tys.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4029960" y="1716233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728 tys.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02143A4-F5DD-488C-B18F-38BFC2197380}"/>
              </a:ext>
            </a:extLst>
          </p:cNvPr>
          <p:cNvSpPr txBox="1"/>
          <p:nvPr/>
        </p:nvSpPr>
        <p:spPr>
          <a:xfrm>
            <a:off x="4029960" y="1088181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zaokrąglony 14">
            <a:extLst>
              <a:ext uri="{FF2B5EF4-FFF2-40B4-BE49-F238E27FC236}">
                <a16:creationId xmlns:a16="http://schemas.microsoft.com/office/drawing/2014/main" id="{78F5631C-157D-49E1-B2A3-79DF40647A08}"/>
              </a:ext>
            </a:extLst>
          </p:cNvPr>
          <p:cNvSpPr/>
          <p:nvPr/>
        </p:nvSpPr>
        <p:spPr>
          <a:xfrm>
            <a:off x="686592" y="2912233"/>
            <a:ext cx="6317321" cy="3724096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36C222A-B931-4861-906B-21647A969A4A}"/>
              </a:ext>
            </a:extLst>
          </p:cNvPr>
          <p:cNvSpPr txBox="1"/>
          <p:nvPr/>
        </p:nvSpPr>
        <p:spPr>
          <a:xfrm>
            <a:off x="758974" y="3126710"/>
            <a:ext cx="6027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Realizacja projektu pn.: "Regionalny Punkt Kontaktowy" w ramach  Program Współpracy INTERREG VA Brandenburgia – Polska 2014-2020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243 tys. zł</a:t>
            </a:r>
          </a:p>
          <a:p>
            <a:pPr algn="ctr"/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Forum Regionów Partnerskich pt. „Rowerem po regionach” oraz wizyta przedstawicieli zagranicznych regionów partnerskich podczas Święta Województwa Lubuskiego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112,3 tys. zł</a:t>
            </a: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algn="ctr"/>
            <a:endParaRPr lang="pl-PL" sz="800" dirty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C7187"/>
                </a:solidFill>
              </a:rPr>
              <a:t> VIII Forum Regionów Polski i Chorwacji  49 294,00 zł</a:t>
            </a:r>
          </a:p>
          <a:p>
            <a:pPr algn="ctr"/>
            <a:r>
              <a:rPr lang="pl-PL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49,2 tys. zł</a:t>
            </a:r>
          </a:p>
          <a:p>
            <a:pPr algn="ctr"/>
            <a:endParaRPr lang="pl-PL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856C75-5307-4CE4-A0BA-89A60C6E26FB}"/>
              </a:ext>
            </a:extLst>
          </p:cNvPr>
          <p:cNvSpPr txBox="1"/>
          <p:nvPr/>
        </p:nvSpPr>
        <p:spPr>
          <a:xfrm>
            <a:off x="1079491" y="2470410"/>
            <a:ext cx="540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zadania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08B0CF-1B4D-4444-AC09-050650DE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1253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27948" y="421346"/>
            <a:ext cx="944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Rolnictwa, Zasobów Naturalnych, Rybactwa i Rozwoju Wsi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655917" y="1920009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3EA5AA04-B301-4A84-A7CA-0BCE9ECC2EEF}"/>
              </a:ext>
            </a:extLst>
          </p:cNvPr>
          <p:cNvSpPr/>
          <p:nvPr/>
        </p:nvSpPr>
        <p:spPr>
          <a:xfrm>
            <a:off x="366910" y="2597435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zaokrąglony 17">
            <a:extLst>
              <a:ext uri="{FF2B5EF4-FFF2-40B4-BE49-F238E27FC236}">
                <a16:creationId xmlns:a16="http://schemas.microsoft.com/office/drawing/2014/main" id="{FAB44AC2-4FC7-43EC-A132-9A6A3E104C85}"/>
              </a:ext>
            </a:extLst>
          </p:cNvPr>
          <p:cNvSpPr/>
          <p:nvPr/>
        </p:nvSpPr>
        <p:spPr>
          <a:xfrm>
            <a:off x="3918111" y="2604862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70B19BF-C414-40BA-991D-33AEFD5B2772}"/>
              </a:ext>
            </a:extLst>
          </p:cNvPr>
          <p:cNvSpPr txBox="1"/>
          <p:nvPr/>
        </p:nvSpPr>
        <p:spPr>
          <a:xfrm>
            <a:off x="510926" y="198861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FD5E04-4FB8-48EA-9202-0903302036FA}"/>
              </a:ext>
            </a:extLst>
          </p:cNvPr>
          <p:cNvSpPr txBox="1"/>
          <p:nvPr/>
        </p:nvSpPr>
        <p:spPr>
          <a:xfrm>
            <a:off x="509310" y="2639889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12,7mln zł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77AF9F-445E-4BB2-B5DD-EB77A4752ECC}"/>
              </a:ext>
            </a:extLst>
          </p:cNvPr>
          <p:cNvSpPr txBox="1"/>
          <p:nvPr/>
        </p:nvSpPr>
        <p:spPr>
          <a:xfrm>
            <a:off x="4038932" y="2644406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9,1 mln zł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B654A8E-1EAE-4866-9AC9-D947D9FB817F}"/>
              </a:ext>
            </a:extLst>
          </p:cNvPr>
          <p:cNvSpPr txBox="1"/>
          <p:nvPr/>
        </p:nvSpPr>
        <p:spPr>
          <a:xfrm>
            <a:off x="4062127" y="2026456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rostokąt zaokrąglony 14">
            <a:extLst>
              <a:ext uri="{FF2B5EF4-FFF2-40B4-BE49-F238E27FC236}">
                <a16:creationId xmlns:a16="http://schemas.microsoft.com/office/drawing/2014/main" id="{3EC5E6D2-80D5-4FAC-8A8E-BBBAF6FD7116}"/>
              </a:ext>
            </a:extLst>
          </p:cNvPr>
          <p:cNvSpPr/>
          <p:nvPr/>
        </p:nvSpPr>
        <p:spPr>
          <a:xfrm>
            <a:off x="384465" y="3628820"/>
            <a:ext cx="6570812" cy="286533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AD4E813-EEC6-4135-9D95-788AD6B56DFC}"/>
              </a:ext>
            </a:extLst>
          </p:cNvPr>
          <p:cNvSpPr txBox="1"/>
          <p:nvPr/>
        </p:nvSpPr>
        <p:spPr>
          <a:xfrm>
            <a:off x="600473" y="3758791"/>
            <a:ext cx="61576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5C7187"/>
                </a:solidFill>
              </a:rPr>
              <a:t>1. Szacowanie szkód wyrządzonych przez zwierzęta łowne na obszarach niewchodzących w skład obwodów łowieckich oraz wypłata odszkodowań za szkody łowieckie –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790 tys. zł</a:t>
            </a:r>
          </a:p>
          <a:p>
            <a:endParaRPr lang="pl-PL" sz="700" dirty="0"/>
          </a:p>
          <a:p>
            <a:r>
              <a:rPr lang="pl-PL" dirty="0">
                <a:solidFill>
                  <a:srgbClr val="5C7187"/>
                </a:solidFill>
              </a:rPr>
              <a:t>2. Udzielanie dotacji celowych związanych z wyłączaniem gruntów rolnych z produkcji rolniczej –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2,9 mln zł </a:t>
            </a:r>
          </a:p>
          <a:p>
            <a:endParaRPr lang="pl-PL" sz="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>
                <a:solidFill>
                  <a:srgbClr val="5C7187"/>
                </a:solidFill>
              </a:rPr>
              <a:t>3. Realizacja przez LCPR zadań w ramach projektu „Promocja gospodarcza regionu poprzez udział w zagranicznych targach i misjach gospodarczych” –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710 tys. zł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445487-6AEE-4481-8C1D-9DBD37CE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848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504172" y="794962"/>
            <a:ext cx="944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Środowiska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804636" y="1881098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E3AECD8A-A9DD-4AAC-B2D2-23799C680653}"/>
              </a:ext>
            </a:extLst>
          </p:cNvPr>
          <p:cNvSpPr/>
          <p:nvPr/>
        </p:nvSpPr>
        <p:spPr>
          <a:xfrm>
            <a:off x="360156" y="2353170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11" name="Prostokąt zaokrąglony 17">
            <a:extLst>
              <a:ext uri="{FF2B5EF4-FFF2-40B4-BE49-F238E27FC236}">
                <a16:creationId xmlns:a16="http://schemas.microsoft.com/office/drawing/2014/main" id="{0B312B7F-F0F9-4708-A232-5CAFDB9EF2B1}"/>
              </a:ext>
            </a:extLst>
          </p:cNvPr>
          <p:cNvSpPr/>
          <p:nvPr/>
        </p:nvSpPr>
        <p:spPr>
          <a:xfrm>
            <a:off x="3887048" y="2346801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A6A4041-81E2-4D6D-B117-7BC016865145}"/>
              </a:ext>
            </a:extLst>
          </p:cNvPr>
          <p:cNvSpPr txBox="1"/>
          <p:nvPr/>
        </p:nvSpPr>
        <p:spPr>
          <a:xfrm>
            <a:off x="504172" y="174435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764BAA-F144-4B6D-B0BA-D42538E9A5B7}"/>
              </a:ext>
            </a:extLst>
          </p:cNvPr>
          <p:cNvSpPr txBox="1"/>
          <p:nvPr/>
        </p:nvSpPr>
        <p:spPr>
          <a:xfrm>
            <a:off x="502556" y="2392425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 mln zł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21B2D05-7ECB-4C9D-855D-EC79E47D6A72}"/>
              </a:ext>
            </a:extLst>
          </p:cNvPr>
          <p:cNvSpPr txBox="1"/>
          <p:nvPr/>
        </p:nvSpPr>
        <p:spPr>
          <a:xfrm>
            <a:off x="4031064" y="2396447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931 tys. zł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D591BA7-B588-41DA-981D-E4FC993DA074}"/>
              </a:ext>
            </a:extLst>
          </p:cNvPr>
          <p:cNvSpPr txBox="1"/>
          <p:nvPr/>
        </p:nvSpPr>
        <p:spPr>
          <a:xfrm>
            <a:off x="4031064" y="1768395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zaokrąglony 14">
            <a:extLst>
              <a:ext uri="{FF2B5EF4-FFF2-40B4-BE49-F238E27FC236}">
                <a16:creationId xmlns:a16="http://schemas.microsoft.com/office/drawing/2014/main" id="{F146C8EB-EC6A-49EE-83C4-0F988EFC9C3B}"/>
              </a:ext>
            </a:extLst>
          </p:cNvPr>
          <p:cNvSpPr/>
          <p:nvPr/>
        </p:nvSpPr>
        <p:spPr>
          <a:xfrm>
            <a:off x="384465" y="3220251"/>
            <a:ext cx="6570812" cy="329988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939DB9-A673-430A-B2EA-EB54F2D4F538}"/>
              </a:ext>
            </a:extLst>
          </p:cNvPr>
          <p:cNvSpPr txBox="1"/>
          <p:nvPr/>
        </p:nvSpPr>
        <p:spPr>
          <a:xfrm>
            <a:off x="725744" y="3428672"/>
            <a:ext cx="615760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5C7187"/>
                </a:solidFill>
              </a:rPr>
              <a:t>1. Sprawozdanie z realizacji Programu ochrony powietrza dla miasta Zielona Góra oraz dla miasta Gorzów Wlkp. ze względu na przekroczenie poziomu dopuszczalnego pyłu zawieszonego PM10 oraz poziomu docelowego </a:t>
            </a:r>
            <a:r>
              <a:rPr lang="pl-PL" dirty="0" err="1">
                <a:solidFill>
                  <a:srgbClr val="5C7187"/>
                </a:solidFill>
              </a:rPr>
              <a:t>benzo</a:t>
            </a:r>
            <a:r>
              <a:rPr lang="pl-PL" dirty="0">
                <a:solidFill>
                  <a:srgbClr val="5C7187"/>
                </a:solidFill>
              </a:rPr>
              <a:t>(a)</a:t>
            </a:r>
            <a:r>
              <a:rPr lang="pl-PL" dirty="0" err="1">
                <a:solidFill>
                  <a:srgbClr val="5C7187"/>
                </a:solidFill>
              </a:rPr>
              <a:t>pirenu</a:t>
            </a:r>
            <a:r>
              <a:rPr lang="pl-PL" dirty="0">
                <a:solidFill>
                  <a:srgbClr val="5C7187"/>
                </a:solidFill>
              </a:rPr>
              <a:t> w pyle zawieszonym PM10 -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tys. zł.</a:t>
            </a:r>
          </a:p>
          <a:p>
            <a:pPr marL="342900" indent="-342900">
              <a:buAutoNum type="arabicPeriod"/>
            </a:pPr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>
                <a:solidFill>
                  <a:srgbClr val="5C7187"/>
                </a:solidFill>
              </a:rPr>
              <a:t>2. Program ochrony powietrza dla strefy miasta Zielona Góra wraz z planem działań krótkoterminowych -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tys. zł</a:t>
            </a:r>
          </a:p>
          <a:p>
            <a:endParaRPr lang="pl-PL" sz="700" dirty="0">
              <a:solidFill>
                <a:srgbClr val="5C7187"/>
              </a:solidFill>
            </a:endParaRPr>
          </a:p>
          <a:p>
            <a:r>
              <a:rPr lang="pl-PL" dirty="0">
                <a:solidFill>
                  <a:srgbClr val="5C7187"/>
                </a:solidFill>
              </a:rPr>
              <a:t>3. Opracowanie Raportu za lata 2016-2018 z wykonania Programu ochrony środowiska dla województwa lubuskiego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298773-7FF9-423E-B4BC-2ECB8C2A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65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>
            <a:extLst>
              <a:ext uri="{FF2B5EF4-FFF2-40B4-BE49-F238E27FC236}">
                <a16:creationId xmlns:a16="http://schemas.microsoft.com/office/drawing/2014/main" id="{ED54BDA1-079D-4DC4-BD8D-B69D6EC7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0839"/>
            <a:ext cx="10515600" cy="132556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3528724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3657605" y="1175391"/>
            <a:ext cx="5109028" cy="535026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10"/>
          <p:cNvSpPr txBox="1">
            <a:spLocks noChangeArrowheads="1"/>
          </p:cNvSpPr>
          <p:nvPr/>
        </p:nvSpPr>
        <p:spPr bwMode="auto">
          <a:xfrm>
            <a:off x="3842430" y="1113115"/>
            <a:ext cx="4747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Dochody CIT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2063552" y="2592620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063552" y="3777503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2207568" y="22232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063552" y="338470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6744072" y="2601912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6744072" y="3786795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6888088" y="223257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6888088" y="33939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2783632" y="264546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76,3 mln zł 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2783632" y="382604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90,7 mln zł 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7464152" y="266462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87,2 mln zł 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7464152" y="382604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99,7 mln zł 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E0692AAE-3A58-4593-AA99-B026E4C4E3D4}"/>
              </a:ext>
            </a:extLst>
          </p:cNvPr>
          <p:cNvSpPr txBox="1">
            <a:spLocks/>
          </p:cNvSpPr>
          <p:nvPr/>
        </p:nvSpPr>
        <p:spPr>
          <a:xfrm>
            <a:off x="10079858" y="4608844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62" name="Prostokąt zaokrąglony 19">
            <a:extLst>
              <a:ext uri="{FF2B5EF4-FFF2-40B4-BE49-F238E27FC236}">
                <a16:creationId xmlns:a16="http://schemas.microsoft.com/office/drawing/2014/main" id="{7ECE30CA-6854-44B9-844B-882B18503162}"/>
              </a:ext>
            </a:extLst>
          </p:cNvPr>
          <p:cNvSpPr/>
          <p:nvPr/>
        </p:nvSpPr>
        <p:spPr>
          <a:xfrm>
            <a:off x="2063552" y="4857623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2AD7C66-CA53-42D5-A379-62590F76472C}"/>
              </a:ext>
            </a:extLst>
          </p:cNvPr>
          <p:cNvSpPr txBox="1"/>
          <p:nvPr/>
        </p:nvSpPr>
        <p:spPr>
          <a:xfrm>
            <a:off x="2063552" y="446482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64" name="Prostokąt zaokrąglony 29">
            <a:extLst>
              <a:ext uri="{FF2B5EF4-FFF2-40B4-BE49-F238E27FC236}">
                <a16:creationId xmlns:a16="http://schemas.microsoft.com/office/drawing/2014/main" id="{53EADF9E-C035-48F8-9479-C88A4BBCDCF6}"/>
              </a:ext>
            </a:extLst>
          </p:cNvPr>
          <p:cNvSpPr/>
          <p:nvPr/>
        </p:nvSpPr>
        <p:spPr>
          <a:xfrm>
            <a:off x="6744072" y="4866915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FC062F7-57BA-4493-AE6F-D0A05F4972A6}"/>
              </a:ext>
            </a:extLst>
          </p:cNvPr>
          <p:cNvSpPr txBox="1"/>
          <p:nvPr/>
        </p:nvSpPr>
        <p:spPr>
          <a:xfrm>
            <a:off x="6888088" y="447411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C7A73617-E99C-4345-BAFB-47793C4DC59C}"/>
              </a:ext>
            </a:extLst>
          </p:cNvPr>
          <p:cNvSpPr txBox="1"/>
          <p:nvPr/>
        </p:nvSpPr>
        <p:spPr>
          <a:xfrm>
            <a:off x="2783632" y="488700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98,8 mln zł 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1AFD3BFA-25DB-4A62-9C06-A74CD90E748E}"/>
              </a:ext>
            </a:extLst>
          </p:cNvPr>
          <p:cNvSpPr txBox="1"/>
          <p:nvPr/>
        </p:nvSpPr>
        <p:spPr>
          <a:xfrm>
            <a:off x="7229959" y="4879187"/>
            <a:ext cx="2262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104,4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D95A5AB1-E8D2-4605-8A76-14011803B223}"/>
              </a:ext>
            </a:extLst>
          </p:cNvPr>
          <p:cNvSpPr txBox="1"/>
          <p:nvPr/>
        </p:nvSpPr>
        <p:spPr>
          <a:xfrm>
            <a:off x="2207568" y="17378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24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6882B5D9-4C5F-4626-8F24-2C9A2EE087D8}"/>
              </a:ext>
            </a:extLst>
          </p:cNvPr>
          <p:cNvSpPr txBox="1"/>
          <p:nvPr/>
        </p:nvSpPr>
        <p:spPr>
          <a:xfrm>
            <a:off x="6888088" y="180982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sp>
        <p:nvSpPr>
          <p:cNvPr id="43" name="Symbol zastępczy zawartości 2">
            <a:extLst>
              <a:ext uri="{FF2B5EF4-FFF2-40B4-BE49-F238E27FC236}">
                <a16:creationId xmlns:a16="http://schemas.microsoft.com/office/drawing/2014/main" id="{7AF2DD75-6A9D-4099-9962-81923CFBB1D6}"/>
              </a:ext>
            </a:extLst>
          </p:cNvPr>
          <p:cNvSpPr txBox="1">
            <a:spLocks/>
          </p:cNvSpPr>
          <p:nvPr/>
        </p:nvSpPr>
        <p:spPr>
          <a:xfrm>
            <a:off x="10079858" y="5698256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44" name="Prostokąt zaokrąglony 19">
            <a:extLst>
              <a:ext uri="{FF2B5EF4-FFF2-40B4-BE49-F238E27FC236}">
                <a16:creationId xmlns:a16="http://schemas.microsoft.com/office/drawing/2014/main" id="{D3F3B1A6-9320-4951-8C17-54A0A705ED47}"/>
              </a:ext>
            </a:extLst>
          </p:cNvPr>
          <p:cNvSpPr/>
          <p:nvPr/>
        </p:nvSpPr>
        <p:spPr>
          <a:xfrm>
            <a:off x="2063552" y="5947035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3A22D25-E8AF-49CB-80A2-C7FDCB8D0D3F}"/>
              </a:ext>
            </a:extLst>
          </p:cNvPr>
          <p:cNvSpPr txBox="1"/>
          <p:nvPr/>
        </p:nvSpPr>
        <p:spPr>
          <a:xfrm>
            <a:off x="2063552" y="555423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47" name="Prostokąt zaokrąglony 29">
            <a:extLst>
              <a:ext uri="{FF2B5EF4-FFF2-40B4-BE49-F238E27FC236}">
                <a16:creationId xmlns:a16="http://schemas.microsoft.com/office/drawing/2014/main" id="{704D11B0-4736-49F8-856B-5E06CD06A97B}"/>
              </a:ext>
            </a:extLst>
          </p:cNvPr>
          <p:cNvSpPr/>
          <p:nvPr/>
        </p:nvSpPr>
        <p:spPr>
          <a:xfrm>
            <a:off x="6744072" y="5956327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2C78D35-E412-4CD6-9556-F089AC4454EE}"/>
              </a:ext>
            </a:extLst>
          </p:cNvPr>
          <p:cNvSpPr txBox="1"/>
          <p:nvPr/>
        </p:nvSpPr>
        <p:spPr>
          <a:xfrm>
            <a:off x="6888088" y="556353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F48AA27-34E2-4D00-8DFC-7E2ACB6C1EA0}"/>
              </a:ext>
            </a:extLst>
          </p:cNvPr>
          <p:cNvSpPr txBox="1"/>
          <p:nvPr/>
        </p:nvSpPr>
        <p:spPr>
          <a:xfrm>
            <a:off x="2688957" y="5976415"/>
            <a:ext cx="214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mln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A30E8537-DE9D-42E1-A743-A06566B37BD7}"/>
              </a:ext>
            </a:extLst>
          </p:cNvPr>
          <p:cNvSpPr txBox="1"/>
          <p:nvPr/>
        </p:nvSpPr>
        <p:spPr>
          <a:xfrm>
            <a:off x="7320136" y="596859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98,4 mln zł </a:t>
            </a:r>
          </a:p>
        </p:txBody>
      </p:sp>
      <p:sp>
        <p:nvSpPr>
          <p:cNvPr id="48" name="Łącznik prosty 47">
            <a:extLst>
              <a:ext uri="{FF2B5EF4-FFF2-40B4-BE49-F238E27FC236}">
                <a16:creationId xmlns:a16="http://schemas.microsoft.com/office/drawing/2014/main" id="{CC2B71FE-C249-4B4A-9DF2-BF7504F6D328}"/>
              </a:ext>
            </a:extLst>
          </p:cNvPr>
          <p:cNvSpPr/>
          <p:nvPr/>
        </p:nvSpPr>
        <p:spPr>
          <a:xfrm>
            <a:off x="2801577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1D30435B-3B12-4F33-8BC3-CBD9948BACE0}"/>
              </a:ext>
            </a:extLst>
          </p:cNvPr>
          <p:cNvSpPr txBox="1"/>
          <p:nvPr/>
        </p:nvSpPr>
        <p:spPr>
          <a:xfrm>
            <a:off x="2149207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2DFE5A-A82F-4D1B-9745-0063C0C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966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7EB3352-9C64-43D8-86F0-8AC42CD5A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442028" y="422567"/>
            <a:ext cx="9445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Programów Rozwoju Obszarów Wiejskich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35C2B2FE-0495-4891-843B-1EB45836312B}"/>
              </a:ext>
            </a:extLst>
          </p:cNvPr>
          <p:cNvSpPr/>
          <p:nvPr/>
        </p:nvSpPr>
        <p:spPr>
          <a:xfrm>
            <a:off x="7581139" y="2036740"/>
            <a:ext cx="3807535" cy="38329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098853" y="1530988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25" name="Prostokąt zaokrąglony 14">
            <a:extLst>
              <a:ext uri="{FF2B5EF4-FFF2-40B4-BE49-F238E27FC236}">
                <a16:creationId xmlns:a16="http://schemas.microsoft.com/office/drawing/2014/main" id="{E91CC77C-21C5-46CC-95C3-0522B0CE8B84}"/>
              </a:ext>
            </a:extLst>
          </p:cNvPr>
          <p:cNvSpPr/>
          <p:nvPr/>
        </p:nvSpPr>
        <p:spPr>
          <a:xfrm>
            <a:off x="2144873" y="2389670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7" name="Prostokąt zaokrąglony 17">
            <a:extLst>
              <a:ext uri="{FF2B5EF4-FFF2-40B4-BE49-F238E27FC236}">
                <a16:creationId xmlns:a16="http://schemas.microsoft.com/office/drawing/2014/main" id="{7FA7A580-DFE4-4C29-8FBA-0BBB4C8FE45A}"/>
              </a:ext>
            </a:extLst>
          </p:cNvPr>
          <p:cNvSpPr/>
          <p:nvPr/>
        </p:nvSpPr>
        <p:spPr>
          <a:xfrm>
            <a:off x="2121690" y="3697551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v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60D1A69-65CA-4B3D-BBA8-A948A4FEDFFA}"/>
              </a:ext>
            </a:extLst>
          </p:cNvPr>
          <p:cNvSpPr txBox="1"/>
          <p:nvPr/>
        </p:nvSpPr>
        <p:spPr>
          <a:xfrm>
            <a:off x="2288889" y="178085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sz="2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32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1D770F7-D539-480C-B4A9-19FD72005016}"/>
              </a:ext>
            </a:extLst>
          </p:cNvPr>
          <p:cNvSpPr txBox="1"/>
          <p:nvPr/>
        </p:nvSpPr>
        <p:spPr>
          <a:xfrm>
            <a:off x="2287273" y="2428925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 mln zł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202AF2C4-531D-4670-B3B1-0083A7130449}"/>
              </a:ext>
            </a:extLst>
          </p:cNvPr>
          <p:cNvSpPr txBox="1"/>
          <p:nvPr/>
        </p:nvSpPr>
        <p:spPr>
          <a:xfrm>
            <a:off x="2265706" y="3747197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 </a:t>
            </a: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02143A4-F5DD-488C-B18F-38BFC2197380}"/>
              </a:ext>
            </a:extLst>
          </p:cNvPr>
          <p:cNvSpPr txBox="1"/>
          <p:nvPr/>
        </p:nvSpPr>
        <p:spPr>
          <a:xfrm>
            <a:off x="2265706" y="3119145"/>
            <a:ext cx="304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Prostokąt zaokrąglony 14">
            <a:extLst>
              <a:ext uri="{FF2B5EF4-FFF2-40B4-BE49-F238E27FC236}">
                <a16:creationId xmlns:a16="http://schemas.microsoft.com/office/drawing/2014/main" id="{E6153DC0-4C5E-4C62-972F-80C5323504F3}"/>
              </a:ext>
            </a:extLst>
          </p:cNvPr>
          <p:cNvSpPr/>
          <p:nvPr/>
        </p:nvSpPr>
        <p:spPr>
          <a:xfrm>
            <a:off x="355282" y="4784759"/>
            <a:ext cx="6570812" cy="1735381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E7C2096-67E3-42FE-90C5-973446E9BC17}"/>
              </a:ext>
            </a:extLst>
          </p:cNvPr>
          <p:cNvSpPr txBox="1"/>
          <p:nvPr/>
        </p:nvSpPr>
        <p:spPr>
          <a:xfrm>
            <a:off x="744794" y="4929698"/>
            <a:ext cx="58501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>
                <a:solidFill>
                  <a:srgbClr val="5C7187"/>
                </a:solidFill>
              </a:rPr>
              <a:t>Działanie Lubuska Odnowa Wsi (zawarto 112 umów) –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987,9 tys. zł</a:t>
            </a:r>
          </a:p>
          <a:p>
            <a:pPr marL="228600" indent="-228600">
              <a:buAutoNum type="arabicPeriod"/>
            </a:pPr>
            <a:endParaRPr lang="pl-PL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>
                <a:solidFill>
                  <a:srgbClr val="5C7187"/>
                </a:solidFill>
              </a:rPr>
              <a:t>2. Działanie Leader w ramach PROW 2014-2020 (zawarto 81 umów) –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5,9 mln zł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A4B489B-4F62-4E1B-93EF-B9D14730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414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7C13E7-AD09-4EFF-9998-90DC4261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4078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14EDEF4-001D-4B78-ACDA-F862BF64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7" y="1862930"/>
            <a:ext cx="4990992" cy="4990992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E609D6F-221F-40BA-B4AC-9C231E99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41</a:t>
            </a:fld>
            <a:endParaRPr lang="pl-PL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6691FF2F-DF90-4327-B5B4-884C15E489BD}"/>
              </a:ext>
            </a:extLst>
          </p:cNvPr>
          <p:cNvSpPr/>
          <p:nvPr/>
        </p:nvSpPr>
        <p:spPr>
          <a:xfrm>
            <a:off x="2618297" y="772789"/>
            <a:ext cx="2963823" cy="3090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45C679-0FEE-4D5C-A207-3C934A817908}"/>
              </a:ext>
            </a:extLst>
          </p:cNvPr>
          <p:cNvSpPr txBox="1"/>
          <p:nvPr/>
        </p:nvSpPr>
        <p:spPr>
          <a:xfrm>
            <a:off x="836579" y="4187171"/>
            <a:ext cx="6527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Elżbieta Anna Polak</a:t>
            </a:r>
          </a:p>
          <a:p>
            <a:pPr algn="ctr"/>
            <a:r>
              <a:rPr lang="pl-PL" sz="32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Marszałek Województwa Lubuskiego </a:t>
            </a:r>
          </a:p>
        </p:txBody>
      </p:sp>
    </p:spTree>
    <p:extLst>
      <p:ext uri="{BB962C8B-B14F-4D97-AF65-F5344CB8AC3E}">
        <p14:creationId xmlns:p14="http://schemas.microsoft.com/office/powerpoint/2010/main" val="251953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7D85F4D3-A56A-44ED-9DF7-E86411FB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78760"/>
            <a:ext cx="10515600" cy="1325563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5361380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2063552" y="2418344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423592" y="24090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541,3 mln zł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2188109" y="2049011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Plan na 2019 rok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2063552" y="3809959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2423592" y="387267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525,1 mln zł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2188109" y="3440626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WYKONANIE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2063552" y="5001340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423592" y="50640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97,01%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207569" y="2903816"/>
            <a:ext cx="3063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Stan na 31 grudnia 2019 r.</a:t>
            </a:r>
          </a:p>
        </p:txBody>
      </p:sp>
      <p:sp>
        <p:nvSpPr>
          <p:cNvPr id="9" name="Prostokąt zaokrąglony 10">
            <a:extLst>
              <a:ext uri="{FF2B5EF4-FFF2-40B4-BE49-F238E27FC236}">
                <a16:creationId xmlns:a16="http://schemas.microsoft.com/office/drawing/2014/main" id="{8B0194B1-84CE-4E71-87A1-25CFB9A0E648}"/>
              </a:ext>
            </a:extLst>
          </p:cNvPr>
          <p:cNvSpPr/>
          <p:nvPr/>
        </p:nvSpPr>
        <p:spPr>
          <a:xfrm>
            <a:off x="3365774" y="1175414"/>
            <a:ext cx="4834647" cy="661468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10">
            <a:extLst>
              <a:ext uri="{FF2B5EF4-FFF2-40B4-BE49-F238E27FC236}">
                <a16:creationId xmlns:a16="http://schemas.microsoft.com/office/drawing/2014/main" id="{30C08C5A-552B-49C4-9B64-BC4A4926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89" y="116717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WYDATKI</a:t>
            </a:r>
          </a:p>
        </p:txBody>
      </p:sp>
      <p:sp>
        <p:nvSpPr>
          <p:cNvPr id="12" name="Łącznik prosty 11">
            <a:extLst>
              <a:ext uri="{FF2B5EF4-FFF2-40B4-BE49-F238E27FC236}">
                <a16:creationId xmlns:a16="http://schemas.microsoft.com/office/drawing/2014/main" id="{40B935BC-4E2F-46A9-8009-692969CE3C08}"/>
              </a:ext>
            </a:extLst>
          </p:cNvPr>
          <p:cNvSpPr/>
          <p:nvPr/>
        </p:nvSpPr>
        <p:spPr>
          <a:xfrm>
            <a:off x="2402738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0976268-FB57-4B5D-A50F-D8B39943EAE2}"/>
              </a:ext>
            </a:extLst>
          </p:cNvPr>
          <p:cNvSpPr txBox="1"/>
          <p:nvPr/>
        </p:nvSpPr>
        <p:spPr>
          <a:xfrm>
            <a:off x="1750368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C37021B1-0EF1-40CF-9AC9-F84064BB9E70}"/>
              </a:ext>
            </a:extLst>
          </p:cNvPr>
          <p:cNvSpPr/>
          <p:nvPr/>
        </p:nvSpPr>
        <p:spPr>
          <a:xfrm>
            <a:off x="6361373" y="2172355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51984F-1DC8-4B05-B21F-E9997D6F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15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6D480ED-8145-40C1-AE93-966770725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3510301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45" name="Prostokąt zaokrąglony 44"/>
          <p:cNvSpPr/>
          <p:nvPr/>
        </p:nvSpPr>
        <p:spPr>
          <a:xfrm>
            <a:off x="2063552" y="2574197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063552" y="3759080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2207568" y="2204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063552" y="33662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6744072" y="2583489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6744072" y="3768372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6888088" y="22141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r.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6888088" y="33755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r.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2423592" y="26270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mln zł 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2063552" y="37884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165,7 mln zł 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6744072" y="26462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93,4 mln zł 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6744072" y="37884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159,8 mln zł </a:t>
            </a:r>
          </a:p>
        </p:txBody>
      </p:sp>
      <p:sp>
        <p:nvSpPr>
          <p:cNvPr id="43" name="Symbol zastępczy zawartości 2">
            <a:extLst>
              <a:ext uri="{FF2B5EF4-FFF2-40B4-BE49-F238E27FC236}">
                <a16:creationId xmlns:a16="http://schemas.microsoft.com/office/drawing/2014/main" id="{AD03D739-1204-4201-8DF9-8D40CBD29D20}"/>
              </a:ext>
            </a:extLst>
          </p:cNvPr>
          <p:cNvSpPr txBox="1">
            <a:spLocks/>
          </p:cNvSpPr>
          <p:nvPr/>
        </p:nvSpPr>
        <p:spPr>
          <a:xfrm>
            <a:off x="10069514" y="4599713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44" name="Prostokąt zaokrąglony 19">
            <a:extLst>
              <a:ext uri="{FF2B5EF4-FFF2-40B4-BE49-F238E27FC236}">
                <a16:creationId xmlns:a16="http://schemas.microsoft.com/office/drawing/2014/main" id="{66457E05-CA60-4818-ABF8-98A7BC421DE0}"/>
              </a:ext>
            </a:extLst>
          </p:cNvPr>
          <p:cNvSpPr/>
          <p:nvPr/>
        </p:nvSpPr>
        <p:spPr>
          <a:xfrm>
            <a:off x="2053208" y="4848492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BF6BC181-B547-46D0-82A0-BAFAB82628B1}"/>
              </a:ext>
            </a:extLst>
          </p:cNvPr>
          <p:cNvSpPr txBox="1"/>
          <p:nvPr/>
        </p:nvSpPr>
        <p:spPr>
          <a:xfrm>
            <a:off x="2053208" y="44556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47" name="Prostokąt zaokrąglony 29">
            <a:extLst>
              <a:ext uri="{FF2B5EF4-FFF2-40B4-BE49-F238E27FC236}">
                <a16:creationId xmlns:a16="http://schemas.microsoft.com/office/drawing/2014/main" id="{37B8217F-C788-443F-BA60-E30C9E2E4F21}"/>
              </a:ext>
            </a:extLst>
          </p:cNvPr>
          <p:cNvSpPr/>
          <p:nvPr/>
        </p:nvSpPr>
        <p:spPr>
          <a:xfrm>
            <a:off x="6733728" y="485778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F8547CBB-3B71-4D69-9A18-9AB246F6E3A4}"/>
              </a:ext>
            </a:extLst>
          </p:cNvPr>
          <p:cNvSpPr txBox="1"/>
          <p:nvPr/>
        </p:nvSpPr>
        <p:spPr>
          <a:xfrm>
            <a:off x="6877744" y="44649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r.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69F09FE6-630C-4389-B9E7-D204AC6ECD96}"/>
              </a:ext>
            </a:extLst>
          </p:cNvPr>
          <p:cNvSpPr txBox="1"/>
          <p:nvPr/>
        </p:nvSpPr>
        <p:spPr>
          <a:xfrm>
            <a:off x="2053208" y="48685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164,5 mln zł 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90175AA-982E-49EF-A65D-EFE74EEA9122}"/>
              </a:ext>
            </a:extLst>
          </p:cNvPr>
          <p:cNvSpPr txBox="1"/>
          <p:nvPr/>
        </p:nvSpPr>
        <p:spPr>
          <a:xfrm>
            <a:off x="6733728" y="49405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146,8 mln zł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C418458D-B3EE-4F50-8701-BBEAE13D2F4B}"/>
              </a:ext>
            </a:extLst>
          </p:cNvPr>
          <p:cNvSpPr txBox="1"/>
          <p:nvPr/>
        </p:nvSpPr>
        <p:spPr>
          <a:xfrm>
            <a:off x="2207568" y="184482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 zmianach)</a:t>
            </a:r>
            <a:endParaRPr lang="pl-PL" sz="24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15BFA03F-251B-4358-8E00-D16A3ABF0E0F}"/>
              </a:ext>
            </a:extLst>
          </p:cNvPr>
          <p:cNvSpPr txBox="1"/>
          <p:nvPr/>
        </p:nvSpPr>
        <p:spPr>
          <a:xfrm>
            <a:off x="6888088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sp>
        <p:nvSpPr>
          <p:cNvPr id="54" name="Symbol zastępczy zawartości 2">
            <a:extLst>
              <a:ext uri="{FF2B5EF4-FFF2-40B4-BE49-F238E27FC236}">
                <a16:creationId xmlns:a16="http://schemas.microsoft.com/office/drawing/2014/main" id="{FDBB8709-65A5-4DE4-9D78-085BBA372594}"/>
              </a:ext>
            </a:extLst>
          </p:cNvPr>
          <p:cNvSpPr txBox="1">
            <a:spLocks/>
          </p:cNvSpPr>
          <p:nvPr/>
        </p:nvSpPr>
        <p:spPr>
          <a:xfrm>
            <a:off x="10079858" y="5723965"/>
            <a:ext cx="130942" cy="320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/>
              <a:t> </a:t>
            </a:r>
            <a:endParaRPr lang="pl-PL" dirty="0"/>
          </a:p>
        </p:txBody>
      </p:sp>
      <p:sp>
        <p:nvSpPr>
          <p:cNvPr id="55" name="Prostokąt zaokrąglony 19">
            <a:extLst>
              <a:ext uri="{FF2B5EF4-FFF2-40B4-BE49-F238E27FC236}">
                <a16:creationId xmlns:a16="http://schemas.microsoft.com/office/drawing/2014/main" id="{974E807D-DF9B-4684-846D-008C0AE7FE75}"/>
              </a:ext>
            </a:extLst>
          </p:cNvPr>
          <p:cNvSpPr/>
          <p:nvPr/>
        </p:nvSpPr>
        <p:spPr>
          <a:xfrm>
            <a:off x="2063552" y="5972744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8D31313B-6578-462D-88F3-EDA2D496EE13}"/>
              </a:ext>
            </a:extLst>
          </p:cNvPr>
          <p:cNvSpPr txBox="1"/>
          <p:nvPr/>
        </p:nvSpPr>
        <p:spPr>
          <a:xfrm>
            <a:off x="2063552" y="55799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57" name="Prostokąt zaokrąglony 29">
            <a:extLst>
              <a:ext uri="{FF2B5EF4-FFF2-40B4-BE49-F238E27FC236}">
                <a16:creationId xmlns:a16="http://schemas.microsoft.com/office/drawing/2014/main" id="{032EEBF1-6C79-4665-8848-B031825938CC}"/>
              </a:ext>
            </a:extLst>
          </p:cNvPr>
          <p:cNvSpPr/>
          <p:nvPr/>
        </p:nvSpPr>
        <p:spPr>
          <a:xfrm>
            <a:off x="6744072" y="5982036"/>
            <a:ext cx="3312368" cy="615317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pole tekstowe 57">
            <a:extLst>
              <a:ext uri="{FF2B5EF4-FFF2-40B4-BE49-F238E27FC236}">
                <a16:creationId xmlns:a16="http://schemas.microsoft.com/office/drawing/2014/main" id="{42F33A15-062F-4355-A9EC-1C57573E6DCE}"/>
              </a:ext>
            </a:extLst>
          </p:cNvPr>
          <p:cNvSpPr txBox="1"/>
          <p:nvPr/>
        </p:nvSpPr>
        <p:spPr>
          <a:xfrm>
            <a:off x="6888088" y="55892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r.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543091C-6CCB-4366-859D-4BD8F5C4B0D5}"/>
              </a:ext>
            </a:extLst>
          </p:cNvPr>
          <p:cNvSpPr txBox="1"/>
          <p:nvPr/>
        </p:nvSpPr>
        <p:spPr>
          <a:xfrm>
            <a:off x="2063552" y="599283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204,3 mln zł 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FAF54B9E-E62D-4596-8752-1E04FC33B105}"/>
              </a:ext>
            </a:extLst>
          </p:cNvPr>
          <p:cNvSpPr txBox="1"/>
          <p:nvPr/>
        </p:nvSpPr>
        <p:spPr>
          <a:xfrm>
            <a:off x="6744072" y="60648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199,8 mln zł </a:t>
            </a:r>
          </a:p>
        </p:txBody>
      </p:sp>
      <p:sp>
        <p:nvSpPr>
          <p:cNvPr id="4" name="Prostokąt zaokrąglony 10">
            <a:extLst>
              <a:ext uri="{FF2B5EF4-FFF2-40B4-BE49-F238E27FC236}">
                <a16:creationId xmlns:a16="http://schemas.microsoft.com/office/drawing/2014/main" id="{1F87A3CD-5EC4-4879-A728-E9CDCA1CCA5F}"/>
              </a:ext>
            </a:extLst>
          </p:cNvPr>
          <p:cNvSpPr/>
          <p:nvPr/>
        </p:nvSpPr>
        <p:spPr>
          <a:xfrm>
            <a:off x="3657605" y="1175391"/>
            <a:ext cx="5109028" cy="535026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10">
            <a:extLst>
              <a:ext uri="{FF2B5EF4-FFF2-40B4-BE49-F238E27FC236}">
                <a16:creationId xmlns:a16="http://schemas.microsoft.com/office/drawing/2014/main" id="{B0A65D3A-3C5C-4514-8B51-4AB4C268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430" y="1113115"/>
            <a:ext cx="4747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Wydatki majątkowe</a:t>
            </a:r>
          </a:p>
        </p:txBody>
      </p:sp>
      <p:sp>
        <p:nvSpPr>
          <p:cNvPr id="8" name="Łącznik prosty 7">
            <a:extLst>
              <a:ext uri="{FF2B5EF4-FFF2-40B4-BE49-F238E27FC236}">
                <a16:creationId xmlns:a16="http://schemas.microsoft.com/office/drawing/2014/main" id="{D7188896-29B1-4A14-96B3-C2CB56E820B3}"/>
              </a:ext>
            </a:extLst>
          </p:cNvPr>
          <p:cNvSpPr/>
          <p:nvPr/>
        </p:nvSpPr>
        <p:spPr>
          <a:xfrm>
            <a:off x="2801577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F43B49B-5F42-4B8A-BDB2-147C4536C7E1}"/>
              </a:ext>
            </a:extLst>
          </p:cNvPr>
          <p:cNvSpPr txBox="1"/>
          <p:nvPr/>
        </p:nvSpPr>
        <p:spPr>
          <a:xfrm>
            <a:off x="2149207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FAC2EF-1C65-4A56-9EE5-C46A41B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58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B07F6D8-6F29-43E3-8A7D-83113E46E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5805265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637522" y="2526078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997562" y="25905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-51,9 mln zł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762079" y="2156745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Plan na 2019 rok </a:t>
            </a:r>
          </a:p>
        </p:txBody>
      </p:sp>
      <p:sp>
        <p:nvSpPr>
          <p:cNvPr id="42" name="Prostokąt zaokrąglony 41"/>
          <p:cNvSpPr/>
          <p:nvPr/>
        </p:nvSpPr>
        <p:spPr>
          <a:xfrm>
            <a:off x="1637522" y="3917693"/>
            <a:ext cx="3312368" cy="759333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1997562" y="398040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-36 mln zł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1762079" y="3548360"/>
            <a:ext cx="30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WYKONANIE </a:t>
            </a:r>
          </a:p>
        </p:txBody>
      </p:sp>
      <p:sp>
        <p:nvSpPr>
          <p:cNvPr id="4" name="Prostokąt zaokrąglony 10">
            <a:extLst>
              <a:ext uri="{FF2B5EF4-FFF2-40B4-BE49-F238E27FC236}">
                <a16:creationId xmlns:a16="http://schemas.microsoft.com/office/drawing/2014/main" id="{FD678801-525C-4035-8D39-1F5D0645F2AB}"/>
              </a:ext>
            </a:extLst>
          </p:cNvPr>
          <p:cNvSpPr/>
          <p:nvPr/>
        </p:nvSpPr>
        <p:spPr>
          <a:xfrm>
            <a:off x="3657605" y="1175391"/>
            <a:ext cx="5109028" cy="535026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10">
            <a:extLst>
              <a:ext uri="{FF2B5EF4-FFF2-40B4-BE49-F238E27FC236}">
                <a16:creationId xmlns:a16="http://schemas.microsoft.com/office/drawing/2014/main" id="{854B324D-E597-4657-815B-7DA66B91A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430" y="1113115"/>
            <a:ext cx="4747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DEFICYT</a:t>
            </a:r>
          </a:p>
        </p:txBody>
      </p:sp>
      <p:sp>
        <p:nvSpPr>
          <p:cNvPr id="9" name="Łącznik prosty 8">
            <a:extLst>
              <a:ext uri="{FF2B5EF4-FFF2-40B4-BE49-F238E27FC236}">
                <a16:creationId xmlns:a16="http://schemas.microsoft.com/office/drawing/2014/main" id="{9B221FCD-D702-4EB4-AC83-7727A500EC1A}"/>
              </a:ext>
            </a:extLst>
          </p:cNvPr>
          <p:cNvSpPr/>
          <p:nvPr/>
        </p:nvSpPr>
        <p:spPr>
          <a:xfrm>
            <a:off x="2801577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A456F3-F651-442A-97E6-1700EBA5ED3D}"/>
              </a:ext>
            </a:extLst>
          </p:cNvPr>
          <p:cNvSpPr txBox="1"/>
          <p:nvPr/>
        </p:nvSpPr>
        <p:spPr>
          <a:xfrm>
            <a:off x="2149207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C3E77289-6335-4EB9-B3E9-11C3CD18A4FB}"/>
              </a:ext>
            </a:extLst>
          </p:cNvPr>
          <p:cNvSpPr/>
          <p:nvPr/>
        </p:nvSpPr>
        <p:spPr>
          <a:xfrm>
            <a:off x="6361373" y="2172355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563240-8963-4404-A61D-C2A5823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85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A53A6D5-27D5-4656-A7AF-5C04EFE8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79858" y="5805265"/>
            <a:ext cx="130942" cy="320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 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959506" y="2514382"/>
            <a:ext cx="318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5C7187"/>
                </a:solidFill>
                <a:latin typeface="Calibri" pitchFamily="34" charset="0"/>
              </a:rPr>
              <a:t>Plan 2019 r.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1469738" y="3265358"/>
            <a:ext cx="1872208" cy="45167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aokrąglony 28"/>
          <p:cNvSpPr/>
          <p:nvPr/>
        </p:nvSpPr>
        <p:spPr>
          <a:xfrm>
            <a:off x="3707158" y="3265358"/>
            <a:ext cx="1872208" cy="45167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1402904" y="2955389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Rezerwa celowa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3599147" y="2965780"/>
            <a:ext cx="214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Rezerwa ogólna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618926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mln zł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3851174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 mln zł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959505" y="4026550"/>
            <a:ext cx="318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5C7187"/>
                </a:solidFill>
                <a:latin typeface="Calibri" pitchFamily="34" charset="0"/>
              </a:rPr>
              <a:t>Rozdysponowanie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469737" y="4705518"/>
            <a:ext cx="1872208" cy="45167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zaokrąglony 36"/>
          <p:cNvSpPr/>
          <p:nvPr/>
        </p:nvSpPr>
        <p:spPr>
          <a:xfrm>
            <a:off x="3707157" y="4705518"/>
            <a:ext cx="1872208" cy="451674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/>
          <p:cNvSpPr txBox="1"/>
          <p:nvPr/>
        </p:nvSpPr>
        <p:spPr>
          <a:xfrm>
            <a:off x="1402903" y="4395549"/>
            <a:ext cx="2088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Rezerwa celowa</a:t>
            </a:r>
          </a:p>
        </p:txBody>
      </p:sp>
      <p:sp>
        <p:nvSpPr>
          <p:cNvPr id="39" name="pole tekstowe 38"/>
          <p:cNvSpPr txBox="1"/>
          <p:nvPr/>
        </p:nvSpPr>
        <p:spPr>
          <a:xfrm>
            <a:off x="3599146" y="4395549"/>
            <a:ext cx="2145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5C7187"/>
                </a:solidFill>
                <a:latin typeface="Calibri" pitchFamily="34" charset="0"/>
              </a:rPr>
              <a:t>Rezerwa ogólna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1618925" y="47251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mln zł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3851173" y="47251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 mln zł</a:t>
            </a:r>
          </a:p>
        </p:txBody>
      </p:sp>
      <p:sp>
        <p:nvSpPr>
          <p:cNvPr id="4" name="Prostokąt zaokrąglony 10">
            <a:extLst>
              <a:ext uri="{FF2B5EF4-FFF2-40B4-BE49-F238E27FC236}">
                <a16:creationId xmlns:a16="http://schemas.microsoft.com/office/drawing/2014/main" id="{650F6ACE-3224-48F0-981F-C40DFE4EAF2E}"/>
              </a:ext>
            </a:extLst>
          </p:cNvPr>
          <p:cNvSpPr/>
          <p:nvPr/>
        </p:nvSpPr>
        <p:spPr>
          <a:xfrm>
            <a:off x="3657605" y="1175391"/>
            <a:ext cx="5109028" cy="535026"/>
          </a:xfrm>
          <a:prstGeom prst="roundRect">
            <a:avLst/>
          </a:prstGeom>
          <a:solidFill>
            <a:srgbClr val="C3D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10">
            <a:extLst>
              <a:ext uri="{FF2B5EF4-FFF2-40B4-BE49-F238E27FC236}">
                <a16:creationId xmlns:a16="http://schemas.microsoft.com/office/drawing/2014/main" id="{1B841CB2-21F3-4619-BD0F-D672F023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430" y="1113115"/>
            <a:ext cx="4747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REZERWA</a:t>
            </a:r>
          </a:p>
        </p:txBody>
      </p:sp>
      <p:sp>
        <p:nvSpPr>
          <p:cNvPr id="8" name="Łącznik prosty 7">
            <a:extLst>
              <a:ext uri="{FF2B5EF4-FFF2-40B4-BE49-F238E27FC236}">
                <a16:creationId xmlns:a16="http://schemas.microsoft.com/office/drawing/2014/main" id="{FE0337E1-61C8-4F34-BC5B-B8920D98A610}"/>
              </a:ext>
            </a:extLst>
          </p:cNvPr>
          <p:cNvSpPr/>
          <p:nvPr/>
        </p:nvSpPr>
        <p:spPr>
          <a:xfrm>
            <a:off x="2801577" y="962340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51D0FB9-743B-4FCC-A615-47C14D6D386B}"/>
              </a:ext>
            </a:extLst>
          </p:cNvPr>
          <p:cNvSpPr txBox="1"/>
          <p:nvPr/>
        </p:nvSpPr>
        <p:spPr>
          <a:xfrm>
            <a:off x="2149207" y="297299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 FINANSÓW </a:t>
            </a:r>
            <a:endParaRPr lang="pl-PL" sz="28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700EC0F3-9914-4392-9199-25966647DF7F}"/>
              </a:ext>
            </a:extLst>
          </p:cNvPr>
          <p:cNvSpPr/>
          <p:nvPr/>
        </p:nvSpPr>
        <p:spPr>
          <a:xfrm>
            <a:off x="6361373" y="2172355"/>
            <a:ext cx="4046706" cy="3859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5C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3E0BA8-98AE-46AB-9293-6537D321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92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7C13E7-AD09-4EFF-9998-90DC4261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4" y="4078"/>
            <a:ext cx="12192000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ED1F91F-7A2C-4547-9E6F-ACBD4F615E0B}"/>
              </a:ext>
            </a:extLst>
          </p:cNvPr>
          <p:cNvSpPr txBox="1"/>
          <p:nvPr/>
        </p:nvSpPr>
        <p:spPr>
          <a:xfrm>
            <a:off x="2172860" y="213698"/>
            <a:ext cx="781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Fundusze Unijne</a:t>
            </a:r>
          </a:p>
        </p:txBody>
      </p:sp>
      <p:sp>
        <p:nvSpPr>
          <p:cNvPr id="10" name="Łącznik prosty 9">
            <a:extLst>
              <a:ext uri="{FF2B5EF4-FFF2-40B4-BE49-F238E27FC236}">
                <a16:creationId xmlns:a16="http://schemas.microsoft.com/office/drawing/2014/main" id="{604CE3CC-6A9E-46D2-B3C5-3CFC06A05640}"/>
              </a:ext>
            </a:extLst>
          </p:cNvPr>
          <p:cNvSpPr/>
          <p:nvPr/>
        </p:nvSpPr>
        <p:spPr>
          <a:xfrm>
            <a:off x="2928989" y="1062566"/>
            <a:ext cx="6303524" cy="7120"/>
          </a:xfrm>
          <a:prstGeom prst="line">
            <a:avLst/>
          </a:prstGeom>
          <a:noFill/>
          <a:ln w="9360">
            <a:solidFill>
              <a:schemeClr val="tx2"/>
            </a:solidFill>
            <a:prstDash val="solid"/>
          </a:ln>
        </p:spPr>
        <p:txBody>
          <a:bodyPr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  <a:defRPr/>
            </a:pPr>
            <a:endParaRPr lang="pl-PL" dirty="0">
              <a:latin typeface="Arial" pitchFamily="18"/>
              <a:ea typeface="SimSun" pitchFamily="2"/>
              <a:cs typeface="Lucida Sans" pitchFamily="2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4EDEF4-001D-4B78-ACDA-F862BF643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47" y="1862930"/>
            <a:ext cx="4990992" cy="4990992"/>
          </a:xfrm>
          <a:prstGeom prst="rect">
            <a:avLst/>
          </a:prstGeom>
        </p:spPr>
      </p:pic>
      <p:sp>
        <p:nvSpPr>
          <p:cNvPr id="34" name="Prostokąt zaokrąglony 14">
            <a:extLst>
              <a:ext uri="{FF2B5EF4-FFF2-40B4-BE49-F238E27FC236}">
                <a16:creationId xmlns:a16="http://schemas.microsoft.com/office/drawing/2014/main" id="{0DAB9B18-E6BE-49F9-A228-F28944A11F60}"/>
              </a:ext>
            </a:extLst>
          </p:cNvPr>
          <p:cNvSpPr/>
          <p:nvPr/>
        </p:nvSpPr>
        <p:spPr>
          <a:xfrm>
            <a:off x="2394573" y="2372037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6" name="Prostokąt zaokrąglony 17">
            <a:extLst>
              <a:ext uri="{FF2B5EF4-FFF2-40B4-BE49-F238E27FC236}">
                <a16:creationId xmlns:a16="http://schemas.microsoft.com/office/drawing/2014/main" id="{9F7FF451-86D9-4B67-808F-F410474E0C49}"/>
              </a:ext>
            </a:extLst>
          </p:cNvPr>
          <p:cNvSpPr/>
          <p:nvPr/>
        </p:nvSpPr>
        <p:spPr>
          <a:xfrm>
            <a:off x="2392957" y="3751523"/>
            <a:ext cx="3337759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64CAB26A-6639-462F-908E-5FE614770988}"/>
              </a:ext>
            </a:extLst>
          </p:cNvPr>
          <p:cNvSpPr txBox="1"/>
          <p:nvPr/>
        </p:nvSpPr>
        <p:spPr>
          <a:xfrm>
            <a:off x="1605064" y="1821610"/>
            <a:ext cx="488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Ilość podpisanych umów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20DFD325-1520-4771-8E53-0B1E8BBA913F}"/>
              </a:ext>
            </a:extLst>
          </p:cNvPr>
          <p:cNvSpPr txBox="1"/>
          <p:nvPr/>
        </p:nvSpPr>
        <p:spPr>
          <a:xfrm>
            <a:off x="2516494" y="2386502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960</a:t>
            </a:r>
          </a:p>
        </p:txBody>
      </p: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A3AEB8A3-94CF-4DAB-8832-BEDCF4BD4E00}"/>
              </a:ext>
            </a:extLst>
          </p:cNvPr>
          <p:cNvSpPr txBox="1"/>
          <p:nvPr/>
        </p:nvSpPr>
        <p:spPr>
          <a:xfrm>
            <a:off x="2516494" y="3759365"/>
            <a:ext cx="304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3,08 mld zł </a:t>
            </a: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C791F5D7-25BC-45A7-928A-C6244E6970E1}"/>
              </a:ext>
            </a:extLst>
          </p:cNvPr>
          <p:cNvSpPr txBox="1"/>
          <p:nvPr/>
        </p:nvSpPr>
        <p:spPr>
          <a:xfrm>
            <a:off x="2439426" y="4516327"/>
            <a:ext cx="304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stanowi: </a:t>
            </a:r>
            <a:endParaRPr lang="pl-PL" sz="2000" b="1" dirty="0">
              <a:solidFill>
                <a:srgbClr val="5C7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Prostokąt zaokrąglony 14">
            <a:extLst>
              <a:ext uri="{FF2B5EF4-FFF2-40B4-BE49-F238E27FC236}">
                <a16:creationId xmlns:a16="http://schemas.microsoft.com/office/drawing/2014/main" id="{8F7BF553-1F8B-4E8A-8EFF-733639458EAD}"/>
              </a:ext>
            </a:extLst>
          </p:cNvPr>
          <p:cNvSpPr/>
          <p:nvPr/>
        </p:nvSpPr>
        <p:spPr>
          <a:xfrm>
            <a:off x="2401053" y="5024458"/>
            <a:ext cx="3312368" cy="615319"/>
          </a:xfrm>
          <a:prstGeom prst="roundRect">
            <a:avLst/>
          </a:prstGeom>
          <a:noFill/>
          <a:ln w="57150">
            <a:solidFill>
              <a:srgbClr val="5C718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3" name="pole tekstowe 82">
            <a:extLst>
              <a:ext uri="{FF2B5EF4-FFF2-40B4-BE49-F238E27FC236}">
                <a16:creationId xmlns:a16="http://schemas.microsoft.com/office/drawing/2014/main" id="{A6129E91-E850-4201-88B0-E4AE4B52648A}"/>
              </a:ext>
            </a:extLst>
          </p:cNvPr>
          <p:cNvSpPr txBox="1"/>
          <p:nvPr/>
        </p:nvSpPr>
        <p:spPr>
          <a:xfrm>
            <a:off x="1638491" y="3295737"/>
            <a:ext cx="4889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5C7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podpisanych umów</a:t>
            </a:r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6A6A7172-FEEC-47EB-8399-C8A116942DEB}"/>
              </a:ext>
            </a:extLst>
          </p:cNvPr>
          <p:cNvSpPr txBox="1"/>
          <p:nvPr/>
        </p:nvSpPr>
        <p:spPr>
          <a:xfrm>
            <a:off x="2570400" y="5015073"/>
            <a:ext cx="302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79,91% alokacji</a:t>
            </a: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C2973617-736E-4E60-B34E-F18FE143086D}"/>
              </a:ext>
            </a:extLst>
          </p:cNvPr>
          <p:cNvSpPr txBox="1"/>
          <p:nvPr/>
        </p:nvSpPr>
        <p:spPr>
          <a:xfrm>
            <a:off x="2928989" y="1157681"/>
            <a:ext cx="630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5C7187"/>
                </a:solidFill>
              </a:rPr>
              <a:t>Stan na 31 grudnia 2019 r.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E609D6F-221F-40BA-B4AC-9C231E99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03DC-09BE-4389-A1DA-0EAC27721C6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112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2195</Words>
  <Application>Microsoft Office PowerPoint</Application>
  <PresentationFormat>Panoramiczny</PresentationFormat>
  <Paragraphs>535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StarSymbol</vt:lpstr>
      <vt:lpstr>Motyw pakietu Office</vt:lpstr>
      <vt:lpstr>Prezentacja programu PowerPoint</vt:lpstr>
      <vt:lpstr> </vt:lpstr>
      <vt:lpstr> </vt:lpstr>
      <vt:lpstr> </vt:lpstr>
      <vt:lpstr> </vt:lpstr>
      <vt:lpstr> </vt:lpstr>
      <vt:lpstr>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Toczek Marzena</dc:creator>
  <cp:lastModifiedBy>Toczek Marzena</cp:lastModifiedBy>
  <cp:revision>91</cp:revision>
  <cp:lastPrinted>2020-08-24T07:47:43Z</cp:lastPrinted>
  <dcterms:created xsi:type="dcterms:W3CDTF">2020-07-24T06:06:39Z</dcterms:created>
  <dcterms:modified xsi:type="dcterms:W3CDTF">2020-08-24T07:47:47Z</dcterms:modified>
</cp:coreProperties>
</file>