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301" r:id="rId4"/>
    <p:sldId id="271" r:id="rId5"/>
    <p:sldId id="300" r:id="rId6"/>
    <p:sldId id="295" r:id="rId7"/>
    <p:sldId id="303" r:id="rId8"/>
    <p:sldId id="276" r:id="rId9"/>
    <p:sldId id="310" r:id="rId10"/>
    <p:sldId id="302" r:id="rId11"/>
    <p:sldId id="269" r:id="rId12"/>
    <p:sldId id="275" r:id="rId13"/>
    <p:sldId id="278" r:id="rId14"/>
    <p:sldId id="277" r:id="rId15"/>
    <p:sldId id="304" r:id="rId16"/>
    <p:sldId id="307" r:id="rId17"/>
    <p:sldId id="305" r:id="rId18"/>
    <p:sldId id="306" r:id="rId19"/>
    <p:sldId id="308" r:id="rId20"/>
    <p:sldId id="309" r:id="rId21"/>
    <p:sldId id="270" r:id="rId22"/>
    <p:sldId id="274" r:id="rId23"/>
    <p:sldId id="288" r:id="rId24"/>
    <p:sldId id="266" r:id="rId25"/>
    <p:sldId id="279" r:id="rId26"/>
    <p:sldId id="284" r:id="rId27"/>
    <p:sldId id="286" r:id="rId28"/>
    <p:sldId id="285" r:id="rId29"/>
    <p:sldId id="287" r:id="rId30"/>
    <p:sldId id="273" r:id="rId31"/>
    <p:sldId id="281" r:id="rId32"/>
    <p:sldId id="282" r:id="rId33"/>
    <p:sldId id="283" r:id="rId34"/>
    <p:sldId id="293" r:id="rId35"/>
    <p:sldId id="280" r:id="rId36"/>
    <p:sldId id="289" r:id="rId37"/>
    <p:sldId id="290" r:id="rId38"/>
    <p:sldId id="292" r:id="rId39"/>
    <p:sldId id="294" r:id="rId40"/>
    <p:sldId id="291" r:id="rId41"/>
    <p:sldId id="298" r:id="rId42"/>
    <p:sldId id="297" r:id="rId43"/>
    <p:sldId id="299" r:id="rId44"/>
    <p:sldId id="263" r:id="rId45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817"/>
    <a:srgbClr val="618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4377" autoAdjust="0"/>
  </p:normalViewPr>
  <p:slideViewPr>
    <p:cSldViewPr>
      <p:cViewPr>
        <p:scale>
          <a:sx n="90" d="100"/>
          <a:sy n="90" d="100"/>
        </p:scale>
        <p:origin x="-816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124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11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41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8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09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74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25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48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31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77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347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CC6BA-F9F7-45E6-92B6-4B7801923D1B}" type="datetimeFigureOut">
              <a:rPr lang="pl-PL" smtClean="0"/>
              <a:t>24.09.2020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CD7BA-B1B2-4927-93C2-076821A3FD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59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image" Target="../media/image5.jpeg"/><Relationship Id="rId7" Type="http://schemas.openxmlformats.org/officeDocument/2006/relationships/image" Target="../media/image24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mp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mp"/><Relationship Id="rId3" Type="http://schemas.openxmlformats.org/officeDocument/2006/relationships/image" Target="../media/image5.jpeg"/><Relationship Id="rId7" Type="http://schemas.openxmlformats.org/officeDocument/2006/relationships/image" Target="../media/image28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10" Type="http://schemas.openxmlformats.org/officeDocument/2006/relationships/image" Target="../media/image31.tmp"/><Relationship Id="rId4" Type="http://schemas.openxmlformats.org/officeDocument/2006/relationships/image" Target="../media/image6.png"/><Relationship Id="rId9" Type="http://schemas.openxmlformats.org/officeDocument/2006/relationships/image" Target="../media/image30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tm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tm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mp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mp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mp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tmp"/><Relationship Id="rId5" Type="http://schemas.openxmlformats.org/officeDocument/2006/relationships/image" Target="../media/image55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tmp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tmp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tmp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mp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m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ównoległobok 2"/>
          <p:cNvSpPr/>
          <p:nvPr/>
        </p:nvSpPr>
        <p:spPr>
          <a:xfrm flipH="1">
            <a:off x="4208029" y="0"/>
            <a:ext cx="3282558" cy="5143500"/>
          </a:xfrm>
          <a:prstGeom prst="parallelogram">
            <a:avLst>
              <a:gd name="adj" fmla="val 40385"/>
            </a:avLst>
          </a:prstGeom>
          <a:solidFill>
            <a:srgbClr val="618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837179" y="0"/>
            <a:ext cx="3306821" cy="5143500"/>
          </a:xfrm>
          <a:prstGeom prst="rect">
            <a:avLst/>
          </a:prstGeom>
          <a:solidFill>
            <a:srgbClr val="6183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Równoległobok 5"/>
          <p:cNvSpPr/>
          <p:nvPr/>
        </p:nvSpPr>
        <p:spPr>
          <a:xfrm flipH="1">
            <a:off x="4150448" y="0"/>
            <a:ext cx="1429664" cy="5143500"/>
          </a:xfrm>
          <a:prstGeom prst="parallelogram">
            <a:avLst>
              <a:gd name="adj" fmla="val 91923"/>
            </a:avLst>
          </a:prstGeom>
          <a:solidFill>
            <a:srgbClr val="E77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569616" y="3075044"/>
            <a:ext cx="3574384" cy="1512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 flipH="1">
            <a:off x="5049784" y="3075806"/>
            <a:ext cx="1385900" cy="1512930"/>
          </a:xfrm>
          <a:prstGeom prst="parallelogram">
            <a:avLst>
              <a:gd name="adj" fmla="val 27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4437"/>
          </a:xfrm>
          <a:prstGeom prst="rect">
            <a:avLst/>
          </a:prstGeom>
        </p:spPr>
      </p:pic>
      <p:sp>
        <p:nvSpPr>
          <p:cNvPr id="12" name="Shape 65"/>
          <p:cNvSpPr txBox="1">
            <a:spLocks/>
          </p:cNvSpPr>
          <p:nvPr/>
        </p:nvSpPr>
        <p:spPr>
          <a:xfrm>
            <a:off x="303758" y="1347615"/>
            <a:ext cx="4268242" cy="2880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b="1" dirty="0" smtClean="0">
                <a:solidFill>
                  <a:srgbClr val="618391"/>
                </a:solidFill>
                <a:latin typeface="Calibri" panose="020F0502020204030204" pitchFamily="34" charset="0"/>
              </a:rPr>
              <a:t>NOWOCZESNA EDUKACJA </a:t>
            </a:r>
            <a:r>
              <a:rPr lang="pl-PL" dirty="0" smtClean="0">
                <a:solidFill>
                  <a:srgbClr val="618391"/>
                </a:solidFill>
                <a:latin typeface="Calibri" panose="020F0502020204030204" pitchFamily="34" charset="0"/>
              </a:rPr>
              <a:t>– narzędzia do nauki online</a:t>
            </a:r>
          </a:p>
        </p:txBody>
      </p:sp>
      <p:sp>
        <p:nvSpPr>
          <p:cNvPr id="13" name="Shape 65"/>
          <p:cNvSpPr txBox="1">
            <a:spLocks/>
          </p:cNvSpPr>
          <p:nvPr/>
        </p:nvSpPr>
        <p:spPr>
          <a:xfrm>
            <a:off x="303758" y="4227935"/>
            <a:ext cx="439248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Font typeface="Montserrat"/>
              <a:buNone/>
              <a:defRPr sz="30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pl-PL" sz="1600" dirty="0" smtClean="0">
                <a:solidFill>
                  <a:srgbClr val="618391"/>
                </a:solidFill>
                <a:latin typeface="+mn-lt"/>
              </a:rPr>
              <a:t>Jarosław Wagner</a:t>
            </a:r>
            <a:endParaRPr lang="pl-PL" sz="1600" dirty="0">
              <a:solidFill>
                <a:srgbClr val="618391"/>
              </a:solidFill>
              <a:latin typeface="+mn-lt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97" y="3540935"/>
            <a:ext cx="1537616" cy="463106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41277"/>
            <a:ext cx="1427660" cy="98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1635646"/>
            <a:ext cx="6572497" cy="1790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Platformy edukacyjne</a:t>
            </a:r>
            <a:endParaRPr lang="pl-PL" sz="4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420632" y="2986400"/>
            <a:ext cx="1487072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zaokrąglony 18"/>
          <p:cNvSpPr/>
          <p:nvPr/>
        </p:nvSpPr>
        <p:spPr>
          <a:xfrm>
            <a:off x="2212467" y="2986400"/>
            <a:ext cx="1487072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zaokrąglony 22"/>
          <p:cNvSpPr/>
          <p:nvPr/>
        </p:nvSpPr>
        <p:spPr>
          <a:xfrm>
            <a:off x="3995936" y="2986400"/>
            <a:ext cx="1487072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Picture 4" descr="http://kompis.pl/wp-content/uploads/2016/11/office-365-educ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9595"/>
            <a:ext cx="1379880" cy="47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pomoc.home.pl/wp-content/uploads/2019/08/gsuit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13" y="3472923"/>
            <a:ext cx="1305780" cy="32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blog.2edu.pl/wp-content/uploads/2010/01/mood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93" y="3380875"/>
            <a:ext cx="1339303" cy="4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6" name="pole tekstowe 5"/>
          <p:cNvSpPr txBox="1"/>
          <p:nvPr/>
        </p:nvSpPr>
        <p:spPr>
          <a:xfrm>
            <a:off x="107504" y="4773437"/>
            <a:ext cx="8136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https://www.microsoft.com/pl-pl/microsoft-365/academic/compare-office-365-education-plans?activetab=tab:primaryr2/</a:t>
            </a:r>
          </a:p>
        </p:txBody>
      </p:sp>
      <p:pic>
        <p:nvPicPr>
          <p:cNvPr id="1028" name="Picture 4" descr="http://kompis.pl/wp-content/uploads/2016/11/office-365-educ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" y="99390"/>
            <a:ext cx="4434918" cy="15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Wycinek ekran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r="53580"/>
          <a:stretch/>
        </p:blipFill>
        <p:spPr>
          <a:xfrm>
            <a:off x="291947" y="1949014"/>
            <a:ext cx="992222" cy="2340000"/>
          </a:xfrm>
          <a:prstGeom prst="rect">
            <a:avLst/>
          </a:prstGeom>
        </p:spPr>
      </p:pic>
      <p:pic>
        <p:nvPicPr>
          <p:cNvPr id="9" name="Obraz 8" descr="Wycinek ekran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1"/>
          <a:stretch/>
        </p:blipFill>
        <p:spPr>
          <a:xfrm>
            <a:off x="3770302" y="1925994"/>
            <a:ext cx="966291" cy="2340000"/>
          </a:xfrm>
          <a:prstGeom prst="rect">
            <a:avLst/>
          </a:prstGeom>
        </p:spPr>
      </p:pic>
      <p:pic>
        <p:nvPicPr>
          <p:cNvPr id="10" name="Obraz 9" descr="Wycinek ekranu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2"/>
          <a:stretch/>
        </p:blipFill>
        <p:spPr>
          <a:xfrm>
            <a:off x="4998485" y="1925994"/>
            <a:ext cx="841094" cy="2340000"/>
          </a:xfrm>
          <a:prstGeom prst="rect">
            <a:avLst/>
          </a:prstGeom>
        </p:spPr>
      </p:pic>
      <p:pic>
        <p:nvPicPr>
          <p:cNvPr id="22" name="Obraz 21" descr="Wycinek ekran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9"/>
          <a:stretch/>
        </p:blipFill>
        <p:spPr>
          <a:xfrm>
            <a:off x="1403648" y="1949014"/>
            <a:ext cx="962261" cy="2340000"/>
          </a:xfrm>
          <a:prstGeom prst="rect">
            <a:avLst/>
          </a:prstGeom>
        </p:spPr>
      </p:pic>
      <p:pic>
        <p:nvPicPr>
          <p:cNvPr id="23" name="Obraz 22" descr="Wycinek ekran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47"/>
          <a:stretch/>
        </p:blipFill>
        <p:spPr>
          <a:xfrm>
            <a:off x="2519134" y="1949014"/>
            <a:ext cx="977263" cy="2340000"/>
          </a:xfrm>
          <a:prstGeom prst="rect">
            <a:avLst/>
          </a:prstGeom>
        </p:spPr>
      </p:pic>
      <p:pic>
        <p:nvPicPr>
          <p:cNvPr id="24" name="Obraz 23" descr="Wycinek ekranu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4" r="2846"/>
          <a:stretch/>
        </p:blipFill>
        <p:spPr>
          <a:xfrm>
            <a:off x="6126355" y="1923662"/>
            <a:ext cx="1006803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6" name="pole tekstowe 5"/>
          <p:cNvSpPr txBox="1"/>
          <p:nvPr/>
        </p:nvSpPr>
        <p:spPr>
          <a:xfrm>
            <a:off x="107504" y="4773437"/>
            <a:ext cx="8136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Źródło: </a:t>
            </a:r>
            <a:r>
              <a:rPr lang="pl-PL" sz="900" dirty="0" smtClean="0"/>
              <a:t>https</a:t>
            </a:r>
            <a:r>
              <a:rPr lang="pl-PL" sz="900" dirty="0"/>
              <a:t>://edu.google.com/products/gsuite-for-education/?modal_active=none</a:t>
            </a:r>
          </a:p>
        </p:txBody>
      </p:sp>
      <p:pic>
        <p:nvPicPr>
          <p:cNvPr id="3074" name="Picture 2" descr="https://pomoc.home.pl/wp-content/uploads/2019/08/gsuit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2197"/>
            <a:ext cx="3780420" cy="93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24"/>
          <p:cNvSpPr txBox="1"/>
          <p:nvPr/>
        </p:nvSpPr>
        <p:spPr>
          <a:xfrm>
            <a:off x="3923928" y="349125"/>
            <a:ext cx="117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for </a:t>
            </a:r>
            <a:r>
              <a:rPr lang="pl-PL" sz="1400" dirty="0" err="1" smtClean="0"/>
              <a:t>education</a:t>
            </a:r>
            <a:endParaRPr lang="pl-PL" sz="1400" dirty="0"/>
          </a:p>
        </p:txBody>
      </p:sp>
      <p:pic>
        <p:nvPicPr>
          <p:cNvPr id="15" name="Obraz 14" descr="Wycinek ekran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2"/>
          <a:stretch/>
        </p:blipFill>
        <p:spPr>
          <a:xfrm>
            <a:off x="395537" y="1923663"/>
            <a:ext cx="3582798" cy="1091911"/>
          </a:xfrm>
          <a:prstGeom prst="rect">
            <a:avLst/>
          </a:prstGeom>
        </p:spPr>
      </p:pic>
      <p:pic>
        <p:nvPicPr>
          <p:cNvPr id="20" name="Obraz 19" descr="Wycinek ekran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9"/>
          <a:stretch/>
        </p:blipFill>
        <p:spPr>
          <a:xfrm>
            <a:off x="4287336" y="1923661"/>
            <a:ext cx="2876952" cy="1091911"/>
          </a:xfrm>
          <a:prstGeom prst="rect">
            <a:avLst/>
          </a:prstGeom>
        </p:spPr>
      </p:pic>
      <p:pic>
        <p:nvPicPr>
          <p:cNvPr id="26" name="Obraz 25" descr="Wycinek ekranu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/>
          <a:stretch/>
        </p:blipFill>
        <p:spPr>
          <a:xfrm>
            <a:off x="395537" y="3291830"/>
            <a:ext cx="3037902" cy="1080119"/>
          </a:xfrm>
          <a:prstGeom prst="rect">
            <a:avLst/>
          </a:prstGeom>
        </p:spPr>
      </p:pic>
      <p:pic>
        <p:nvPicPr>
          <p:cNvPr id="27" name="Obraz 26" descr="Wycinek ekran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r="9607"/>
          <a:stretch/>
        </p:blipFill>
        <p:spPr>
          <a:xfrm>
            <a:off x="3779912" y="3291830"/>
            <a:ext cx="1747477" cy="1073721"/>
          </a:xfrm>
          <a:prstGeom prst="rect">
            <a:avLst/>
          </a:prstGeom>
        </p:spPr>
      </p:pic>
      <p:pic>
        <p:nvPicPr>
          <p:cNvPr id="28" name="Obraz 27" descr="Wycinek ekranu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r="12763"/>
          <a:stretch/>
        </p:blipFill>
        <p:spPr>
          <a:xfrm>
            <a:off x="6152610" y="3289076"/>
            <a:ext cx="1011678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6" name="pole tekstowe 5"/>
          <p:cNvSpPr txBox="1"/>
          <p:nvPr/>
        </p:nvSpPr>
        <p:spPr>
          <a:xfrm>
            <a:off x="107504" y="4773437"/>
            <a:ext cx="8136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://download.moodle.org/mobile</a:t>
            </a:r>
          </a:p>
        </p:txBody>
      </p:sp>
      <p:pic>
        <p:nvPicPr>
          <p:cNvPr id="4100" name="Picture 4" descr="http://blog.2edu.pl/wp-content/uploads/2010/01/mood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16931"/>
            <a:ext cx="3823228" cy="1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ownload.moodle.org/theme/image.php/moodleorgcleaned_downloads/local_downloadmoodleorg/1600357478/moodle-mobi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" y="1563638"/>
            <a:ext cx="6103544" cy="30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8" name="Obraz 7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83"/>
            <a:ext cx="9144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3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3906" r="12539" b="7600"/>
          <a:stretch/>
        </p:blipFill>
        <p:spPr bwMode="auto">
          <a:xfrm>
            <a:off x="755576" y="399850"/>
            <a:ext cx="6048672" cy="40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23528" y="4731990"/>
            <a:ext cx="6336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://www.slideshare.net/moodlefan/what-is-moodle-explained-with-lego-presentation</a:t>
            </a:r>
          </a:p>
        </p:txBody>
      </p:sp>
    </p:spTree>
    <p:extLst>
      <p:ext uri="{BB962C8B-B14F-4D97-AF65-F5344CB8AC3E}">
        <p14:creationId xmlns:p14="http://schemas.microsoft.com/office/powerpoint/2010/main" val="22314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3135" b="2746"/>
          <a:stretch/>
        </p:blipFill>
        <p:spPr bwMode="auto">
          <a:xfrm>
            <a:off x="1187624" y="483519"/>
            <a:ext cx="5729593" cy="421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323528" y="4731990"/>
            <a:ext cx="6336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://www.slideshare.net/moodlefan/what-is-moodle-explained-with-lego-presentation</a:t>
            </a:r>
          </a:p>
        </p:txBody>
      </p:sp>
    </p:spTree>
    <p:extLst>
      <p:ext uri="{BB962C8B-B14F-4D97-AF65-F5344CB8AC3E}">
        <p14:creationId xmlns:p14="http://schemas.microsoft.com/office/powerpoint/2010/main" val="25406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4885" r="12665" b="8374"/>
          <a:stretch/>
        </p:blipFill>
        <p:spPr bwMode="auto">
          <a:xfrm>
            <a:off x="827584" y="656903"/>
            <a:ext cx="5638945" cy="36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23528" y="4731990"/>
            <a:ext cx="6336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://www.slideshare.net/moodlefan/what-is-moodle-explained-with-lego-presentation</a:t>
            </a:r>
          </a:p>
        </p:txBody>
      </p:sp>
    </p:spTree>
    <p:extLst>
      <p:ext uri="{BB962C8B-B14F-4D97-AF65-F5344CB8AC3E}">
        <p14:creationId xmlns:p14="http://schemas.microsoft.com/office/powerpoint/2010/main" val="12627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t="4139" r="12964" b="14089"/>
          <a:stretch/>
        </p:blipFill>
        <p:spPr bwMode="auto">
          <a:xfrm>
            <a:off x="539552" y="656902"/>
            <a:ext cx="6624736" cy="40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323528" y="4731990"/>
            <a:ext cx="6336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://www.slideshare.net/moodlefan/what-is-moodle-explained-with-lego-presentation</a:t>
            </a:r>
          </a:p>
        </p:txBody>
      </p:sp>
    </p:spTree>
    <p:extLst>
      <p:ext uri="{BB962C8B-B14F-4D97-AF65-F5344CB8AC3E}">
        <p14:creationId xmlns:p14="http://schemas.microsoft.com/office/powerpoint/2010/main" val="154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3535" r="12516" b="7644"/>
          <a:stretch/>
        </p:blipFill>
        <p:spPr bwMode="auto">
          <a:xfrm>
            <a:off x="683568" y="519522"/>
            <a:ext cx="615668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23528" y="4731990"/>
            <a:ext cx="6336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://www.slideshare.net/moodlefan/what-is-moodle-explained-with-lego-presentation</a:t>
            </a:r>
          </a:p>
        </p:txBody>
      </p:sp>
    </p:spTree>
    <p:extLst>
      <p:ext uri="{BB962C8B-B14F-4D97-AF65-F5344CB8AC3E}">
        <p14:creationId xmlns:p14="http://schemas.microsoft.com/office/powerpoint/2010/main" val="12648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9" name="Prostokąt zaokrąglony 8"/>
          <p:cNvSpPr/>
          <p:nvPr/>
        </p:nvSpPr>
        <p:spPr>
          <a:xfrm>
            <a:off x="2123528" y="1059646"/>
            <a:ext cx="1800000" cy="576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E-LEARNING</a:t>
            </a:r>
            <a:endParaRPr lang="pl-PL" sz="1600" b="1" dirty="0"/>
          </a:p>
        </p:txBody>
      </p:sp>
      <p:sp>
        <p:nvSpPr>
          <p:cNvPr id="19" name="Prostokąt zaokrąglony 18"/>
          <p:cNvSpPr/>
          <p:nvPr/>
        </p:nvSpPr>
        <p:spPr>
          <a:xfrm>
            <a:off x="3940754" y="2067694"/>
            <a:ext cx="1800000" cy="576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WBT</a:t>
            </a:r>
            <a:endParaRPr lang="pl-PL" sz="1600" b="1" dirty="0"/>
          </a:p>
        </p:txBody>
      </p:sp>
      <p:sp>
        <p:nvSpPr>
          <p:cNvPr id="20" name="Prostokąt zaokrąglony 19"/>
          <p:cNvSpPr/>
          <p:nvPr/>
        </p:nvSpPr>
        <p:spPr>
          <a:xfrm>
            <a:off x="323528" y="2067694"/>
            <a:ext cx="1800000" cy="576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CBT</a:t>
            </a:r>
            <a:endParaRPr lang="pl-PL" sz="1600" b="1" dirty="0"/>
          </a:p>
        </p:txBody>
      </p:sp>
      <p:sp>
        <p:nvSpPr>
          <p:cNvPr id="22" name="Prostokąt zaokrąglony 21"/>
          <p:cNvSpPr/>
          <p:nvPr/>
        </p:nvSpPr>
        <p:spPr>
          <a:xfrm>
            <a:off x="1907704" y="3206745"/>
            <a:ext cx="180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samokształcenie</a:t>
            </a:r>
            <a:endParaRPr lang="pl-PL" sz="1600" b="1" dirty="0"/>
          </a:p>
        </p:txBody>
      </p:sp>
      <p:sp>
        <p:nvSpPr>
          <p:cNvPr id="23" name="Prostokąt zaokrąglony 22"/>
          <p:cNvSpPr/>
          <p:nvPr/>
        </p:nvSpPr>
        <p:spPr>
          <a:xfrm>
            <a:off x="3917407" y="3172978"/>
            <a:ext cx="180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tryb asynchroniczny</a:t>
            </a:r>
            <a:endParaRPr lang="pl-PL" sz="1600" b="1" dirty="0"/>
          </a:p>
        </p:txBody>
      </p:sp>
      <p:sp>
        <p:nvSpPr>
          <p:cNvPr id="24" name="Prostokąt zaokrąglony 23"/>
          <p:cNvSpPr/>
          <p:nvPr/>
        </p:nvSpPr>
        <p:spPr>
          <a:xfrm>
            <a:off x="5855303" y="3172978"/>
            <a:ext cx="1800000" cy="57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 smtClean="0"/>
              <a:t>tryb synchroniczny</a:t>
            </a:r>
            <a:endParaRPr lang="pl-PL" sz="1600" b="1" dirty="0"/>
          </a:p>
        </p:txBody>
      </p:sp>
      <p:sp>
        <p:nvSpPr>
          <p:cNvPr id="25" name="Prostokąt zaokrąglony 24"/>
          <p:cNvSpPr/>
          <p:nvPr/>
        </p:nvSpPr>
        <p:spPr>
          <a:xfrm>
            <a:off x="5004048" y="4372014"/>
            <a:ext cx="1800000" cy="576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j</a:t>
            </a:r>
            <a:r>
              <a:rPr lang="pl-PL" sz="1600" b="1" dirty="0" smtClean="0"/>
              <a:t>eden do jeden</a:t>
            </a:r>
            <a:endParaRPr lang="pl-PL" sz="1600" b="1" dirty="0"/>
          </a:p>
        </p:txBody>
      </p:sp>
      <p:sp>
        <p:nvSpPr>
          <p:cNvPr id="26" name="Prostokąt zaokrąglony 25"/>
          <p:cNvSpPr/>
          <p:nvPr/>
        </p:nvSpPr>
        <p:spPr>
          <a:xfrm>
            <a:off x="6928679" y="4372014"/>
            <a:ext cx="1800000" cy="576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j</a:t>
            </a:r>
            <a:r>
              <a:rPr lang="pl-PL" sz="1600" b="1" dirty="0" smtClean="0"/>
              <a:t>eden do wielu</a:t>
            </a:r>
            <a:endParaRPr lang="pl-PL" sz="1600" b="1" dirty="0"/>
          </a:p>
        </p:txBody>
      </p:sp>
      <p:cxnSp>
        <p:nvCxnSpPr>
          <p:cNvPr id="15" name="Łącznik prosty ze strzałką 14"/>
          <p:cNvCxnSpPr>
            <a:stCxn id="9" idx="2"/>
            <a:endCxn id="19" idx="0"/>
          </p:cNvCxnSpPr>
          <p:nvPr/>
        </p:nvCxnSpPr>
        <p:spPr>
          <a:xfrm>
            <a:off x="3023528" y="1635646"/>
            <a:ext cx="1817226" cy="43204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>
            <a:stCxn id="9" idx="2"/>
            <a:endCxn id="20" idx="0"/>
          </p:cNvCxnSpPr>
          <p:nvPr/>
        </p:nvCxnSpPr>
        <p:spPr>
          <a:xfrm flipH="1">
            <a:off x="1223528" y="1635646"/>
            <a:ext cx="1800000" cy="432048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>
            <a:stCxn id="19" idx="2"/>
            <a:endCxn id="24" idx="0"/>
          </p:cNvCxnSpPr>
          <p:nvPr/>
        </p:nvCxnSpPr>
        <p:spPr>
          <a:xfrm>
            <a:off x="4840754" y="2643694"/>
            <a:ext cx="1914549" cy="52928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>
            <a:stCxn id="19" idx="2"/>
            <a:endCxn id="23" idx="0"/>
          </p:cNvCxnSpPr>
          <p:nvPr/>
        </p:nvCxnSpPr>
        <p:spPr>
          <a:xfrm flipH="1">
            <a:off x="4817407" y="2643694"/>
            <a:ext cx="23347" cy="52928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>
            <a:stCxn id="19" idx="2"/>
            <a:endCxn id="22" idx="0"/>
          </p:cNvCxnSpPr>
          <p:nvPr/>
        </p:nvCxnSpPr>
        <p:spPr>
          <a:xfrm flipH="1">
            <a:off x="2807704" y="2643694"/>
            <a:ext cx="2033050" cy="56305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>
            <a:stCxn id="20" idx="2"/>
            <a:endCxn id="22" idx="0"/>
          </p:cNvCxnSpPr>
          <p:nvPr/>
        </p:nvCxnSpPr>
        <p:spPr>
          <a:xfrm>
            <a:off x="1223528" y="2643694"/>
            <a:ext cx="1584176" cy="56305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>
            <a:stCxn id="24" idx="2"/>
            <a:endCxn id="25" idx="0"/>
          </p:cNvCxnSpPr>
          <p:nvPr/>
        </p:nvCxnSpPr>
        <p:spPr>
          <a:xfrm flipH="1">
            <a:off x="5904048" y="3748978"/>
            <a:ext cx="851255" cy="62303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>
            <a:stCxn id="24" idx="2"/>
            <a:endCxn id="26" idx="0"/>
          </p:cNvCxnSpPr>
          <p:nvPr/>
        </p:nvCxnSpPr>
        <p:spPr>
          <a:xfrm>
            <a:off x="6755303" y="3748978"/>
            <a:ext cx="1073376" cy="62303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hape 65"/>
          <p:cNvSpPr txBox="1">
            <a:spLocks/>
          </p:cNvSpPr>
          <p:nvPr/>
        </p:nvSpPr>
        <p:spPr>
          <a:xfrm>
            <a:off x="251520" y="123478"/>
            <a:ext cx="6572497" cy="895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Formy kształcenia na odległość</a:t>
            </a:r>
            <a:endParaRPr lang="pl-PL" sz="40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6228184" y="2063306"/>
            <a:ext cx="1095685" cy="5847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 smtClean="0"/>
              <a:t>dydaktyka</a:t>
            </a:r>
          </a:p>
          <a:p>
            <a:pPr algn="ctr"/>
            <a:r>
              <a:rPr lang="pl-PL" sz="1600" b="1" dirty="0" smtClean="0"/>
              <a:t>metodyka </a:t>
            </a:r>
            <a:endParaRPr lang="pl-PL" sz="1600" b="1" dirty="0"/>
          </a:p>
        </p:txBody>
      </p:sp>
      <p:cxnSp>
        <p:nvCxnSpPr>
          <p:cNvPr id="47" name="Łącznik prosty ze strzałką 46"/>
          <p:cNvCxnSpPr>
            <a:stCxn id="19" idx="3"/>
            <a:endCxn id="45" idx="1"/>
          </p:cNvCxnSpPr>
          <p:nvPr/>
        </p:nvCxnSpPr>
        <p:spPr>
          <a:xfrm>
            <a:off x="5740754" y="2355694"/>
            <a:ext cx="48743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3475" r="13098" b="7618"/>
          <a:stretch/>
        </p:blipFill>
        <p:spPr bwMode="auto">
          <a:xfrm>
            <a:off x="611560" y="386207"/>
            <a:ext cx="6336704" cy="426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323528" y="4731990"/>
            <a:ext cx="6336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://www.slideshare.net/moodlefan/what-is-moodle-explained-with-lego-presentation</a:t>
            </a:r>
          </a:p>
        </p:txBody>
      </p:sp>
    </p:spTree>
    <p:extLst>
      <p:ext uri="{BB962C8B-B14F-4D97-AF65-F5344CB8AC3E}">
        <p14:creationId xmlns:p14="http://schemas.microsoft.com/office/powerpoint/2010/main" val="718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1635646"/>
            <a:ext cx="6572497" cy="1790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>
                <a:solidFill>
                  <a:srgbClr val="618391"/>
                </a:solidFill>
                <a:latin typeface="Calibri" panose="020F0502020204030204" pitchFamily="34" charset="0"/>
              </a:rPr>
              <a:t>Systemy wideokonferencyjne</a:t>
            </a:r>
          </a:p>
        </p:txBody>
      </p:sp>
    </p:spTree>
    <p:extLst>
      <p:ext uri="{BB962C8B-B14F-4D97-AF65-F5344CB8AC3E}">
        <p14:creationId xmlns:p14="http://schemas.microsoft.com/office/powerpoint/2010/main" val="7102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1026" name="Picture 2" descr="wideokonferenc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705"/>
            <a:ext cx="6624736" cy="442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7504" y="4773437"/>
            <a:ext cx="8136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://wizualizer.pl/Systemy-wideokonferencyjne-k844/</a:t>
            </a:r>
          </a:p>
        </p:txBody>
      </p:sp>
    </p:spTree>
    <p:extLst>
      <p:ext uri="{BB962C8B-B14F-4D97-AF65-F5344CB8AC3E}">
        <p14:creationId xmlns:p14="http://schemas.microsoft.com/office/powerpoint/2010/main" val="7205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7" name="Obraz 6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3500"/>
          </a:xfrm>
          <a:prstGeom prst="rect">
            <a:avLst/>
          </a:prstGeom>
        </p:spPr>
      </p:pic>
      <p:sp>
        <p:nvSpPr>
          <p:cNvPr id="19" name="Prostokąt 18"/>
          <p:cNvSpPr/>
          <p:nvPr/>
        </p:nvSpPr>
        <p:spPr>
          <a:xfrm>
            <a:off x="251520" y="4802382"/>
            <a:ext cx="540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://pro.sony/pl_PL/insight/insight-education/lecture-capture-remote-learning-new-normal</a:t>
            </a:r>
          </a:p>
        </p:txBody>
      </p:sp>
    </p:spTree>
    <p:extLst>
      <p:ext uri="{BB962C8B-B14F-4D97-AF65-F5344CB8AC3E}">
        <p14:creationId xmlns:p14="http://schemas.microsoft.com/office/powerpoint/2010/main" val="29006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6" name="Obraz 5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75606"/>
            <a:ext cx="9180513" cy="299472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51520" y="4659982"/>
            <a:ext cx="540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://pro.sony/pl_PL/insight/insight-education/lecture-capture-remote-learning-new-normal</a:t>
            </a:r>
          </a:p>
        </p:txBody>
      </p:sp>
    </p:spTree>
    <p:extLst>
      <p:ext uri="{BB962C8B-B14F-4D97-AF65-F5344CB8AC3E}">
        <p14:creationId xmlns:p14="http://schemas.microsoft.com/office/powerpoint/2010/main" val="33465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1635646"/>
            <a:ext cx="6572497" cy="1790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Nowoczesne sale dydaktyczne</a:t>
            </a:r>
            <a:endParaRPr lang="pl-PL" sz="4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Programowanie i robotyka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38170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https://jesuitinas-salamanca.es/aprendiendo-robotica-desde-infantil/</a:t>
            </a:r>
          </a:p>
        </p:txBody>
      </p:sp>
      <p:sp>
        <p:nvSpPr>
          <p:cNvPr id="6" name="AutoShape 2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269" name="Picture 5" descr="Pack de aula BEE-BOT en RO-BOT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84" y="2067662"/>
            <a:ext cx="4037001" cy="20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APRENDIENDO ROBÓTICA DESDE INFANTI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8276" r="18588" b="5416"/>
          <a:stretch/>
        </p:blipFill>
        <p:spPr bwMode="auto">
          <a:xfrm>
            <a:off x="394664" y="901846"/>
            <a:ext cx="3120281" cy="38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Programowanie i robotyka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21210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https://www.letsplug.eu/ozobot/</a:t>
            </a:r>
          </a:p>
        </p:txBody>
      </p:sp>
      <p:sp>
        <p:nvSpPr>
          <p:cNvPr id="6" name="AutoShape 2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r="846" b="1338"/>
          <a:stretch/>
        </p:blipFill>
        <p:spPr bwMode="auto">
          <a:xfrm>
            <a:off x="141700" y="1131573"/>
            <a:ext cx="5450799" cy="318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 descr="Wycinek ekran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/>
          <a:stretch/>
        </p:blipFill>
        <p:spPr>
          <a:xfrm>
            <a:off x="5193878" y="1343061"/>
            <a:ext cx="3986634" cy="37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Programowanie i robotyka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20762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https://www.letsplug.eu/ohbot/</a:t>
            </a:r>
          </a:p>
        </p:txBody>
      </p:sp>
      <p:sp>
        <p:nvSpPr>
          <p:cNvPr id="6" name="AutoShape 2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"/>
          <a:stretch/>
        </p:blipFill>
        <p:spPr bwMode="auto">
          <a:xfrm>
            <a:off x="149645" y="843558"/>
            <a:ext cx="6654603" cy="353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3" t="7101" r="24357" b="7168"/>
          <a:stretch/>
        </p:blipFill>
        <p:spPr bwMode="auto">
          <a:xfrm>
            <a:off x="6213580" y="2414292"/>
            <a:ext cx="2946194" cy="271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5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Programowanie i robotyka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48718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http://szkolaspoleczna.pila.pl/index.php/z-zycia-szkoly/512-nasza-nowa-pracownia-robotyki</a:t>
            </a:r>
          </a:p>
        </p:txBody>
      </p:sp>
      <p:sp>
        <p:nvSpPr>
          <p:cNvPr id="6" name="AutoShape 2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338" name="Picture 2" descr="http://szkolaspoleczna.pila.pl/images/2017-2018/robotyka/IMG_337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8"/>
          <a:stretch/>
        </p:blipFill>
        <p:spPr bwMode="auto">
          <a:xfrm>
            <a:off x="154443" y="885217"/>
            <a:ext cx="6985159" cy="38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1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44" name="Shape 65"/>
          <p:cNvSpPr txBox="1">
            <a:spLocks/>
          </p:cNvSpPr>
          <p:nvPr/>
        </p:nvSpPr>
        <p:spPr>
          <a:xfrm>
            <a:off x="251520" y="123478"/>
            <a:ext cx="6572497" cy="895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3J kształcenia na odległość</a:t>
            </a:r>
            <a:endParaRPr lang="pl-PL" sz="40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2924229" y="1489352"/>
            <a:ext cx="1800000" cy="7223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/>
              <a:t>3J</a:t>
            </a:r>
            <a:endParaRPr lang="pl-PL" sz="1600" b="1" dirty="0"/>
          </a:p>
        </p:txBody>
      </p:sp>
      <p:sp>
        <p:nvSpPr>
          <p:cNvPr id="34" name="Prostokąt zaokrąglony 33"/>
          <p:cNvSpPr/>
          <p:nvPr/>
        </p:nvSpPr>
        <p:spPr>
          <a:xfrm>
            <a:off x="873506" y="3109573"/>
            <a:ext cx="18000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/>
              <a:t>Just for me</a:t>
            </a:r>
          </a:p>
          <a:p>
            <a:pPr algn="ctr"/>
            <a:endParaRPr lang="pl-PL" sz="1600" b="1" dirty="0"/>
          </a:p>
          <a:p>
            <a:pPr algn="ctr"/>
            <a:r>
              <a:rPr lang="pl-PL" sz="1200" b="1" dirty="0" smtClean="0"/>
              <a:t>szkolenia spersonalizowane</a:t>
            </a:r>
            <a:endParaRPr lang="pl-PL" sz="1200" b="1" dirty="0"/>
          </a:p>
        </p:txBody>
      </p:sp>
      <p:sp>
        <p:nvSpPr>
          <p:cNvPr id="36" name="Prostokąt zaokrąglony 35"/>
          <p:cNvSpPr/>
          <p:nvPr/>
        </p:nvSpPr>
        <p:spPr>
          <a:xfrm>
            <a:off x="2883209" y="3075806"/>
            <a:ext cx="18000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/>
              <a:t>Just in </a:t>
            </a:r>
            <a:r>
              <a:rPr lang="pl-PL" sz="2000" b="1" dirty="0" err="1" smtClean="0"/>
              <a:t>time</a:t>
            </a:r>
            <a:endParaRPr lang="pl-PL" sz="2000" b="1" dirty="0" smtClean="0"/>
          </a:p>
          <a:p>
            <a:pPr algn="ctr"/>
            <a:endParaRPr lang="pl-PL" sz="1600" b="1" dirty="0"/>
          </a:p>
          <a:p>
            <a:pPr algn="ctr"/>
            <a:r>
              <a:rPr lang="pl-PL" sz="1200" b="1" dirty="0" smtClean="0"/>
              <a:t>elastyczne </a:t>
            </a:r>
          </a:p>
          <a:p>
            <a:pPr algn="ctr"/>
            <a:r>
              <a:rPr lang="pl-PL" sz="1200" b="1" dirty="0" smtClean="0"/>
              <a:t>czasowo</a:t>
            </a:r>
            <a:endParaRPr lang="pl-PL" sz="1200" b="1" dirty="0"/>
          </a:p>
        </p:txBody>
      </p:sp>
      <p:sp>
        <p:nvSpPr>
          <p:cNvPr id="38" name="Prostokąt zaokrąglony 37"/>
          <p:cNvSpPr/>
          <p:nvPr/>
        </p:nvSpPr>
        <p:spPr>
          <a:xfrm>
            <a:off x="4821105" y="3075806"/>
            <a:ext cx="18000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/>
              <a:t>Just </a:t>
            </a:r>
            <a:r>
              <a:rPr lang="pl-PL" sz="2000" b="1" dirty="0" err="1" smtClean="0"/>
              <a:t>enough</a:t>
            </a:r>
            <a:endParaRPr lang="pl-PL" sz="2000" b="1" dirty="0" smtClean="0"/>
          </a:p>
          <a:p>
            <a:pPr algn="ctr"/>
            <a:endParaRPr lang="pl-PL" sz="1600" b="1" dirty="0"/>
          </a:p>
          <a:p>
            <a:pPr algn="ctr"/>
            <a:r>
              <a:rPr lang="pl-PL" sz="1200" b="1" dirty="0" smtClean="0"/>
              <a:t>uczenie się w stopniu wystarczającym</a:t>
            </a:r>
            <a:endParaRPr lang="pl-PL" sz="1200" b="1" dirty="0"/>
          </a:p>
        </p:txBody>
      </p:sp>
      <p:cxnSp>
        <p:nvCxnSpPr>
          <p:cNvPr id="40" name="Łącznik prosty ze strzałką 39"/>
          <p:cNvCxnSpPr>
            <a:stCxn id="31" idx="2"/>
            <a:endCxn id="38" idx="0"/>
          </p:cNvCxnSpPr>
          <p:nvPr/>
        </p:nvCxnSpPr>
        <p:spPr>
          <a:xfrm>
            <a:off x="3824229" y="2211662"/>
            <a:ext cx="1896876" cy="86414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/>
          <p:cNvCxnSpPr>
            <a:stCxn id="31" idx="2"/>
            <a:endCxn id="36" idx="0"/>
          </p:cNvCxnSpPr>
          <p:nvPr/>
        </p:nvCxnSpPr>
        <p:spPr>
          <a:xfrm flipH="1">
            <a:off x="3783209" y="2211662"/>
            <a:ext cx="41020" cy="86414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>
            <a:stCxn id="31" idx="2"/>
            <a:endCxn id="34" idx="0"/>
          </p:cNvCxnSpPr>
          <p:nvPr/>
        </p:nvCxnSpPr>
        <p:spPr>
          <a:xfrm flipH="1">
            <a:off x="1773506" y="2211662"/>
            <a:ext cx="2050723" cy="897911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7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743656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>
                <a:solidFill>
                  <a:srgbClr val="618391"/>
                </a:solidFill>
                <a:latin typeface="Calibri" panose="020F0502020204030204" pitchFamily="34" charset="0"/>
              </a:rPr>
              <a:t>Urządzenia do udzielania odpowiedzi</a:t>
            </a:r>
          </a:p>
        </p:txBody>
      </p:sp>
      <p:pic>
        <p:nvPicPr>
          <p:cNvPr id="6" name="Obraz 5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045"/>
            <a:ext cx="9180512" cy="3693031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79512" y="489207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://agraf-it.pl/60-systemy-do-odpowiedzi-i-glosowania</a:t>
            </a:r>
          </a:p>
        </p:txBody>
      </p:sp>
    </p:spTree>
    <p:extLst>
      <p:ext uri="{BB962C8B-B14F-4D97-AF65-F5344CB8AC3E}">
        <p14:creationId xmlns:p14="http://schemas.microsoft.com/office/powerpoint/2010/main" val="33528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>
                <a:solidFill>
                  <a:srgbClr val="618391"/>
                </a:solidFill>
                <a:latin typeface="Calibri" panose="020F0502020204030204" pitchFamily="34" charset="0"/>
              </a:rPr>
              <a:t>Dyski pomiarowe, </a:t>
            </a:r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czujniki </a:t>
            </a:r>
            <a:r>
              <a:rPr lang="pl-PL" sz="3400" dirty="0">
                <a:solidFill>
                  <a:srgbClr val="618391"/>
                </a:solidFill>
                <a:latin typeface="Calibri" panose="020F0502020204030204" pitchFamily="34" charset="0"/>
              </a:rPr>
              <a:t>zewnętrzne</a:t>
            </a:r>
          </a:p>
        </p:txBody>
      </p:sp>
      <p:pic>
        <p:nvPicPr>
          <p:cNvPr id="7170" name="Picture 2" descr="https://agraf-it.pl/img/c/700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b="7102"/>
          <a:stretch/>
        </p:blipFill>
        <p:spPr bwMode="auto">
          <a:xfrm>
            <a:off x="107504" y="1275606"/>
            <a:ext cx="3826441" cy="33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graf-it.pl/img/c/7002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66548"/>
            <a:ext cx="4176951" cy="41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20632" y="4803998"/>
            <a:ext cx="26901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://agraf-it.pl/70-pracownie-przyrodnicze</a:t>
            </a:r>
          </a:p>
        </p:txBody>
      </p:sp>
    </p:spTree>
    <p:extLst>
      <p:ext uri="{BB962C8B-B14F-4D97-AF65-F5344CB8AC3E}">
        <p14:creationId xmlns:p14="http://schemas.microsoft.com/office/powerpoint/2010/main" val="37377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Pracownie językowe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49247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https://aktin.pl/towar/view/584/pracownia-jezykowa-interaktin-pc-pro---pracownia-na-6-tke</a:t>
            </a:r>
          </a:p>
        </p:txBody>
      </p:sp>
      <p:pic>
        <p:nvPicPr>
          <p:cNvPr id="9218" name="Picture 2" descr="https://media.aktin.pl/content/product/5425/image/02_20170214-0758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1"/>
          <a:stretch/>
        </p:blipFill>
        <p:spPr bwMode="auto">
          <a:xfrm>
            <a:off x="109966" y="1302074"/>
            <a:ext cx="7151948" cy="326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4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Pracownie VR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4293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https://www.classvr.com/school-virtual-reality/student-vr-standalone-headset/</a:t>
            </a:r>
          </a:p>
        </p:txBody>
      </p:sp>
      <p:sp>
        <p:nvSpPr>
          <p:cNvPr id="6" name="AutoShape 2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5400954" y="4905589"/>
            <a:ext cx="2917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https://www.powergame.pro/sprzet-i-technologia</a:t>
            </a:r>
          </a:p>
        </p:txBody>
      </p:sp>
      <p:pic>
        <p:nvPicPr>
          <p:cNvPr id="10250" name="Picture 10" descr="Children using augmented reality in sch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55" y="1035636"/>
            <a:ext cx="6202699" cy="37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Wycinek ekran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37" y="2492966"/>
            <a:ext cx="3756567" cy="2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277483"/>
            <a:ext cx="6959680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4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Pracownie VR</a:t>
            </a:r>
            <a:endParaRPr lang="pl-PL" sz="34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251520" y="4790173"/>
            <a:ext cx="51700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https://www.intel.pl/content/www/pl/pl/education/transforming-education/vr-in-education.html</a:t>
            </a:r>
          </a:p>
        </p:txBody>
      </p:sp>
      <p:sp>
        <p:nvSpPr>
          <p:cNvPr id="6" name="AutoShape 2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6" descr="https://static.wixstatic.com/media/8312c3_e35dce913499430fb87192d4123c3092~mv2.png/v1/fill/w_697,h_543,al_c,q_90,usm_0.66_1.00_0.01/8312c3_e35dce913499430fb87192d4123c3092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58229"/>
            <a:ext cx="6919937" cy="389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1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19" name="Shape 65"/>
          <p:cNvSpPr txBox="1">
            <a:spLocks/>
          </p:cNvSpPr>
          <p:nvPr/>
        </p:nvSpPr>
        <p:spPr>
          <a:xfrm>
            <a:off x="420632" y="277483"/>
            <a:ext cx="6455624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Podłogi/dywany interaktywne</a:t>
            </a:r>
            <a:endParaRPr lang="pl-PL" sz="2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az 6" descr="Wycinek ekran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3501" r="4285" b="4508"/>
          <a:stretch/>
        </p:blipFill>
        <p:spPr>
          <a:xfrm>
            <a:off x="0" y="813208"/>
            <a:ext cx="4881306" cy="3558742"/>
          </a:xfrm>
          <a:prstGeom prst="rect">
            <a:avLst/>
          </a:prstGeom>
        </p:spPr>
      </p:pic>
      <p:pic>
        <p:nvPicPr>
          <p:cNvPr id="15364" name="Picture 4" descr="https://funtronic.eu/wp-content/uploads/2016/05/DSC_1054-e14679779842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19527" r="16392" b="12320"/>
          <a:stretch/>
        </p:blipFill>
        <p:spPr bwMode="auto">
          <a:xfrm>
            <a:off x="4893889" y="1343061"/>
            <a:ext cx="4291587" cy="37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01832" y="4794294"/>
            <a:ext cx="15359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://funtronic.eu/</a:t>
            </a:r>
          </a:p>
        </p:txBody>
      </p:sp>
    </p:spTree>
    <p:extLst>
      <p:ext uri="{BB962C8B-B14F-4D97-AF65-F5344CB8AC3E}">
        <p14:creationId xmlns:p14="http://schemas.microsoft.com/office/powerpoint/2010/main" val="26385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19" name="Shape 65"/>
          <p:cNvSpPr txBox="1">
            <a:spLocks/>
          </p:cNvSpPr>
          <p:nvPr/>
        </p:nvSpPr>
        <p:spPr>
          <a:xfrm>
            <a:off x="420632" y="277483"/>
            <a:ext cx="6455624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Monitory dotykowe, tablice interaktywne</a:t>
            </a:r>
            <a:endParaRPr lang="pl-PL" sz="2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pic>
        <p:nvPicPr>
          <p:cNvPr id="16386" name="Picture 2" descr="https://ans.sklep.pl/19277-thickbox_default/ricoh-d8400-interaktywna-tablica-84-calowa-o-rozdzielczosci-4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r="22144"/>
          <a:stretch/>
        </p:blipFill>
        <p:spPr bwMode="auto">
          <a:xfrm>
            <a:off x="251520" y="789286"/>
            <a:ext cx="3725693" cy="408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Telewizory interaktywne, ekrany i monitory dotykowe, wynajem monitorów i  ekranów - Alpha Vi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00" y="1273621"/>
            <a:ext cx="5051712" cy="33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128800" y="475778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://www.alphavision.pl/event/monitory-dotykowe/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79512" y="4757788"/>
            <a:ext cx="37444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https://ans.sklep.pl/monitory-dotykowe</a:t>
            </a:r>
          </a:p>
        </p:txBody>
      </p:sp>
    </p:spTree>
    <p:extLst>
      <p:ext uri="{BB962C8B-B14F-4D97-AF65-F5344CB8AC3E}">
        <p14:creationId xmlns:p14="http://schemas.microsoft.com/office/powerpoint/2010/main" val="29046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19" name="Shape 65"/>
          <p:cNvSpPr txBox="1">
            <a:spLocks/>
          </p:cNvSpPr>
          <p:nvPr/>
        </p:nvSpPr>
        <p:spPr>
          <a:xfrm>
            <a:off x="420632" y="277483"/>
            <a:ext cx="6455624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Monitory interaktywne</a:t>
            </a:r>
            <a:endParaRPr lang="pl-PL" sz="2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58096" y="47818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://www.youtube.com/watch?v=Os_1qh_dcIw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2" y="915566"/>
            <a:ext cx="6538620" cy="36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19" name="Shape 65"/>
          <p:cNvSpPr txBox="1">
            <a:spLocks/>
          </p:cNvSpPr>
          <p:nvPr/>
        </p:nvSpPr>
        <p:spPr>
          <a:xfrm>
            <a:off x="420632" y="277483"/>
            <a:ext cx="6455624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err="1" smtClean="0">
                <a:solidFill>
                  <a:srgbClr val="618391"/>
                </a:solidFill>
                <a:latin typeface="Calibri" panose="020F0502020204030204" pitchFamily="34" charset="0"/>
              </a:rPr>
              <a:t>Wizualizery</a:t>
            </a:r>
            <a:endParaRPr lang="pl-PL" sz="2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0" b="7184"/>
          <a:stretch/>
        </p:blipFill>
        <p:spPr bwMode="auto">
          <a:xfrm>
            <a:off x="391799" y="860716"/>
            <a:ext cx="6674560" cy="39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58096" y="47818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://www.youtube.com/watch?v=Os_1qh_dcIw</a:t>
            </a:r>
          </a:p>
        </p:txBody>
      </p:sp>
    </p:spTree>
    <p:extLst>
      <p:ext uri="{BB962C8B-B14F-4D97-AF65-F5344CB8AC3E}">
        <p14:creationId xmlns:p14="http://schemas.microsoft.com/office/powerpoint/2010/main" val="3286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19" name="Shape 65"/>
          <p:cNvSpPr txBox="1">
            <a:spLocks/>
          </p:cNvSpPr>
          <p:nvPr/>
        </p:nvSpPr>
        <p:spPr>
          <a:xfrm>
            <a:off x="420632" y="277483"/>
            <a:ext cx="6455624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err="1" smtClean="0">
                <a:solidFill>
                  <a:srgbClr val="618391"/>
                </a:solidFill>
                <a:latin typeface="Calibri" panose="020F0502020204030204" pitchFamily="34" charset="0"/>
              </a:rPr>
              <a:t>Wizualizery</a:t>
            </a:r>
            <a:endParaRPr lang="pl-PL" sz="2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58096" y="47818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https://www.interdesk.pl/pl/p/WIZUALIZER-NEWLINE-TC-10P/203</a:t>
            </a:r>
          </a:p>
        </p:txBody>
      </p:sp>
      <p:pic>
        <p:nvPicPr>
          <p:cNvPr id="21506" name="Picture 2" descr="https://www.interdesk.pl/userdata/public/gfx/944a9601f1c82376c84ca97c6bccba0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7"/>
            <a:ext cx="2865632" cy="44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www.interdesk.pl/userdata/public/gfx/57b5dc03bd69e74c7a182628d8b06f95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96" y="1779662"/>
            <a:ext cx="2633381" cy="25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www.interdesk.pl/userdata/public/gfx/944293/lumens-ps75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96" y="1580374"/>
            <a:ext cx="3076285" cy="34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4684243" y="4861198"/>
            <a:ext cx="3635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https://www.interdesk.pl/pl/p/Wizualizer-Lumens-PS752/206378</a:t>
            </a:r>
          </a:p>
        </p:txBody>
      </p:sp>
    </p:spTree>
    <p:extLst>
      <p:ext uri="{BB962C8B-B14F-4D97-AF65-F5344CB8AC3E}">
        <p14:creationId xmlns:p14="http://schemas.microsoft.com/office/powerpoint/2010/main" val="40029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1059582"/>
            <a:ext cx="6572497" cy="1790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Szerokopasmowe </a:t>
            </a:r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łącze internetowe</a:t>
            </a:r>
          </a:p>
          <a:p>
            <a:pPr algn="l"/>
            <a:endParaRPr lang="pl-PL" sz="4800" dirty="0" smtClean="0">
              <a:solidFill>
                <a:srgbClr val="618391"/>
              </a:solidFill>
              <a:latin typeface="Calibri" panose="020F0502020204030204" pitchFamily="34" charset="0"/>
            </a:endParaRPr>
          </a:p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Infrastruktura sieciowa</a:t>
            </a:r>
            <a:endParaRPr lang="pl-PL" sz="4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19" name="Shape 65"/>
          <p:cNvSpPr txBox="1">
            <a:spLocks/>
          </p:cNvSpPr>
          <p:nvPr/>
        </p:nvSpPr>
        <p:spPr>
          <a:xfrm>
            <a:off x="420632" y="277483"/>
            <a:ext cx="6455624" cy="854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Stoły dotykowe</a:t>
            </a:r>
            <a:endParaRPr lang="pl-PL" sz="2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58096" y="47818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://www.youtube.com/watch?v=Os_1qh_dcIw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1710"/>
            <a:ext cx="7116732" cy="40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2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1419622"/>
            <a:ext cx="6572497" cy="1790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Szkolenia</a:t>
            </a:r>
          </a:p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Warsztaty</a:t>
            </a:r>
          </a:p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Kursy</a:t>
            </a:r>
            <a:endParaRPr lang="pl-PL" sz="4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158096" y="47818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</a:t>
            </a:r>
            <a:r>
              <a:rPr lang="pl-PL" sz="900" dirty="0"/>
              <a:t>https://it-szkola.edu.pl/</a:t>
            </a:r>
          </a:p>
        </p:txBody>
      </p:sp>
      <p:pic>
        <p:nvPicPr>
          <p:cNvPr id="8" name="Obraz 7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4" y="932927"/>
            <a:ext cx="9144000" cy="38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6" name="Prostokąt 5"/>
          <p:cNvSpPr/>
          <p:nvPr/>
        </p:nvSpPr>
        <p:spPr>
          <a:xfrm>
            <a:off x="158096" y="478186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smtClean="0"/>
              <a:t>Źródło: </a:t>
            </a:r>
            <a:r>
              <a:rPr lang="pl-PL" sz="900" dirty="0"/>
              <a:t>https://pl.khanacademy.org/</a:t>
            </a:r>
          </a:p>
        </p:txBody>
      </p:sp>
      <p:pic>
        <p:nvPicPr>
          <p:cNvPr id="7" name="Obraz 6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80232"/>
            <a:ext cx="9144000" cy="42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5"/>
          <p:cNvSpPr txBox="1">
            <a:spLocks/>
          </p:cNvSpPr>
          <p:nvPr/>
        </p:nvSpPr>
        <p:spPr>
          <a:xfrm>
            <a:off x="303759" y="699542"/>
            <a:ext cx="3980210" cy="3024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DZIĘKUJĘ </a:t>
            </a:r>
          </a:p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ZA </a:t>
            </a:r>
          </a:p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UWAGĘ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4150448" y="0"/>
            <a:ext cx="4993552" cy="5143500"/>
            <a:chOff x="4150448" y="0"/>
            <a:chExt cx="4993552" cy="5143500"/>
          </a:xfrm>
        </p:grpSpPr>
        <p:sp>
          <p:nvSpPr>
            <p:cNvPr id="24" name="Równoległobok 23"/>
            <p:cNvSpPr/>
            <p:nvPr/>
          </p:nvSpPr>
          <p:spPr>
            <a:xfrm flipH="1">
              <a:off x="4208029" y="0"/>
              <a:ext cx="3282558" cy="5143500"/>
            </a:xfrm>
            <a:prstGeom prst="parallelogram">
              <a:avLst>
                <a:gd name="adj" fmla="val 40385"/>
              </a:avLst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5837179" y="0"/>
              <a:ext cx="3306821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83518"/>
              <a:ext cx="2011127" cy="1980737"/>
            </a:xfrm>
            <a:prstGeom prst="rect">
              <a:avLst/>
            </a:prstGeom>
          </p:spPr>
        </p:pic>
        <p:sp>
          <p:nvSpPr>
            <p:cNvPr id="28" name="Prostokąt 27"/>
            <p:cNvSpPr/>
            <p:nvPr/>
          </p:nvSpPr>
          <p:spPr>
            <a:xfrm>
              <a:off x="5569616" y="3075044"/>
              <a:ext cx="3574384" cy="1512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Równoległobok 29"/>
            <p:cNvSpPr/>
            <p:nvPr/>
          </p:nvSpPr>
          <p:spPr>
            <a:xfrm flipH="1">
              <a:off x="5049784" y="3075806"/>
              <a:ext cx="1385900" cy="1512930"/>
            </a:xfrm>
            <a:prstGeom prst="parallelogram">
              <a:avLst>
                <a:gd name="adj" fmla="val 27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297" y="3540935"/>
              <a:ext cx="1537616" cy="463106"/>
            </a:xfrm>
            <a:prstGeom prst="rect">
              <a:avLst/>
            </a:prstGeom>
          </p:spPr>
        </p:pic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3341277"/>
              <a:ext cx="1427660" cy="981988"/>
            </a:xfrm>
            <a:prstGeom prst="rect">
              <a:avLst/>
            </a:prstGeom>
          </p:spPr>
        </p:pic>
        <p:sp>
          <p:nvSpPr>
            <p:cNvPr id="26" name="Równoległobok 25"/>
            <p:cNvSpPr/>
            <p:nvPr/>
          </p:nvSpPr>
          <p:spPr>
            <a:xfrm flipH="1">
              <a:off x="4150448" y="0"/>
              <a:ext cx="1429664" cy="5143500"/>
            </a:xfrm>
            <a:prstGeom prst="parallelogram">
              <a:avLst>
                <a:gd name="adj" fmla="val 9192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0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6" name="Obraz 5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2" y="216316"/>
            <a:ext cx="6977496" cy="471086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23528" y="4703881"/>
            <a:ext cx="23583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://ose.gov.pl/poznaj-internet-ose</a:t>
            </a:r>
          </a:p>
        </p:txBody>
      </p:sp>
    </p:spTree>
    <p:extLst>
      <p:ext uri="{BB962C8B-B14F-4D97-AF65-F5344CB8AC3E}">
        <p14:creationId xmlns:p14="http://schemas.microsoft.com/office/powerpoint/2010/main" val="39211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20" name="Shape 65"/>
          <p:cNvSpPr txBox="1">
            <a:spLocks/>
          </p:cNvSpPr>
          <p:nvPr/>
        </p:nvSpPr>
        <p:spPr>
          <a:xfrm>
            <a:off x="420632" y="1635646"/>
            <a:ext cx="6572497" cy="1790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dirty="0" smtClean="0">
                <a:solidFill>
                  <a:srgbClr val="618391"/>
                </a:solidFill>
                <a:latin typeface="Calibri" panose="020F0502020204030204" pitchFamily="34" charset="0"/>
              </a:rPr>
              <a:t>Komunikatory</a:t>
            </a:r>
            <a:endParaRPr lang="pl-PL" sz="4800" dirty="0">
              <a:solidFill>
                <a:srgbClr val="61839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1026" name="Picture 2" descr="Zoom Public Meeting Instructions — Tri-County Regional Planning Commis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3516"/>
            <a:ext cx="1320162" cy="132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binar Online Training | Resalewor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48" y="473672"/>
            <a:ext cx="1478673" cy="14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Facebook Brand Resour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Facebook Brand Resourc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7534"/>
            <a:ext cx="1187280" cy="1187280"/>
          </a:xfrm>
          <a:prstGeom prst="rect">
            <a:avLst/>
          </a:prstGeom>
        </p:spPr>
      </p:pic>
      <p:sp>
        <p:nvSpPr>
          <p:cNvPr id="9" name="AutoShape 10" descr="ADL Responds to Discord's First Transparency Report | Anti-Defamation Leagu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571750"/>
            <a:ext cx="1807369" cy="941459"/>
          </a:xfrm>
          <a:prstGeom prst="rect">
            <a:avLst/>
          </a:prstGeom>
        </p:spPr>
      </p:pic>
      <p:pic>
        <p:nvPicPr>
          <p:cNvPr id="1036" name="Picture 12" descr="https://s3-eu-west-1.amazonaws.com/tpd/logos/581c82d10000ff00059707b3/0x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95223"/>
            <a:ext cx="144016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dn.vox-cdn.com/thumbor/Cedbzt1ZcOtlDGBOb75SNDpGJv4=/0x69:1320x812/1600x900/cdn.vox-cdn.com/uploads/chorus_image/image/55270363/newskypelogo.149752515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30809" r="21548" b="31779"/>
          <a:stretch/>
        </p:blipFill>
        <p:spPr bwMode="auto">
          <a:xfrm>
            <a:off x="5010886" y="2537368"/>
            <a:ext cx="2513442" cy="9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jitsi.org/wp-content/uploads/2018/11/jitsi-logo-blue-grey-tex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7895"/>
            <a:ext cx="2054737" cy="10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fiverr-res.cloudinary.com/images/t_main1,q_auto,f_auto,q_auto,f_auto/gigs/125979929/original/c6f554b34f915f5620824b330b0571b5d9fa41e6/install-big-blue-button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3" b="19963"/>
          <a:stretch/>
        </p:blipFill>
        <p:spPr bwMode="auto">
          <a:xfrm>
            <a:off x="4427984" y="4027246"/>
            <a:ext cx="2868783" cy="8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sp>
        <p:nvSpPr>
          <p:cNvPr id="6" name="pole tekstowe 5"/>
          <p:cNvSpPr txBox="1"/>
          <p:nvPr/>
        </p:nvSpPr>
        <p:spPr>
          <a:xfrm>
            <a:off x="107504" y="4773437"/>
            <a:ext cx="8136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Źródło</a:t>
            </a:r>
            <a:r>
              <a:rPr lang="pl-PL" sz="900" dirty="0"/>
              <a:t>: https://www.webex.com/industries/education.html</a:t>
            </a:r>
          </a:p>
        </p:txBody>
      </p:sp>
      <p:pic>
        <p:nvPicPr>
          <p:cNvPr id="4104" name="Picture 8" descr="https://ist.mit.edu/sites/default/files/styles/news_image_node/public/news_images/ciscowebex2.jpg?itok=RfRDIwZ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75"/>
            <a:ext cx="4499992" cy="17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 descr="Wycinek ekran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4" y="2139703"/>
            <a:ext cx="7285984" cy="21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20272" y="0"/>
            <a:ext cx="2160240" cy="5143500"/>
            <a:chOff x="7020272" y="0"/>
            <a:chExt cx="2160240" cy="5143500"/>
          </a:xfrm>
        </p:grpSpPr>
        <p:sp>
          <p:nvSpPr>
            <p:cNvPr id="4" name="Prostokąt 3"/>
            <p:cNvSpPr/>
            <p:nvPr/>
          </p:nvSpPr>
          <p:spPr>
            <a:xfrm>
              <a:off x="8532440" y="0"/>
              <a:ext cx="648072" cy="5143500"/>
            </a:xfrm>
            <a:prstGeom prst="rect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Trójkąt prostokątny 20"/>
            <p:cNvSpPr/>
            <p:nvPr/>
          </p:nvSpPr>
          <p:spPr>
            <a:xfrm flipH="1" flipV="1">
              <a:off x="7164288" y="0"/>
              <a:ext cx="1368152" cy="5143500"/>
            </a:xfrm>
            <a:prstGeom prst="rtTriangle">
              <a:avLst/>
            </a:prstGeom>
            <a:solidFill>
              <a:srgbClr val="6183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429" y="195923"/>
              <a:ext cx="936104" cy="921958"/>
            </a:xfrm>
            <a:prstGeom prst="rect">
              <a:avLst/>
            </a:prstGeom>
          </p:spPr>
        </p:pic>
        <p:sp>
          <p:nvSpPr>
            <p:cNvPr id="12" name="Równoległobok 11"/>
            <p:cNvSpPr/>
            <p:nvPr/>
          </p:nvSpPr>
          <p:spPr>
            <a:xfrm flipH="1">
              <a:off x="7524328" y="1343061"/>
              <a:ext cx="360040" cy="292585"/>
            </a:xfrm>
            <a:prstGeom prst="parallelogram">
              <a:avLst>
                <a:gd name="adj" fmla="val 25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7776356" y="1343061"/>
              <a:ext cx="1404156" cy="2925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915" y="1343060"/>
              <a:ext cx="1353010" cy="292585"/>
            </a:xfrm>
            <a:prstGeom prst="rect">
              <a:avLst/>
            </a:prstGeom>
          </p:spPr>
        </p:pic>
        <p:grpSp>
          <p:nvGrpSpPr>
            <p:cNvPr id="3" name="Grupa 2"/>
            <p:cNvGrpSpPr/>
            <p:nvPr/>
          </p:nvGrpSpPr>
          <p:grpSpPr>
            <a:xfrm>
              <a:off x="7596336" y="1779662"/>
              <a:ext cx="1584176" cy="288000"/>
              <a:chOff x="7596336" y="1779662"/>
              <a:chExt cx="1584176" cy="288000"/>
            </a:xfrm>
          </p:grpSpPr>
          <p:sp>
            <p:nvSpPr>
              <p:cNvPr id="18" name="Prostokąt 17"/>
              <p:cNvSpPr/>
              <p:nvPr/>
            </p:nvSpPr>
            <p:spPr>
              <a:xfrm>
                <a:off x="7827502" y="1779662"/>
                <a:ext cx="1353010" cy="28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Równoległobok 16"/>
              <p:cNvSpPr/>
              <p:nvPr/>
            </p:nvSpPr>
            <p:spPr>
              <a:xfrm flipH="1">
                <a:off x="7596336" y="1779662"/>
                <a:ext cx="380071" cy="288000"/>
              </a:xfrm>
              <a:prstGeom prst="parallelogram">
                <a:avLst>
                  <a:gd name="adj" fmla="val 2585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" name="Równoległobok 4"/>
            <p:cNvSpPr/>
            <p:nvPr/>
          </p:nvSpPr>
          <p:spPr>
            <a:xfrm flipH="1">
              <a:off x="7020272" y="0"/>
              <a:ext cx="1512168" cy="5143500"/>
            </a:xfrm>
            <a:prstGeom prst="parallelogram">
              <a:avLst>
                <a:gd name="adj" fmla="val 89403"/>
              </a:avLst>
            </a:prstGeom>
            <a:solidFill>
              <a:srgbClr val="E778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779662"/>
              <a:ext cx="956227" cy="288000"/>
            </a:xfrm>
            <a:prstGeom prst="rect">
              <a:avLst/>
            </a:prstGeom>
          </p:spPr>
        </p:pic>
      </p:grpSp>
      <p:pic>
        <p:nvPicPr>
          <p:cNvPr id="7" name="Obraz 6" descr="Wycinek ekran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6" y="411510"/>
            <a:ext cx="6192688" cy="45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296</Words>
  <Application>Microsoft Office PowerPoint</Application>
  <PresentationFormat>Pokaz na ekranie (16:9)</PresentationFormat>
  <Paragraphs>88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Jarek</dc:creator>
  <cp:lastModifiedBy>Jarek</cp:lastModifiedBy>
  <cp:revision>136</cp:revision>
  <dcterms:created xsi:type="dcterms:W3CDTF">2018-01-16T11:28:54Z</dcterms:created>
  <dcterms:modified xsi:type="dcterms:W3CDTF">2020-09-24T06:05:25Z</dcterms:modified>
</cp:coreProperties>
</file>