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9" r:id="rId3"/>
    <p:sldId id="260" r:id="rId4"/>
    <p:sldId id="276" r:id="rId5"/>
    <p:sldId id="277" r:id="rId6"/>
    <p:sldId id="278" r:id="rId7"/>
    <p:sldId id="280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611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C6C"/>
    <a:srgbClr val="1A2B6B"/>
    <a:srgbClr val="1A2C6B"/>
    <a:srgbClr val="5A6FA5"/>
    <a:srgbClr val="586FA4"/>
    <a:srgbClr val="E9ECF3"/>
    <a:srgbClr val="122969"/>
    <a:srgbClr val="57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2" autoAdjust="0"/>
    <p:restoredTop sz="94660"/>
  </p:normalViewPr>
  <p:slideViewPr>
    <p:cSldViewPr>
      <p:cViewPr varScale="1">
        <p:scale>
          <a:sx n="86" d="100"/>
          <a:sy n="86" d="100"/>
        </p:scale>
        <p:origin x="1296" y="90"/>
      </p:cViewPr>
      <p:guideLst>
        <p:guide orient="horz" pos="254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strona tytu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12" y="-7635"/>
            <a:ext cx="8611211" cy="6333822"/>
          </a:xfrm>
          <a:prstGeom prst="rect">
            <a:avLst/>
          </a:prstGeom>
          <a:solidFill>
            <a:srgbClr val="122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/>
          <p:cNvSpPr/>
          <p:nvPr userDrawn="1"/>
        </p:nvSpPr>
        <p:spPr>
          <a:xfrm>
            <a:off x="5556452" y="-13042"/>
            <a:ext cx="3055757" cy="3200524"/>
          </a:xfrm>
          <a:custGeom>
            <a:avLst/>
            <a:gdLst>
              <a:gd name="connsiteX0" fmla="*/ 0 w 838200"/>
              <a:gd name="connsiteY0" fmla="*/ 0 h 762000"/>
              <a:gd name="connsiteX1" fmla="*/ 838200 w 838200"/>
              <a:gd name="connsiteY1" fmla="*/ 0 h 762000"/>
              <a:gd name="connsiteX2" fmla="*/ 838200 w 838200"/>
              <a:gd name="connsiteY2" fmla="*/ 762000 h 762000"/>
              <a:gd name="connsiteX3" fmla="*/ 0 w 838200"/>
              <a:gd name="connsiteY3" fmla="*/ 762000 h 762000"/>
              <a:gd name="connsiteX4" fmla="*/ 0 w 838200"/>
              <a:gd name="connsiteY4" fmla="*/ 0 h 762000"/>
              <a:gd name="connsiteX0" fmla="*/ 0 w 1703409"/>
              <a:gd name="connsiteY0" fmla="*/ 600113 h 1362113"/>
              <a:gd name="connsiteX1" fmla="*/ 1703409 w 1703409"/>
              <a:gd name="connsiteY1" fmla="*/ 0 h 1362113"/>
              <a:gd name="connsiteX2" fmla="*/ 838200 w 1703409"/>
              <a:gd name="connsiteY2" fmla="*/ 1362113 h 1362113"/>
              <a:gd name="connsiteX3" fmla="*/ 0 w 1703409"/>
              <a:gd name="connsiteY3" fmla="*/ 1362113 h 1362113"/>
              <a:gd name="connsiteX4" fmla="*/ 0 w 1703409"/>
              <a:gd name="connsiteY4" fmla="*/ 600113 h 1362113"/>
              <a:gd name="connsiteX0" fmla="*/ 0 w 1717364"/>
              <a:gd name="connsiteY0" fmla="*/ 600113 h 1362113"/>
              <a:gd name="connsiteX1" fmla="*/ 1703409 w 1717364"/>
              <a:gd name="connsiteY1" fmla="*/ 0 h 1362113"/>
              <a:gd name="connsiteX2" fmla="*/ 1717364 w 1717364"/>
              <a:gd name="connsiteY2" fmla="*/ 887605 h 1362113"/>
              <a:gd name="connsiteX3" fmla="*/ 0 w 1717364"/>
              <a:gd name="connsiteY3" fmla="*/ 1362113 h 1362113"/>
              <a:gd name="connsiteX4" fmla="*/ 0 w 1717364"/>
              <a:gd name="connsiteY4" fmla="*/ 600113 h 1362113"/>
              <a:gd name="connsiteX0" fmla="*/ 0 w 1717364"/>
              <a:gd name="connsiteY0" fmla="*/ 600113 h 3176408"/>
              <a:gd name="connsiteX1" fmla="*/ 1703409 w 1717364"/>
              <a:gd name="connsiteY1" fmla="*/ 0 h 3176408"/>
              <a:gd name="connsiteX2" fmla="*/ 1717364 w 1717364"/>
              <a:gd name="connsiteY2" fmla="*/ 887605 h 3176408"/>
              <a:gd name="connsiteX3" fmla="*/ 376784 w 1717364"/>
              <a:gd name="connsiteY3" fmla="*/ 3176408 h 3176408"/>
              <a:gd name="connsiteX4" fmla="*/ 0 w 1717364"/>
              <a:gd name="connsiteY4" fmla="*/ 600113 h 3176408"/>
              <a:gd name="connsiteX0" fmla="*/ 0 w 3084952"/>
              <a:gd name="connsiteY0" fmla="*/ 0 h 3190364"/>
              <a:gd name="connsiteX1" fmla="*/ 3070997 w 3084952"/>
              <a:gd name="connsiteY1" fmla="*/ 13956 h 3190364"/>
              <a:gd name="connsiteX2" fmla="*/ 3084952 w 3084952"/>
              <a:gd name="connsiteY2" fmla="*/ 901561 h 3190364"/>
              <a:gd name="connsiteX3" fmla="*/ 1744372 w 3084952"/>
              <a:gd name="connsiteY3" fmla="*/ 3190364 h 3190364"/>
              <a:gd name="connsiteX4" fmla="*/ 0 w 3084952"/>
              <a:gd name="connsiteY4" fmla="*/ 0 h 3190364"/>
              <a:gd name="connsiteX0" fmla="*/ 0 w 3095112"/>
              <a:gd name="connsiteY0" fmla="*/ 0 h 3200524"/>
              <a:gd name="connsiteX1" fmla="*/ 3081157 w 3095112"/>
              <a:gd name="connsiteY1" fmla="*/ 24116 h 3200524"/>
              <a:gd name="connsiteX2" fmla="*/ 3095112 w 3095112"/>
              <a:gd name="connsiteY2" fmla="*/ 911721 h 3200524"/>
              <a:gd name="connsiteX3" fmla="*/ 1754532 w 3095112"/>
              <a:gd name="connsiteY3" fmla="*/ 3200524 h 3200524"/>
              <a:gd name="connsiteX4" fmla="*/ 0 w 3095112"/>
              <a:gd name="connsiteY4" fmla="*/ 0 h 3200524"/>
              <a:gd name="connsiteX0" fmla="*/ 0 w 3095112"/>
              <a:gd name="connsiteY0" fmla="*/ 0 h 3200524"/>
              <a:gd name="connsiteX1" fmla="*/ 3065917 w 3095112"/>
              <a:gd name="connsiteY1" fmla="*/ 3796 h 3200524"/>
              <a:gd name="connsiteX2" fmla="*/ 3095112 w 3095112"/>
              <a:gd name="connsiteY2" fmla="*/ 911721 h 3200524"/>
              <a:gd name="connsiteX3" fmla="*/ 1754532 w 3095112"/>
              <a:gd name="connsiteY3" fmla="*/ 3200524 h 3200524"/>
              <a:gd name="connsiteX4" fmla="*/ 0 w 3095112"/>
              <a:gd name="connsiteY4" fmla="*/ 0 h 3200524"/>
              <a:gd name="connsiteX0" fmla="*/ 0 w 3065917"/>
              <a:gd name="connsiteY0" fmla="*/ 0 h 3200524"/>
              <a:gd name="connsiteX1" fmla="*/ 3065917 w 3065917"/>
              <a:gd name="connsiteY1" fmla="*/ 3796 h 3200524"/>
              <a:gd name="connsiteX2" fmla="*/ 3054472 w 3065917"/>
              <a:gd name="connsiteY2" fmla="*/ 982841 h 3200524"/>
              <a:gd name="connsiteX3" fmla="*/ 1754532 w 3065917"/>
              <a:gd name="connsiteY3" fmla="*/ 3200524 h 3200524"/>
              <a:gd name="connsiteX4" fmla="*/ 0 w 3065917"/>
              <a:gd name="connsiteY4" fmla="*/ 0 h 3200524"/>
              <a:gd name="connsiteX0" fmla="*/ 0 w 3054472"/>
              <a:gd name="connsiteY0" fmla="*/ 6364 h 3206888"/>
              <a:gd name="connsiteX1" fmla="*/ 3030357 w 3054472"/>
              <a:gd name="connsiteY1" fmla="*/ 0 h 3206888"/>
              <a:gd name="connsiteX2" fmla="*/ 3054472 w 3054472"/>
              <a:gd name="connsiteY2" fmla="*/ 989205 h 3206888"/>
              <a:gd name="connsiteX3" fmla="*/ 1754532 w 3054472"/>
              <a:gd name="connsiteY3" fmla="*/ 3206888 h 3206888"/>
              <a:gd name="connsiteX4" fmla="*/ 0 w 3054472"/>
              <a:gd name="connsiteY4" fmla="*/ 6364 h 3206888"/>
              <a:gd name="connsiteX0" fmla="*/ 0 w 3055757"/>
              <a:gd name="connsiteY0" fmla="*/ 0 h 3200524"/>
              <a:gd name="connsiteX1" fmla="*/ 3055757 w 3055757"/>
              <a:gd name="connsiteY1" fmla="*/ 8876 h 3200524"/>
              <a:gd name="connsiteX2" fmla="*/ 3054472 w 3055757"/>
              <a:gd name="connsiteY2" fmla="*/ 982841 h 3200524"/>
              <a:gd name="connsiteX3" fmla="*/ 1754532 w 3055757"/>
              <a:gd name="connsiteY3" fmla="*/ 3200524 h 3200524"/>
              <a:gd name="connsiteX4" fmla="*/ 0 w 3055757"/>
              <a:gd name="connsiteY4" fmla="*/ 0 h 3200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5757" h="3200524">
                <a:moveTo>
                  <a:pt x="0" y="0"/>
                </a:moveTo>
                <a:lnTo>
                  <a:pt x="3055757" y="8876"/>
                </a:lnTo>
                <a:cubicBezTo>
                  <a:pt x="3055329" y="333531"/>
                  <a:pt x="3054900" y="658186"/>
                  <a:pt x="3054472" y="982841"/>
                </a:cubicBezTo>
                <a:lnTo>
                  <a:pt x="1754532" y="3200524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5"/>
          <p:cNvSpPr/>
          <p:nvPr userDrawn="1"/>
        </p:nvSpPr>
        <p:spPr>
          <a:xfrm>
            <a:off x="0" y="-17691"/>
            <a:ext cx="5974473" cy="6883148"/>
          </a:xfrm>
          <a:custGeom>
            <a:avLst/>
            <a:gdLst>
              <a:gd name="connsiteX0" fmla="*/ 0 w 1600200"/>
              <a:gd name="connsiteY0" fmla="*/ 0 h 1524000"/>
              <a:gd name="connsiteX1" fmla="*/ 1600200 w 1600200"/>
              <a:gd name="connsiteY1" fmla="*/ 0 h 1524000"/>
              <a:gd name="connsiteX2" fmla="*/ 1600200 w 1600200"/>
              <a:gd name="connsiteY2" fmla="*/ 1524000 h 1524000"/>
              <a:gd name="connsiteX3" fmla="*/ 0 w 1600200"/>
              <a:gd name="connsiteY3" fmla="*/ 1524000 h 1524000"/>
              <a:gd name="connsiteX4" fmla="*/ 0 w 1600200"/>
              <a:gd name="connsiteY4" fmla="*/ 0 h 1524000"/>
              <a:gd name="connsiteX0" fmla="*/ 307009 w 1600200"/>
              <a:gd name="connsiteY0" fmla="*/ 0 h 3366207"/>
              <a:gd name="connsiteX1" fmla="*/ 1600200 w 1600200"/>
              <a:gd name="connsiteY1" fmla="*/ 1842207 h 3366207"/>
              <a:gd name="connsiteX2" fmla="*/ 1600200 w 1600200"/>
              <a:gd name="connsiteY2" fmla="*/ 3366207 h 3366207"/>
              <a:gd name="connsiteX3" fmla="*/ 0 w 1600200"/>
              <a:gd name="connsiteY3" fmla="*/ 3366207 h 3366207"/>
              <a:gd name="connsiteX4" fmla="*/ 307009 w 1600200"/>
              <a:gd name="connsiteY4" fmla="*/ 0 h 3366207"/>
              <a:gd name="connsiteX0" fmla="*/ 307009 w 4279556"/>
              <a:gd name="connsiteY0" fmla="*/ 0 h 3366207"/>
              <a:gd name="connsiteX1" fmla="*/ 4279556 w 4279556"/>
              <a:gd name="connsiteY1" fmla="*/ 27912 h 3366207"/>
              <a:gd name="connsiteX2" fmla="*/ 1600200 w 4279556"/>
              <a:gd name="connsiteY2" fmla="*/ 3366207 h 3366207"/>
              <a:gd name="connsiteX3" fmla="*/ 0 w 4279556"/>
              <a:gd name="connsiteY3" fmla="*/ 3366207 h 3366207"/>
              <a:gd name="connsiteX4" fmla="*/ 307009 w 4279556"/>
              <a:gd name="connsiteY4" fmla="*/ 0 h 3366207"/>
              <a:gd name="connsiteX0" fmla="*/ 307009 w 4279556"/>
              <a:gd name="connsiteY0" fmla="*/ 0 h 6938972"/>
              <a:gd name="connsiteX1" fmla="*/ 4279556 w 4279556"/>
              <a:gd name="connsiteY1" fmla="*/ 27912 h 6938972"/>
              <a:gd name="connsiteX2" fmla="*/ 274477 w 4279556"/>
              <a:gd name="connsiteY2" fmla="*/ 6938972 h 6938972"/>
              <a:gd name="connsiteX3" fmla="*/ 0 w 4279556"/>
              <a:gd name="connsiteY3" fmla="*/ 3366207 h 6938972"/>
              <a:gd name="connsiteX4" fmla="*/ 307009 w 4279556"/>
              <a:gd name="connsiteY4" fmla="*/ 0 h 6938972"/>
              <a:gd name="connsiteX0" fmla="*/ 1981606 w 5954153"/>
              <a:gd name="connsiteY0" fmla="*/ 0 h 6938972"/>
              <a:gd name="connsiteX1" fmla="*/ 5954153 w 5954153"/>
              <a:gd name="connsiteY1" fmla="*/ 27912 h 6938972"/>
              <a:gd name="connsiteX2" fmla="*/ 1949074 w 5954153"/>
              <a:gd name="connsiteY2" fmla="*/ 6938972 h 6938972"/>
              <a:gd name="connsiteX3" fmla="*/ 0 w 5954153"/>
              <a:gd name="connsiteY3" fmla="*/ 3449943 h 6938972"/>
              <a:gd name="connsiteX4" fmla="*/ 1981606 w 5954153"/>
              <a:gd name="connsiteY4" fmla="*/ 0 h 6938972"/>
              <a:gd name="connsiteX0" fmla="*/ 1981606 w 5954153"/>
              <a:gd name="connsiteY0" fmla="*/ 0 h 6617981"/>
              <a:gd name="connsiteX1" fmla="*/ 5954153 w 5954153"/>
              <a:gd name="connsiteY1" fmla="*/ 27912 h 6617981"/>
              <a:gd name="connsiteX2" fmla="*/ 1935119 w 5954153"/>
              <a:gd name="connsiteY2" fmla="*/ 6617981 h 6617981"/>
              <a:gd name="connsiteX3" fmla="*/ 0 w 5954153"/>
              <a:gd name="connsiteY3" fmla="*/ 3449943 h 6617981"/>
              <a:gd name="connsiteX4" fmla="*/ 1981606 w 5954153"/>
              <a:gd name="connsiteY4" fmla="*/ 0 h 6617981"/>
              <a:gd name="connsiteX0" fmla="*/ 1981606 w 5954153"/>
              <a:gd name="connsiteY0" fmla="*/ 0 h 6883148"/>
              <a:gd name="connsiteX1" fmla="*/ 5954153 w 5954153"/>
              <a:gd name="connsiteY1" fmla="*/ 27912 h 6883148"/>
              <a:gd name="connsiteX2" fmla="*/ 1990939 w 5954153"/>
              <a:gd name="connsiteY2" fmla="*/ 6883148 h 6883148"/>
              <a:gd name="connsiteX3" fmla="*/ 0 w 5954153"/>
              <a:gd name="connsiteY3" fmla="*/ 3449943 h 6883148"/>
              <a:gd name="connsiteX4" fmla="*/ 1981606 w 5954153"/>
              <a:gd name="connsiteY4" fmla="*/ 0 h 6883148"/>
              <a:gd name="connsiteX0" fmla="*/ 1981606 w 5974473"/>
              <a:gd name="connsiteY0" fmla="*/ 0 h 6883148"/>
              <a:gd name="connsiteX1" fmla="*/ 5974473 w 5974473"/>
              <a:gd name="connsiteY1" fmla="*/ 7592 h 6883148"/>
              <a:gd name="connsiteX2" fmla="*/ 1990939 w 5974473"/>
              <a:gd name="connsiteY2" fmla="*/ 6883148 h 6883148"/>
              <a:gd name="connsiteX3" fmla="*/ 0 w 5974473"/>
              <a:gd name="connsiteY3" fmla="*/ 3449943 h 6883148"/>
              <a:gd name="connsiteX4" fmla="*/ 1981606 w 5974473"/>
              <a:gd name="connsiteY4" fmla="*/ 0 h 68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4473" h="6883148">
                <a:moveTo>
                  <a:pt x="1981606" y="0"/>
                </a:moveTo>
                <a:lnTo>
                  <a:pt x="5974473" y="7592"/>
                </a:lnTo>
                <a:lnTo>
                  <a:pt x="1990939" y="6883148"/>
                </a:lnTo>
                <a:lnTo>
                  <a:pt x="0" y="3449943"/>
                </a:lnTo>
                <a:lnTo>
                  <a:pt x="1981606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12" name="Isosceles Triangle 7"/>
          <p:cNvSpPr/>
          <p:nvPr userDrawn="1"/>
        </p:nvSpPr>
        <p:spPr>
          <a:xfrm>
            <a:off x="-1684" y="-8817"/>
            <a:ext cx="503420" cy="932617"/>
          </a:xfrm>
          <a:custGeom>
            <a:avLst/>
            <a:gdLst>
              <a:gd name="connsiteX0" fmla="*/ 0 w 685800"/>
              <a:gd name="connsiteY0" fmla="*/ 609600 h 609600"/>
              <a:gd name="connsiteX1" fmla="*/ 342900 w 685800"/>
              <a:gd name="connsiteY1" fmla="*/ 0 h 609600"/>
              <a:gd name="connsiteX2" fmla="*/ 685800 w 685800"/>
              <a:gd name="connsiteY2" fmla="*/ 609600 h 609600"/>
              <a:gd name="connsiteX3" fmla="*/ 0 w 685800"/>
              <a:gd name="connsiteY3" fmla="*/ 609600 h 609600"/>
              <a:gd name="connsiteX0" fmla="*/ 452534 w 1138334"/>
              <a:gd name="connsiteY0" fmla="*/ 1042240 h 1042240"/>
              <a:gd name="connsiteX1" fmla="*/ 0 w 1138334"/>
              <a:gd name="connsiteY1" fmla="*/ 0 h 1042240"/>
              <a:gd name="connsiteX2" fmla="*/ 1138334 w 1138334"/>
              <a:gd name="connsiteY2" fmla="*/ 1042240 h 1042240"/>
              <a:gd name="connsiteX3" fmla="*/ 452534 w 1138334"/>
              <a:gd name="connsiteY3" fmla="*/ 1042240 h 1042240"/>
              <a:gd name="connsiteX0" fmla="*/ 19930 w 1138334"/>
              <a:gd name="connsiteY0" fmla="*/ 846854 h 1042240"/>
              <a:gd name="connsiteX1" fmla="*/ 0 w 1138334"/>
              <a:gd name="connsiteY1" fmla="*/ 0 h 1042240"/>
              <a:gd name="connsiteX2" fmla="*/ 1138334 w 1138334"/>
              <a:gd name="connsiteY2" fmla="*/ 1042240 h 1042240"/>
              <a:gd name="connsiteX3" fmla="*/ 19930 w 1138334"/>
              <a:gd name="connsiteY3" fmla="*/ 846854 h 1042240"/>
              <a:gd name="connsiteX0" fmla="*/ 19930 w 468495"/>
              <a:gd name="connsiteY0" fmla="*/ 846854 h 846854"/>
              <a:gd name="connsiteX1" fmla="*/ 0 w 468495"/>
              <a:gd name="connsiteY1" fmla="*/ 0 h 846854"/>
              <a:gd name="connsiteX2" fmla="*/ 468495 w 468495"/>
              <a:gd name="connsiteY2" fmla="*/ 9487 h 846854"/>
              <a:gd name="connsiteX3" fmla="*/ 19930 w 468495"/>
              <a:gd name="connsiteY3" fmla="*/ 846854 h 846854"/>
              <a:gd name="connsiteX0" fmla="*/ 26280 w 474845"/>
              <a:gd name="connsiteY0" fmla="*/ 881779 h 881779"/>
              <a:gd name="connsiteX1" fmla="*/ 0 w 474845"/>
              <a:gd name="connsiteY1" fmla="*/ 0 h 881779"/>
              <a:gd name="connsiteX2" fmla="*/ 474845 w 474845"/>
              <a:gd name="connsiteY2" fmla="*/ 44412 h 881779"/>
              <a:gd name="connsiteX3" fmla="*/ 26280 w 474845"/>
              <a:gd name="connsiteY3" fmla="*/ 881779 h 881779"/>
              <a:gd name="connsiteX0" fmla="*/ 26280 w 503420"/>
              <a:gd name="connsiteY0" fmla="*/ 881817 h 881817"/>
              <a:gd name="connsiteX1" fmla="*/ 0 w 503420"/>
              <a:gd name="connsiteY1" fmla="*/ 38 h 881817"/>
              <a:gd name="connsiteX2" fmla="*/ 503420 w 503420"/>
              <a:gd name="connsiteY2" fmla="*/ 0 h 881817"/>
              <a:gd name="connsiteX3" fmla="*/ 26280 w 503420"/>
              <a:gd name="connsiteY3" fmla="*/ 881817 h 881817"/>
              <a:gd name="connsiteX0" fmla="*/ 880 w 503420"/>
              <a:gd name="connsiteY0" fmla="*/ 932617 h 932617"/>
              <a:gd name="connsiteX1" fmla="*/ 0 w 503420"/>
              <a:gd name="connsiteY1" fmla="*/ 38 h 932617"/>
              <a:gd name="connsiteX2" fmla="*/ 503420 w 503420"/>
              <a:gd name="connsiteY2" fmla="*/ 0 h 932617"/>
              <a:gd name="connsiteX3" fmla="*/ 880 w 503420"/>
              <a:gd name="connsiteY3" fmla="*/ 932617 h 932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420" h="932617">
                <a:moveTo>
                  <a:pt x="880" y="932617"/>
                </a:moveTo>
                <a:cubicBezTo>
                  <a:pt x="587" y="621757"/>
                  <a:pt x="293" y="310898"/>
                  <a:pt x="0" y="38"/>
                </a:cubicBezTo>
                <a:lnTo>
                  <a:pt x="503420" y="0"/>
                </a:lnTo>
                <a:lnTo>
                  <a:pt x="880" y="932617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13" name="Picture 12" descr="UKSW logoA kolorNeg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601787"/>
            <a:ext cx="3657600" cy="1749191"/>
          </a:xfrm>
          <a:prstGeom prst="rect">
            <a:avLst/>
          </a:prstGeom>
          <a:effectLst/>
        </p:spPr>
      </p:pic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81400" y="4524842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81400" y="3430587"/>
            <a:ext cx="4755974" cy="1073204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3200" b="1" baseline="0">
                <a:solidFill>
                  <a:schemeClr val="bg1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</a:t>
            </a:r>
            <a:br>
              <a:rPr lang="pl-PL" dirty="0"/>
            </a:br>
            <a:r>
              <a:rPr lang="pl-PL" dirty="0"/>
              <a:t>tytuł prezentacji</a:t>
            </a:r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-10511" y="-11994"/>
            <a:ext cx="5987088" cy="6882218"/>
          </a:xfrm>
          <a:custGeom>
            <a:avLst/>
            <a:gdLst>
              <a:gd name="connsiteX0" fmla="*/ 0 w 3454076"/>
              <a:gd name="connsiteY0" fmla="*/ 0 h 3051273"/>
              <a:gd name="connsiteX1" fmla="*/ 3454076 w 3454076"/>
              <a:gd name="connsiteY1" fmla="*/ 0 h 3051273"/>
              <a:gd name="connsiteX2" fmla="*/ 3454076 w 3454076"/>
              <a:gd name="connsiteY2" fmla="*/ 3051273 h 3051273"/>
              <a:gd name="connsiteX3" fmla="*/ 0 w 3454076"/>
              <a:gd name="connsiteY3" fmla="*/ 3051273 h 3051273"/>
              <a:gd name="connsiteX4" fmla="*/ 0 w 3454076"/>
              <a:gd name="connsiteY4" fmla="*/ 0 h 3051273"/>
              <a:gd name="connsiteX0" fmla="*/ 1991711 w 5445787"/>
              <a:gd name="connsiteY0" fmla="*/ 0 h 3453800"/>
              <a:gd name="connsiteX1" fmla="*/ 5445787 w 5445787"/>
              <a:gd name="connsiteY1" fmla="*/ 0 h 3453800"/>
              <a:gd name="connsiteX2" fmla="*/ 5445787 w 5445787"/>
              <a:gd name="connsiteY2" fmla="*/ 3051273 h 3453800"/>
              <a:gd name="connsiteX3" fmla="*/ 0 w 5445787"/>
              <a:gd name="connsiteY3" fmla="*/ 3453800 h 3453800"/>
              <a:gd name="connsiteX4" fmla="*/ 1991711 w 5445787"/>
              <a:gd name="connsiteY4" fmla="*/ 0 h 3453800"/>
              <a:gd name="connsiteX0" fmla="*/ 1991711 w 5445787"/>
              <a:gd name="connsiteY0" fmla="*/ 0 h 6882218"/>
              <a:gd name="connsiteX1" fmla="*/ 5445787 w 5445787"/>
              <a:gd name="connsiteY1" fmla="*/ 0 h 6882218"/>
              <a:gd name="connsiteX2" fmla="*/ 2003667 w 5445787"/>
              <a:gd name="connsiteY2" fmla="*/ 6882218 h 6882218"/>
              <a:gd name="connsiteX3" fmla="*/ 0 w 5445787"/>
              <a:gd name="connsiteY3" fmla="*/ 3453800 h 6882218"/>
              <a:gd name="connsiteX4" fmla="*/ 1991711 w 5445787"/>
              <a:gd name="connsiteY4" fmla="*/ 0 h 6882218"/>
              <a:gd name="connsiteX0" fmla="*/ 1991711 w 5987088"/>
              <a:gd name="connsiteY0" fmla="*/ 0 h 6882218"/>
              <a:gd name="connsiteX1" fmla="*/ 5987088 w 5987088"/>
              <a:gd name="connsiteY1" fmla="*/ 0 h 6882218"/>
              <a:gd name="connsiteX2" fmla="*/ 2003667 w 5987088"/>
              <a:gd name="connsiteY2" fmla="*/ 6882218 h 6882218"/>
              <a:gd name="connsiteX3" fmla="*/ 0 w 5987088"/>
              <a:gd name="connsiteY3" fmla="*/ 3453800 h 6882218"/>
              <a:gd name="connsiteX4" fmla="*/ 1991711 w 5987088"/>
              <a:gd name="connsiteY4" fmla="*/ 0 h 688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088" h="6882218">
                <a:moveTo>
                  <a:pt x="1991711" y="0"/>
                </a:moveTo>
                <a:lnTo>
                  <a:pt x="5987088" y="0"/>
                </a:lnTo>
                <a:lnTo>
                  <a:pt x="2003667" y="6882218"/>
                </a:lnTo>
                <a:lnTo>
                  <a:pt x="0" y="3453800"/>
                </a:lnTo>
                <a:lnTo>
                  <a:pt x="199171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/>
              <a:t>                                                                  </a:t>
            </a:r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3962400" y="3430587"/>
            <a:ext cx="5181600" cy="2514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1614487"/>
            <a:ext cx="7467600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1A2B6B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57200" y="3430587"/>
            <a:ext cx="3352800" cy="2514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8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4625" y="1296987"/>
            <a:ext cx="9139374" cy="4724400"/>
          </a:xfrm>
          <a:custGeom>
            <a:avLst/>
            <a:gdLst>
              <a:gd name="connsiteX0" fmla="*/ 0 w 9129362"/>
              <a:gd name="connsiteY0" fmla="*/ 0 h 4724400"/>
              <a:gd name="connsiteX1" fmla="*/ 9129362 w 9129362"/>
              <a:gd name="connsiteY1" fmla="*/ 0 h 4724400"/>
              <a:gd name="connsiteX2" fmla="*/ 9129362 w 9129362"/>
              <a:gd name="connsiteY2" fmla="*/ 4724400 h 4724400"/>
              <a:gd name="connsiteX3" fmla="*/ 0 w 9129362"/>
              <a:gd name="connsiteY3" fmla="*/ 4724400 h 4724400"/>
              <a:gd name="connsiteX4" fmla="*/ 0 w 9129362"/>
              <a:gd name="connsiteY4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5160 w 9134522"/>
              <a:gd name="connsiteY3" fmla="*/ 4724400 h 4724400"/>
              <a:gd name="connsiteX4" fmla="*/ 0 w 9134522"/>
              <a:gd name="connsiteY4" fmla="*/ 579736 h 4724400"/>
              <a:gd name="connsiteX5" fmla="*/ 5160 w 9134522"/>
              <a:gd name="connsiteY5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5160 w 9134522"/>
              <a:gd name="connsiteY3" fmla="*/ 4724400 h 4724400"/>
              <a:gd name="connsiteX4" fmla="*/ 0 w 9134522"/>
              <a:gd name="connsiteY4" fmla="*/ 4342660 h 4724400"/>
              <a:gd name="connsiteX5" fmla="*/ 0 w 9134522"/>
              <a:gd name="connsiteY5" fmla="*/ 579736 h 4724400"/>
              <a:gd name="connsiteX6" fmla="*/ 5160 w 9134522"/>
              <a:gd name="connsiteY6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5160 w 9134522"/>
              <a:gd name="connsiteY3" fmla="*/ 4724400 h 4724400"/>
              <a:gd name="connsiteX4" fmla="*/ 0 w 9134522"/>
              <a:gd name="connsiteY4" fmla="*/ 4342660 h 4724400"/>
              <a:gd name="connsiteX5" fmla="*/ 0 w 9134522"/>
              <a:gd name="connsiteY5" fmla="*/ 1404356 h 4724400"/>
              <a:gd name="connsiteX6" fmla="*/ 0 w 9134522"/>
              <a:gd name="connsiteY6" fmla="*/ 579736 h 4724400"/>
              <a:gd name="connsiteX7" fmla="*/ 5160 w 9134522"/>
              <a:gd name="connsiteY7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5160 w 9134522"/>
              <a:gd name="connsiteY3" fmla="*/ 4724400 h 4724400"/>
              <a:gd name="connsiteX4" fmla="*/ 0 w 9134522"/>
              <a:gd name="connsiteY4" fmla="*/ 4342660 h 4724400"/>
              <a:gd name="connsiteX5" fmla="*/ 3089862 w 9134522"/>
              <a:gd name="connsiteY5" fmla="*/ 2418544 h 4724400"/>
              <a:gd name="connsiteX6" fmla="*/ 0 w 9134522"/>
              <a:gd name="connsiteY6" fmla="*/ 579736 h 4724400"/>
              <a:gd name="connsiteX7" fmla="*/ 5160 w 9134522"/>
              <a:gd name="connsiteY7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5160 w 9134522"/>
              <a:gd name="connsiteY3" fmla="*/ 4724400 h 4724400"/>
              <a:gd name="connsiteX4" fmla="*/ 0 w 9134522"/>
              <a:gd name="connsiteY4" fmla="*/ 4058308 h 4724400"/>
              <a:gd name="connsiteX5" fmla="*/ 3089862 w 9134522"/>
              <a:gd name="connsiteY5" fmla="*/ 2418544 h 4724400"/>
              <a:gd name="connsiteX6" fmla="*/ 0 w 9134522"/>
              <a:gd name="connsiteY6" fmla="*/ 579736 h 4724400"/>
              <a:gd name="connsiteX7" fmla="*/ 5160 w 9134522"/>
              <a:gd name="connsiteY7" fmla="*/ 0 h 4724400"/>
              <a:gd name="connsiteX0" fmla="*/ 5160 w 9134522"/>
              <a:gd name="connsiteY0" fmla="*/ 0 h 4724400"/>
              <a:gd name="connsiteX1" fmla="*/ 9134522 w 9134522"/>
              <a:gd name="connsiteY1" fmla="*/ 0 h 4724400"/>
              <a:gd name="connsiteX2" fmla="*/ 9134522 w 9134522"/>
              <a:gd name="connsiteY2" fmla="*/ 4724400 h 4724400"/>
              <a:gd name="connsiteX3" fmla="*/ 100410 w 9134522"/>
              <a:gd name="connsiteY3" fmla="*/ 4719864 h 4724400"/>
              <a:gd name="connsiteX4" fmla="*/ 0 w 9134522"/>
              <a:gd name="connsiteY4" fmla="*/ 4058308 h 4724400"/>
              <a:gd name="connsiteX5" fmla="*/ 3089862 w 9134522"/>
              <a:gd name="connsiteY5" fmla="*/ 2418544 h 4724400"/>
              <a:gd name="connsiteX6" fmla="*/ 0 w 9134522"/>
              <a:gd name="connsiteY6" fmla="*/ 579736 h 4724400"/>
              <a:gd name="connsiteX7" fmla="*/ 5160 w 9134522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8447 w 9142969"/>
              <a:gd name="connsiteY4" fmla="*/ 4058308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3911 w 9142969"/>
              <a:gd name="connsiteY4" fmla="*/ 4189839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49269 w 9142969"/>
              <a:gd name="connsiteY4" fmla="*/ 4189839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14547 w 9143909"/>
              <a:gd name="connsiteY0" fmla="*/ 0 h 4724400"/>
              <a:gd name="connsiteX1" fmla="*/ 9143909 w 9143909"/>
              <a:gd name="connsiteY1" fmla="*/ 0 h 4724400"/>
              <a:gd name="connsiteX2" fmla="*/ 9143909 w 9143909"/>
              <a:gd name="connsiteY2" fmla="*/ 4724400 h 4724400"/>
              <a:gd name="connsiteX3" fmla="*/ 940 w 9143909"/>
              <a:gd name="connsiteY3" fmla="*/ 4719864 h 4724400"/>
              <a:gd name="connsiteX4" fmla="*/ 316 w 9143909"/>
              <a:gd name="connsiteY4" fmla="*/ 4189839 h 4724400"/>
              <a:gd name="connsiteX5" fmla="*/ 3099249 w 9143909"/>
              <a:gd name="connsiteY5" fmla="*/ 2418544 h 4724400"/>
              <a:gd name="connsiteX6" fmla="*/ 9387 w 9143909"/>
              <a:gd name="connsiteY6" fmla="*/ 579736 h 4724400"/>
              <a:gd name="connsiteX7" fmla="*/ 14547 w 9143909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40197 w 9142969"/>
              <a:gd name="connsiteY4" fmla="*/ 4280551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3911 w 9142969"/>
              <a:gd name="connsiteY4" fmla="*/ 4094593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13607 w 9142969"/>
              <a:gd name="connsiteY0" fmla="*/ 0 h 4724400"/>
              <a:gd name="connsiteX1" fmla="*/ 9142969 w 9142969"/>
              <a:gd name="connsiteY1" fmla="*/ 0 h 4724400"/>
              <a:gd name="connsiteX2" fmla="*/ 9142969 w 9142969"/>
              <a:gd name="connsiteY2" fmla="*/ 4724400 h 4724400"/>
              <a:gd name="connsiteX3" fmla="*/ 0 w 9142969"/>
              <a:gd name="connsiteY3" fmla="*/ 4719864 h 4724400"/>
              <a:gd name="connsiteX4" fmla="*/ 3911 w 9142969"/>
              <a:gd name="connsiteY4" fmla="*/ 4185304 h 4724400"/>
              <a:gd name="connsiteX5" fmla="*/ 3098309 w 9142969"/>
              <a:gd name="connsiteY5" fmla="*/ 2418544 h 4724400"/>
              <a:gd name="connsiteX6" fmla="*/ 8447 w 9142969"/>
              <a:gd name="connsiteY6" fmla="*/ 579736 h 4724400"/>
              <a:gd name="connsiteX7" fmla="*/ 13607 w 9142969"/>
              <a:gd name="connsiteY7" fmla="*/ 0 h 4724400"/>
              <a:gd name="connsiteX0" fmla="*/ 9715 w 9139077"/>
              <a:gd name="connsiteY0" fmla="*/ 0 h 4724400"/>
              <a:gd name="connsiteX1" fmla="*/ 9139077 w 9139077"/>
              <a:gd name="connsiteY1" fmla="*/ 0 h 4724400"/>
              <a:gd name="connsiteX2" fmla="*/ 9139077 w 9139077"/>
              <a:gd name="connsiteY2" fmla="*/ 4724400 h 4724400"/>
              <a:gd name="connsiteX3" fmla="*/ 64144 w 9139077"/>
              <a:gd name="connsiteY3" fmla="*/ 4715328 h 4724400"/>
              <a:gd name="connsiteX4" fmla="*/ 19 w 9139077"/>
              <a:gd name="connsiteY4" fmla="*/ 4185304 h 4724400"/>
              <a:gd name="connsiteX5" fmla="*/ 3094417 w 9139077"/>
              <a:gd name="connsiteY5" fmla="*/ 2418544 h 4724400"/>
              <a:gd name="connsiteX6" fmla="*/ 4555 w 9139077"/>
              <a:gd name="connsiteY6" fmla="*/ 579736 h 4724400"/>
              <a:gd name="connsiteX7" fmla="*/ 9715 w 9139077"/>
              <a:gd name="connsiteY7" fmla="*/ 0 h 4724400"/>
              <a:gd name="connsiteX0" fmla="*/ 10012 w 9139374"/>
              <a:gd name="connsiteY0" fmla="*/ 0 h 4724400"/>
              <a:gd name="connsiteX1" fmla="*/ 9139374 w 9139374"/>
              <a:gd name="connsiteY1" fmla="*/ 0 h 4724400"/>
              <a:gd name="connsiteX2" fmla="*/ 9139374 w 9139374"/>
              <a:gd name="connsiteY2" fmla="*/ 4724400 h 4724400"/>
              <a:gd name="connsiteX3" fmla="*/ 941 w 9139374"/>
              <a:gd name="connsiteY3" fmla="*/ 4715328 h 4724400"/>
              <a:gd name="connsiteX4" fmla="*/ 316 w 9139374"/>
              <a:gd name="connsiteY4" fmla="*/ 4185304 h 4724400"/>
              <a:gd name="connsiteX5" fmla="*/ 3094714 w 9139374"/>
              <a:gd name="connsiteY5" fmla="*/ 2418544 h 4724400"/>
              <a:gd name="connsiteX6" fmla="*/ 4852 w 9139374"/>
              <a:gd name="connsiteY6" fmla="*/ 579736 h 4724400"/>
              <a:gd name="connsiteX7" fmla="*/ 10012 w 9139374"/>
              <a:gd name="connsiteY7" fmla="*/ 0 h 4724400"/>
              <a:gd name="connsiteX0" fmla="*/ 37226 w 9139374"/>
              <a:gd name="connsiteY0" fmla="*/ 0 h 4724400"/>
              <a:gd name="connsiteX1" fmla="*/ 9139374 w 9139374"/>
              <a:gd name="connsiteY1" fmla="*/ 0 h 4724400"/>
              <a:gd name="connsiteX2" fmla="*/ 9139374 w 9139374"/>
              <a:gd name="connsiteY2" fmla="*/ 4724400 h 4724400"/>
              <a:gd name="connsiteX3" fmla="*/ 941 w 9139374"/>
              <a:gd name="connsiteY3" fmla="*/ 4715328 h 4724400"/>
              <a:gd name="connsiteX4" fmla="*/ 316 w 9139374"/>
              <a:gd name="connsiteY4" fmla="*/ 4185304 h 4724400"/>
              <a:gd name="connsiteX5" fmla="*/ 3094714 w 9139374"/>
              <a:gd name="connsiteY5" fmla="*/ 2418544 h 4724400"/>
              <a:gd name="connsiteX6" fmla="*/ 4852 w 9139374"/>
              <a:gd name="connsiteY6" fmla="*/ 579736 h 4724400"/>
              <a:gd name="connsiteX7" fmla="*/ 37226 w 9139374"/>
              <a:gd name="connsiteY7" fmla="*/ 0 h 4724400"/>
              <a:gd name="connsiteX0" fmla="*/ 940 w 9139374"/>
              <a:gd name="connsiteY0" fmla="*/ 4536 h 4724400"/>
              <a:gd name="connsiteX1" fmla="*/ 9139374 w 9139374"/>
              <a:gd name="connsiteY1" fmla="*/ 0 h 4724400"/>
              <a:gd name="connsiteX2" fmla="*/ 9139374 w 9139374"/>
              <a:gd name="connsiteY2" fmla="*/ 4724400 h 4724400"/>
              <a:gd name="connsiteX3" fmla="*/ 941 w 9139374"/>
              <a:gd name="connsiteY3" fmla="*/ 4715328 h 4724400"/>
              <a:gd name="connsiteX4" fmla="*/ 316 w 9139374"/>
              <a:gd name="connsiteY4" fmla="*/ 4185304 h 4724400"/>
              <a:gd name="connsiteX5" fmla="*/ 3094714 w 9139374"/>
              <a:gd name="connsiteY5" fmla="*/ 2418544 h 4724400"/>
              <a:gd name="connsiteX6" fmla="*/ 4852 w 9139374"/>
              <a:gd name="connsiteY6" fmla="*/ 579736 h 4724400"/>
              <a:gd name="connsiteX7" fmla="*/ 940 w 9139374"/>
              <a:gd name="connsiteY7" fmla="*/ 4536 h 4724400"/>
              <a:gd name="connsiteX0" fmla="*/ 940 w 9139374"/>
              <a:gd name="connsiteY0" fmla="*/ 4536 h 4724400"/>
              <a:gd name="connsiteX1" fmla="*/ 9139374 w 9139374"/>
              <a:gd name="connsiteY1" fmla="*/ 0 h 4724400"/>
              <a:gd name="connsiteX2" fmla="*/ 9139374 w 9139374"/>
              <a:gd name="connsiteY2" fmla="*/ 4724400 h 4724400"/>
              <a:gd name="connsiteX3" fmla="*/ 941 w 9139374"/>
              <a:gd name="connsiteY3" fmla="*/ 4715328 h 4724400"/>
              <a:gd name="connsiteX4" fmla="*/ 316 w 9139374"/>
              <a:gd name="connsiteY4" fmla="*/ 4185304 h 4724400"/>
              <a:gd name="connsiteX5" fmla="*/ 3094714 w 9139374"/>
              <a:gd name="connsiteY5" fmla="*/ 2418544 h 4724400"/>
              <a:gd name="connsiteX6" fmla="*/ 4852 w 9139374"/>
              <a:gd name="connsiteY6" fmla="*/ 656840 h 4724400"/>
              <a:gd name="connsiteX7" fmla="*/ 940 w 9139374"/>
              <a:gd name="connsiteY7" fmla="*/ 4536 h 4724400"/>
              <a:gd name="connsiteX0" fmla="*/ 940 w 9139374"/>
              <a:gd name="connsiteY0" fmla="*/ 4536 h 4724400"/>
              <a:gd name="connsiteX1" fmla="*/ 9139374 w 9139374"/>
              <a:gd name="connsiteY1" fmla="*/ 0 h 4724400"/>
              <a:gd name="connsiteX2" fmla="*/ 9139374 w 9139374"/>
              <a:gd name="connsiteY2" fmla="*/ 4724400 h 4724400"/>
              <a:gd name="connsiteX3" fmla="*/ 941 w 9139374"/>
              <a:gd name="connsiteY3" fmla="*/ 4715328 h 4724400"/>
              <a:gd name="connsiteX4" fmla="*/ 316 w 9139374"/>
              <a:gd name="connsiteY4" fmla="*/ 4185304 h 4724400"/>
              <a:gd name="connsiteX5" fmla="*/ 3094714 w 9139374"/>
              <a:gd name="connsiteY5" fmla="*/ 2418544 h 4724400"/>
              <a:gd name="connsiteX6" fmla="*/ 316 w 9139374"/>
              <a:gd name="connsiteY6" fmla="*/ 620555 h 4724400"/>
              <a:gd name="connsiteX7" fmla="*/ 940 w 9139374"/>
              <a:gd name="connsiteY7" fmla="*/ 4536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39374" h="4724400">
                <a:moveTo>
                  <a:pt x="940" y="4536"/>
                </a:moveTo>
                <a:lnTo>
                  <a:pt x="9139374" y="0"/>
                </a:lnTo>
                <a:lnTo>
                  <a:pt x="9139374" y="4724400"/>
                </a:lnTo>
                <a:lnTo>
                  <a:pt x="941" y="4715328"/>
                </a:lnTo>
                <a:cubicBezTo>
                  <a:pt x="2245" y="4538653"/>
                  <a:pt x="-988" y="4361979"/>
                  <a:pt x="316" y="4185304"/>
                </a:cubicBezTo>
                <a:lnTo>
                  <a:pt x="3094714" y="2418544"/>
                </a:lnTo>
                <a:lnTo>
                  <a:pt x="316" y="620555"/>
                </a:lnTo>
                <a:lnTo>
                  <a:pt x="940" y="453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304801" y="3049588"/>
            <a:ext cx="2590799" cy="15239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6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4304" y="1373187"/>
            <a:ext cx="9139695" cy="2514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267200" y="4497387"/>
            <a:ext cx="3429000" cy="190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4421187"/>
            <a:ext cx="3429000" cy="914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100" b="1" baseline="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533400" y="5411787"/>
            <a:ext cx="3429000" cy="990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63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/>
          <p:nvPr userDrawn="1"/>
        </p:nvSpPr>
        <p:spPr>
          <a:xfrm>
            <a:off x="533400" y="2058987"/>
            <a:ext cx="701063" cy="120332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100"/>
              </a:lnSpc>
              <a:tabLst/>
            </a:pPr>
            <a:r>
              <a:rPr lang="en-US" altLang="zh-CN" sz="7200" dirty="0">
                <a:solidFill>
                  <a:srgbClr val="1A2C6C"/>
                </a:solidFill>
                <a:latin typeface="Calibri" pitchFamily="18" charset="0"/>
                <a:cs typeface="Calibri" pitchFamily="18" charset="0"/>
              </a:rPr>
              <a:t>7.</a:t>
            </a:r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23"/>
          </p:nvPr>
        </p:nvSpPr>
        <p:spPr>
          <a:xfrm>
            <a:off x="3763318" y="611187"/>
            <a:ext cx="5380681" cy="6249988"/>
          </a:xfrm>
          <a:custGeom>
            <a:avLst/>
            <a:gdLst>
              <a:gd name="connsiteX0" fmla="*/ 0 w 5181600"/>
              <a:gd name="connsiteY0" fmla="*/ 0 h 6249988"/>
              <a:gd name="connsiteX1" fmla="*/ 5181600 w 5181600"/>
              <a:gd name="connsiteY1" fmla="*/ 0 h 6249988"/>
              <a:gd name="connsiteX2" fmla="*/ 5181600 w 5181600"/>
              <a:gd name="connsiteY2" fmla="*/ 6249988 h 6249988"/>
              <a:gd name="connsiteX3" fmla="*/ 0 w 5181600"/>
              <a:gd name="connsiteY3" fmla="*/ 6249988 h 6249988"/>
              <a:gd name="connsiteX4" fmla="*/ 0 w 5181600"/>
              <a:gd name="connsiteY4" fmla="*/ 0 h 6249988"/>
              <a:gd name="connsiteX0" fmla="*/ 0 w 5380681"/>
              <a:gd name="connsiteY0" fmla="*/ 3130261 h 6249988"/>
              <a:gd name="connsiteX1" fmla="*/ 5380681 w 5380681"/>
              <a:gd name="connsiteY1" fmla="*/ 0 h 6249988"/>
              <a:gd name="connsiteX2" fmla="*/ 5380681 w 5380681"/>
              <a:gd name="connsiteY2" fmla="*/ 6249988 h 6249988"/>
              <a:gd name="connsiteX3" fmla="*/ 199081 w 5380681"/>
              <a:gd name="connsiteY3" fmla="*/ 6249988 h 6249988"/>
              <a:gd name="connsiteX4" fmla="*/ 0 w 5380681"/>
              <a:gd name="connsiteY4" fmla="*/ 3130261 h 6249988"/>
              <a:gd name="connsiteX0" fmla="*/ 0 w 5380681"/>
              <a:gd name="connsiteY0" fmla="*/ 3130261 h 6249988"/>
              <a:gd name="connsiteX1" fmla="*/ 5380681 w 5380681"/>
              <a:gd name="connsiteY1" fmla="*/ 0 h 6249988"/>
              <a:gd name="connsiteX2" fmla="*/ 5380681 w 5380681"/>
              <a:gd name="connsiteY2" fmla="*/ 6249988 h 6249988"/>
              <a:gd name="connsiteX3" fmla="*/ 0 w 5380681"/>
              <a:gd name="connsiteY3" fmla="*/ 3130261 h 624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0681" h="6249988">
                <a:moveTo>
                  <a:pt x="0" y="3130261"/>
                </a:moveTo>
                <a:lnTo>
                  <a:pt x="5380681" y="0"/>
                </a:lnTo>
                <a:lnTo>
                  <a:pt x="5380681" y="6249988"/>
                </a:lnTo>
                <a:lnTo>
                  <a:pt x="0" y="313026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0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11" name="Picture 10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12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3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4117975"/>
            <a:ext cx="4191000" cy="22082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60846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457200" y="1373187"/>
            <a:ext cx="4724399" cy="2057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4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5" name="Picture 4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887787"/>
            <a:ext cx="3505200" cy="21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25" hasCustomPrompt="1"/>
          </p:nvPr>
        </p:nvSpPr>
        <p:spPr>
          <a:xfrm>
            <a:off x="5715000" y="1373187"/>
            <a:ext cx="3429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2" name="Picture Placeholder 16"/>
          <p:cNvSpPr>
            <a:spLocks noGrp="1"/>
          </p:cNvSpPr>
          <p:nvPr>
            <p:ph type="pic" sz="quarter" idx="26" hasCustomPrompt="1"/>
          </p:nvPr>
        </p:nvSpPr>
        <p:spPr>
          <a:xfrm>
            <a:off x="4038600" y="4344987"/>
            <a:ext cx="3962400" cy="167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3657600" y="3582987"/>
            <a:ext cx="1981200" cy="68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7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8" name="Picture 7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9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610600" y="-32133"/>
            <a:ext cx="533400" cy="6586920"/>
          </a:xfrm>
          <a:prstGeom prst="rect">
            <a:avLst/>
          </a:prstGeom>
          <a:solidFill>
            <a:srgbClr val="122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sp>
        <p:nvSpPr>
          <p:cNvPr id="12" name="Isosceles Triangle 11"/>
          <p:cNvSpPr/>
          <p:nvPr userDrawn="1"/>
        </p:nvSpPr>
        <p:spPr>
          <a:xfrm rot="5400000">
            <a:off x="-394138" y="1005325"/>
            <a:ext cx="5715000" cy="4926724"/>
          </a:xfrm>
          <a:prstGeom prst="triangle">
            <a:avLst/>
          </a:prstGeom>
          <a:solidFill>
            <a:srgbClr val="E9EC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"/>
          <p:cNvSpPr txBox="1"/>
          <p:nvPr userDrawn="1"/>
        </p:nvSpPr>
        <p:spPr>
          <a:xfrm>
            <a:off x="495301" y="992187"/>
            <a:ext cx="1883629" cy="619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500"/>
              </a:lnSpc>
              <a:tabLst/>
            </a:pPr>
            <a:r>
              <a:rPr lang="en-US" altLang="zh-CN" sz="3600" dirty="0">
                <a:solidFill>
                  <a:srgbClr val="14387F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dirty="0">
                <a:solidFill>
                  <a:srgbClr val="14387F"/>
                </a:solidFill>
                <a:latin typeface="Calibri" pitchFamily="18" charset="0"/>
                <a:cs typeface="Calibri" pitchFamily="18" charset="0"/>
              </a:rPr>
              <a:t>treści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326187"/>
            <a:ext cx="9144000" cy="534988"/>
          </a:xfrm>
          <a:prstGeom prst="rect">
            <a:avLst/>
          </a:prstGeom>
          <a:solidFill>
            <a:srgbClr val="122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13482" y="3043201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13482" y="3473940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13482" y="3902061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13482" y="4336706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13482" y="4767050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13482" y="5197394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9.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13482" y="5628188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10.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413482" y="2612857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13482" y="2186542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13482" y="1754187"/>
            <a:ext cx="75875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strona tytułowa rozdzia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9" name="Picture 8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"/>
          <p:cNvSpPr txBox="1"/>
          <p:nvPr userDrawn="1"/>
        </p:nvSpPr>
        <p:spPr>
          <a:xfrm>
            <a:off x="1181100" y="2146300"/>
            <a:ext cx="701063" cy="120332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100"/>
              </a:lnSpc>
              <a:tabLst/>
            </a:pPr>
            <a:r>
              <a:rPr lang="en-US" altLang="zh-CN" sz="7200" dirty="0">
                <a:solidFill>
                  <a:srgbClr val="14387F"/>
                </a:solidFill>
                <a:latin typeface="Calibri" pitchFamily="18" charset="0"/>
                <a:cs typeface="Calibri" pitchFamily="18" charset="0"/>
              </a:rPr>
              <a:t>1.</a:t>
            </a:r>
            <a:r>
              <a:rPr lang="en-US" altLang="zh-CN" sz="4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4800" dirty="0">
              <a:solidFill>
                <a:srgbClr val="6982B5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981200" y="2439986"/>
            <a:ext cx="6477000" cy="35052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aseline="0">
                <a:solidFill>
                  <a:srgbClr val="576EA4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tek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10" name="Picture 9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609601" y="3582987"/>
            <a:ext cx="7391399" cy="23622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800">
                <a:solidFill>
                  <a:srgbClr val="576EA4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609600" y="2058987"/>
            <a:ext cx="7391400" cy="1447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0">
                <a:solidFill>
                  <a:srgbClr val="1A2C6C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381001" y="1144587"/>
            <a:ext cx="6096000" cy="5181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4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teks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66800" y="3887788"/>
            <a:ext cx="3276600" cy="228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66800" y="2211387"/>
            <a:ext cx="6781800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0" y="3887787"/>
            <a:ext cx="3276600" cy="228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teks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143000" y="4344987"/>
            <a:ext cx="4343400" cy="1371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363787"/>
            <a:ext cx="6781800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baseline="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44923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teks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▶"/>
              <a:defRPr sz="1400">
                <a:solidFill>
                  <a:srgbClr val="1A2C6B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pl-PL" dirty="0"/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399478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SW obraz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/>
          <p:nvPr userDrawn="1"/>
        </p:nvSpPr>
        <p:spPr>
          <a:xfrm>
            <a:off x="0" y="1587"/>
            <a:ext cx="6477000" cy="609600"/>
          </a:xfrm>
          <a:custGeom>
            <a:avLst/>
            <a:gdLst>
              <a:gd name="connsiteX0" fmla="*/ 0 w 6172200"/>
              <a:gd name="connsiteY0" fmla="*/ 0 h 609600"/>
              <a:gd name="connsiteX1" fmla="*/ 617220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172200"/>
              <a:gd name="connsiteY0" fmla="*/ 0 h 609600"/>
              <a:gd name="connsiteX1" fmla="*/ 6140450 w 6172200"/>
              <a:gd name="connsiteY1" fmla="*/ 0 h 609600"/>
              <a:gd name="connsiteX2" fmla="*/ 6172200 w 6172200"/>
              <a:gd name="connsiteY2" fmla="*/ 609600 h 609600"/>
              <a:gd name="connsiteX3" fmla="*/ 0 w 6172200"/>
              <a:gd name="connsiteY3" fmla="*/ 609600 h 609600"/>
              <a:gd name="connsiteX4" fmla="*/ 0 w 6172200"/>
              <a:gd name="connsiteY4" fmla="*/ 0 h 609600"/>
              <a:gd name="connsiteX0" fmla="*/ 0 w 6477000"/>
              <a:gd name="connsiteY0" fmla="*/ 0 h 609600"/>
              <a:gd name="connsiteX1" fmla="*/ 6140450 w 6477000"/>
              <a:gd name="connsiteY1" fmla="*/ 0 h 609600"/>
              <a:gd name="connsiteX2" fmla="*/ 6477000 w 6477000"/>
              <a:gd name="connsiteY2" fmla="*/ 609600 h 609600"/>
              <a:gd name="connsiteX3" fmla="*/ 0 w 6477000"/>
              <a:gd name="connsiteY3" fmla="*/ 609600 h 609600"/>
              <a:gd name="connsiteX4" fmla="*/ 0 w 6477000"/>
              <a:gd name="connsiteY4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0" h="609600">
                <a:moveTo>
                  <a:pt x="0" y="0"/>
                </a:moveTo>
                <a:lnTo>
                  <a:pt x="6140450" y="0"/>
                </a:lnTo>
                <a:lnTo>
                  <a:pt x="64770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576EA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 descr="UKSW logoA kolor rgb tran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133600" cy="1020361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381000" y="77787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26405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rgbClr val="1A2C6C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4038600" y="1373187"/>
            <a:ext cx="5105400" cy="4648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381000" y="3278187"/>
            <a:ext cx="3429000" cy="276240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1A2B6B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381000" y="1982788"/>
            <a:ext cx="3429000" cy="1219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>
                <a:solidFill>
                  <a:srgbClr val="5A6FA5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291206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0" r:id="rId4"/>
    <p:sldLayoutId id="2147483655" r:id="rId5"/>
    <p:sldLayoutId id="2147483654" r:id="rId6"/>
    <p:sldLayoutId id="2147483656" r:id="rId7"/>
    <p:sldLayoutId id="2147483662" r:id="rId8"/>
    <p:sldLayoutId id="2147483657" r:id="rId9"/>
    <p:sldLayoutId id="2147483658" r:id="rId10"/>
    <p:sldLayoutId id="2147483653" r:id="rId11"/>
    <p:sldLayoutId id="2147483659" r:id="rId12"/>
    <p:sldLayoutId id="2147483660" r:id="rId13"/>
    <p:sldLayoutId id="214748366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podreczniki.pl/" TargetMode="External"/><Relationship Id="rId2" Type="http://schemas.openxmlformats.org/officeDocument/2006/relationships/hyperlink" Target="http://www.gov.pl/zdalnelekcje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s://otwartezasoby.pl/" TargetMode="External"/><Relationship Id="rId4" Type="http://schemas.openxmlformats.org/officeDocument/2006/relationships/hyperlink" Target="https://lekcjewsieci.pl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gnieszka.dawydzik@gmail.com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133600" y="5183187"/>
            <a:ext cx="6400800" cy="1143000"/>
          </a:xfrm>
        </p:spPr>
        <p:txBody>
          <a:bodyPr/>
          <a:lstStyle/>
          <a:p>
            <a:pPr algn="ctr"/>
            <a:r>
              <a:rPr lang="pl-PL" b="1" dirty="0"/>
              <a:t>CENTRUM CYFROWEJ NAUKI I TECHNOLOGII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699792" y="3430587"/>
            <a:ext cx="5637582" cy="1073204"/>
          </a:xfrm>
        </p:spPr>
        <p:txBody>
          <a:bodyPr/>
          <a:lstStyle/>
          <a:p>
            <a:r>
              <a:rPr lang="pl-PL" sz="2600" dirty="0"/>
              <a:t>Czy oświata online jest SMART?</a:t>
            </a:r>
          </a:p>
          <a:p>
            <a:r>
              <a:rPr lang="pl-PL" sz="2600" dirty="0"/>
              <a:t>I czy tylko na czas pandemii?</a:t>
            </a:r>
            <a:endParaRPr lang="en-US" sz="26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7" name="TextBox 15">
            <a:extLst>
              <a:ext uri="{FF2B5EF4-FFF2-40B4-BE49-F238E27FC236}">
                <a16:creationId xmlns:a16="http://schemas.microsoft.com/office/drawing/2014/main" id="{4A079BFD-1E55-42EA-94ED-7BD10059AE7F}"/>
              </a:ext>
            </a:extLst>
          </p:cNvPr>
          <p:cNvSpPr txBox="1"/>
          <p:nvPr/>
        </p:nvSpPr>
        <p:spPr>
          <a:xfrm>
            <a:off x="6468543" y="5640387"/>
            <a:ext cx="1761057" cy="39562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r">
              <a:lnSpc>
                <a:spcPts val="3000"/>
              </a:lnSpc>
              <a:tabLst/>
            </a:pPr>
            <a:r>
              <a:rPr lang="pl-PL" dirty="0">
                <a:solidFill>
                  <a:srgbClr val="586FA4"/>
                </a:solidFill>
                <a:latin typeface="Calibri" pitchFamily="18" charset="0"/>
                <a:cs typeface="Calibri" pitchFamily="18" charset="0"/>
              </a:rPr>
              <a:t>24</a:t>
            </a:r>
            <a:r>
              <a:rPr lang="pl-PL" sz="1800" dirty="0">
                <a:solidFill>
                  <a:srgbClr val="586FA4"/>
                </a:solidFill>
                <a:latin typeface="Calibri" pitchFamily="18" charset="0"/>
                <a:cs typeface="Calibri" pitchFamily="18" charset="0"/>
              </a:rPr>
              <a:t>.09.2020</a:t>
            </a:r>
            <a:endParaRPr lang="en-US" sz="1800" dirty="0" err="1">
              <a:solidFill>
                <a:srgbClr val="586FA4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73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pPr lvl="0"/>
            <a:r>
              <a:rPr lang="pl-PL" sz="2800" dirty="0"/>
              <a:t>Diagnoza sytuacji uczniów i nauczycieli – sprawdźmy poziom kompetencji cyfrowych,  dostępność do Internetu, narzędzi, legalnych programów – to kluczowe na dobry początek.</a:t>
            </a:r>
          </a:p>
          <a:p>
            <a:pPr lvl="0"/>
            <a:r>
              <a:rPr lang="pl-PL" sz="2800" dirty="0"/>
              <a:t>Inwentaryzacja zasobów – warto wyłonić nauczycieli-liderów, którzy mogą wesprzeć kompetencyjnie grono pedagogiczne w doskonaleniu umiejętności cyfrowych, pozyskać rodziców i uczniów (szczególnie starszych), którzy doradzą, przeszkolą, wspomogą organizację procesów edukacyjnych. </a:t>
            </a:r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7834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pPr lvl="0"/>
            <a:r>
              <a:rPr lang="pl-PL" sz="2400" dirty="0"/>
              <a:t>Szkolenia – pomoc koleżeńska, przeprowadzenie szkolenia online dla kadry pedagogicznej to ważne kroki w budowaniu modelu zdalnej pracy. Wzmocnienie  kompetencji zespołu, stworzenie koleżeńskiego pogotowia cyfrowego pozwoli spokojniej i efektywniej działać z uczniami. </a:t>
            </a:r>
          </a:p>
          <a:p>
            <a:pPr lvl="0"/>
            <a:r>
              <a:rPr lang="pl-PL" sz="2400" dirty="0"/>
              <a:t>Zakupy – rzetelnie przeprowadzona inwentaryzacja, a także rozeznanie na rynku darmowych programów i narzędzi pozwoli zabezpieczyć potrzeby grona. Może okazać się, że w obecnej sytuacji zakupy nie będą konieczne, gdyż wiele firm oferuje oprogramowanie za darmo na czas epidemii. Istotne jest jednak to, by nauczyciele nie musieli organizować swojego warsztatu bez wsparcia szkoły. 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13655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en-US" sz="24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9ACB5A31-4901-4C70-B9AB-534F77468074}"/>
              </a:ext>
            </a:extLst>
          </p:cNvPr>
          <p:cNvSpPr/>
          <p:nvPr/>
        </p:nvSpPr>
        <p:spPr>
          <a:xfrm>
            <a:off x="2213992" y="2170641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b="1" i="1" dirty="0">
                <a:solidFill>
                  <a:srgbClr val="5A6FA5"/>
                </a:solidFill>
              </a:rPr>
              <a:t>Empatia, uważność oraz troska o uczniów i nauczycieli  - ich dobrostan w szczególnie trudnej sytuacji epidemii,</a:t>
            </a:r>
          </a:p>
          <a:p>
            <a:r>
              <a:rPr lang="pl-PL" sz="2800" b="1" i="1" dirty="0">
                <a:solidFill>
                  <a:srgbClr val="5A6FA5"/>
                </a:solidFill>
              </a:rPr>
              <a:t>to nadrzędne wartości</a:t>
            </a:r>
          </a:p>
        </p:txBody>
      </p:sp>
    </p:spTree>
    <p:extLst>
      <p:ext uri="{BB962C8B-B14F-4D97-AF65-F5344CB8AC3E}">
        <p14:creationId xmlns:p14="http://schemas.microsoft.com/office/powerpoint/2010/main" val="3807256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800" dirty="0"/>
              <a:t>Znaczenie SMART jest dużo szersze niż tylko technologie cyfrowe i obejmuje zakres zagadnień społecznych, ekonomicznych czy innowacji środowiskowych. </a:t>
            </a:r>
          </a:p>
          <a:p>
            <a:r>
              <a:rPr lang="pl-PL" sz="2800" dirty="0"/>
              <a:t>Smart Edukacja to taka edukacja, która, wykorzystując zaawansowane technologie, w szczególności IT/ VR,  zapewni łatwy dostęp do materiałów dydaktycznych, pozwoli zrobić lekcje i zajęcia dodatkowe w formie online ale nie "zgubi" uczniów, nauczycieli i rodziców o gorszym statusie materialnym i niższych kompetencjach cyfrowych.</a:t>
            </a:r>
          </a:p>
          <a:p>
            <a:endParaRPr lang="en-US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64280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800" dirty="0"/>
              <a:t>Edukacja online jako element strategii SMART może wpłynąć na zmniejszenie różnic wewnątrzregionalnych, w szczególności miedzy poziomem edukacji na obszarach wiejskich i w miastach.</a:t>
            </a:r>
          </a:p>
          <a:p>
            <a:r>
              <a:rPr lang="pl-PL" sz="2800" dirty="0"/>
              <a:t>Żeby opracować inteligentny ale nie wykluczający model oświaty zdalnej kluczowa jest ocena pokrycia województwa, powiatu, gminy infrastrukturą internetową i identyfikacja białych plam w dostępie do </a:t>
            </a:r>
            <a:r>
              <a:rPr lang="pl-PL" sz="2800" dirty="0" err="1"/>
              <a:t>ww</a:t>
            </a:r>
            <a:r>
              <a:rPr lang="pl-PL" sz="2800" dirty="0"/>
              <a:t> infrastruktury.</a:t>
            </a:r>
          </a:p>
          <a:p>
            <a:endParaRPr lang="pl-PL" sz="2800" dirty="0"/>
          </a:p>
          <a:p>
            <a:endParaRPr lang="en-US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08154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400" dirty="0"/>
              <a:t>Warto:</a:t>
            </a:r>
          </a:p>
          <a:p>
            <a:pPr marL="342900" indent="-342900">
              <a:buFontTx/>
              <a:buChar char="-"/>
            </a:pPr>
            <a:r>
              <a:rPr lang="pl-PL" sz="2400" dirty="0"/>
              <a:t>zmapować gotowe materiały z sieci – </a:t>
            </a:r>
            <a:r>
              <a:rPr lang="pl-PL" sz="2400" u="sng" dirty="0">
                <a:hlinkClick r:id="rId2"/>
              </a:rPr>
              <a:t>www.gov.pl/zdalnelekcje</a:t>
            </a:r>
            <a:r>
              <a:rPr lang="pl-PL" sz="2400" dirty="0"/>
              <a:t>, </a:t>
            </a:r>
            <a:r>
              <a:rPr lang="pl-PL" sz="2400" u="sng" dirty="0">
                <a:hlinkClick r:id="rId3"/>
              </a:rPr>
              <a:t>epodreczniki.pl</a:t>
            </a:r>
            <a:r>
              <a:rPr lang="pl-PL" sz="2400" dirty="0"/>
              <a:t> lub </a:t>
            </a:r>
            <a:r>
              <a:rPr lang="pl-PL" sz="2400" u="sng" dirty="0">
                <a:hlinkClick r:id="rId4"/>
              </a:rPr>
              <a:t>www.lekcjewsieci.pl</a:t>
            </a:r>
            <a:r>
              <a:rPr lang="pl-PL" sz="2400" dirty="0"/>
              <a:t>,</a:t>
            </a:r>
            <a:r>
              <a:rPr lang="pl-PL" sz="2400" u="sng" dirty="0">
                <a:hlinkClick r:id="rId5"/>
              </a:rPr>
              <a:t> www.otwartezasoby.pl</a:t>
            </a:r>
            <a:r>
              <a:rPr lang="pl-PL" sz="2400" dirty="0"/>
              <a:t>, zasoby z blogów nauczycielskich i grup edukacyjnych  na Facebooku (od grup przedszkolnych po szkołę średnią),</a:t>
            </a:r>
          </a:p>
          <a:p>
            <a:pPr marL="285750" indent="-285750">
              <a:buFontTx/>
              <a:buChar char="-"/>
            </a:pPr>
            <a:r>
              <a:rPr lang="pl-PL" sz="2400" dirty="0"/>
              <a:t>stworzyć klasy w chmurze, gromadzić materiały w jednym miejscu, pozyskiwać i dawać informację zwrotną, prowadzić </a:t>
            </a:r>
            <a:r>
              <a:rPr lang="pl-PL" sz="2400" dirty="0" err="1"/>
              <a:t>videokonferencje</a:t>
            </a:r>
            <a:r>
              <a:rPr lang="pl-PL" sz="2400" dirty="0"/>
              <a:t> (Office 365 oraz Google </a:t>
            </a:r>
            <a:r>
              <a:rPr lang="pl-PL" sz="2400" dirty="0" err="1"/>
              <a:t>GSuite</a:t>
            </a:r>
            <a:r>
              <a:rPr lang="pl-PL" sz="2400" dirty="0"/>
              <a:t>). Praca w chmurze usprawnia nie tylko edukacje, ale także administrację,</a:t>
            </a:r>
          </a:p>
          <a:p>
            <a:endParaRPr lang="pl-PL" sz="2400" dirty="0"/>
          </a:p>
          <a:p>
            <a:endParaRPr lang="en-US" sz="24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6736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400" dirty="0"/>
              <a:t>- nagrać </a:t>
            </a:r>
            <a:r>
              <a:rPr lang="pl-PL" sz="2400" dirty="0" err="1"/>
              <a:t>Webinary</a:t>
            </a:r>
            <a:r>
              <a:rPr lang="pl-PL" sz="2400" dirty="0"/>
              <a:t> – lekcje na żywo lub nagrania dla uczniów. Pozwalają na wielokrotne odtwarzanie materiału przez uczniów. To interaktywna forma, dzięki której uczeń nie zostaje sam z zadaniami, a ma za przewodnika swojego nauczyciela, który nagrał swoją wypowiedź (można wykorzystać na przykład </a:t>
            </a:r>
            <a:r>
              <a:rPr lang="pl-PL" sz="2400" dirty="0" err="1"/>
              <a:t>Clickmeeting</a:t>
            </a:r>
            <a:r>
              <a:rPr lang="pl-PL" sz="2400" dirty="0"/>
              <a:t>). </a:t>
            </a:r>
          </a:p>
          <a:p>
            <a:r>
              <a:rPr lang="pl-PL" sz="2400" dirty="0"/>
              <a:t>- wykorzystać podcasty –  jako lekcje dla uczniów – to propozycja dla nauczycieli, którzy nie czują się swobodnie w pracy z kamerą. Dzięki programom do nagrywania podcastów można przygotować całą lekcję, zadania, a nawet słowa wsparcia dla uczniów. Podcast można odsłuchać wielokrotnie, w dowolnym czasie (można wykorzystać na przykład </a:t>
            </a:r>
            <a:r>
              <a:rPr lang="pl-PL" sz="2400" dirty="0" err="1"/>
              <a:t>Audacity</a:t>
            </a:r>
            <a:r>
              <a:rPr lang="pl-PL" sz="2400" dirty="0"/>
              <a:t> lub </a:t>
            </a:r>
            <a:r>
              <a:rPr lang="pl-PL" sz="2400" dirty="0" err="1"/>
              <a:t>Free</a:t>
            </a:r>
            <a:r>
              <a:rPr lang="pl-PL" sz="2400" dirty="0"/>
              <a:t> Audio Editor) 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8151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Warto połączyć siły, jedna szkoła nie osiągnie tyle ile wszystkie szkoły w mieście, powiecie, regionie.</a:t>
            </a:r>
          </a:p>
          <a:p>
            <a:endParaRPr lang="pl-PL" sz="2800" dirty="0"/>
          </a:p>
          <a:p>
            <a:r>
              <a:rPr lang="pl-PL" sz="2800" dirty="0"/>
              <a:t>Najlepiej skoordynować proces zdalnej oświaty na poziomie regionalnym.</a:t>
            </a:r>
          </a:p>
          <a:p>
            <a:endParaRPr lang="en-US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6444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Dziękuję za uwagę</a:t>
            </a:r>
          </a:p>
          <a:p>
            <a:endParaRPr lang="pl-PL" sz="2000" dirty="0"/>
          </a:p>
          <a:p>
            <a:r>
              <a:rPr lang="pl-PL" sz="2000" dirty="0"/>
              <a:t>Agnieszka Dawydzik</a:t>
            </a:r>
          </a:p>
          <a:p>
            <a:r>
              <a:rPr lang="pl-PL" sz="1800" dirty="0"/>
              <a:t>Specjalista z zakresu rozwoju </a:t>
            </a:r>
            <a:r>
              <a:rPr lang="pl-PL" sz="1800" dirty="0" err="1"/>
              <a:t>jst</a:t>
            </a:r>
            <a:r>
              <a:rPr lang="pl-PL" sz="1800" dirty="0"/>
              <a:t> i finansowania UE</a:t>
            </a:r>
          </a:p>
          <a:p>
            <a:r>
              <a:rPr lang="pl-PL" sz="1800" dirty="0">
                <a:hlinkClick r:id="rId2"/>
              </a:rPr>
              <a:t>agnieszka.dawydzik@gmail.com</a:t>
            </a:r>
            <a:endParaRPr lang="pl-PL" sz="1800" dirty="0"/>
          </a:p>
          <a:p>
            <a:r>
              <a:rPr lang="pl-PL" sz="1800" dirty="0"/>
              <a:t>Tel. 602 680 959</a:t>
            </a:r>
            <a:endParaRPr lang="en-US" sz="1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317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Lu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539552" y="5945187"/>
            <a:ext cx="7920881" cy="270933"/>
          </a:xfrm>
        </p:spPr>
        <p:txBody>
          <a:bodyPr/>
          <a:lstStyle/>
          <a:p>
            <a:r>
              <a:rPr lang="pl-PL" sz="1400" dirty="0"/>
              <a:t>Lubuskie Forum Edukacyjne. Oświata w dobie pandemii 		Zielona Góra, 24.09.2020 </a:t>
            </a:r>
            <a:endParaRPr lang="en-US" sz="1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609601" y="1342355"/>
            <a:ext cx="7391399" cy="460283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pl-PL" sz="2800" dirty="0"/>
              <a:t>Co wspólnego ma depopulacja z oświatą?</a:t>
            </a:r>
          </a:p>
          <a:p>
            <a:pPr marL="342900" indent="-342900">
              <a:buAutoNum type="arabicPeriod"/>
            </a:pPr>
            <a:r>
              <a:rPr lang="pl-PL" sz="2800" dirty="0"/>
              <a:t>Pojęcie „nowej edukacji”</a:t>
            </a:r>
          </a:p>
          <a:p>
            <a:pPr marL="342900" indent="-342900">
              <a:buAutoNum type="arabicPeriod"/>
            </a:pPr>
            <a:r>
              <a:rPr lang="pl-PL" sz="2800" dirty="0"/>
              <a:t>Czego nauczył nas </a:t>
            </a:r>
            <a:r>
              <a:rPr lang="pl-PL" sz="2800" dirty="0" err="1"/>
              <a:t>lockdown</a:t>
            </a:r>
            <a:r>
              <a:rPr lang="pl-PL" sz="2800" dirty="0"/>
              <a:t>?</a:t>
            </a:r>
          </a:p>
          <a:p>
            <a:pPr marL="342900" indent="-342900">
              <a:buAutoNum type="arabicPeriod"/>
            </a:pPr>
            <a:r>
              <a:rPr lang="pl-PL" sz="2800" dirty="0"/>
              <a:t>Co to jest edukacja zdalna?</a:t>
            </a:r>
          </a:p>
          <a:p>
            <a:pPr marL="342900" indent="-342900">
              <a:buAutoNum type="arabicPeriod"/>
            </a:pPr>
            <a:r>
              <a:rPr lang="pl-PL" sz="2800" dirty="0"/>
              <a:t>O łączeniu tego, co stacjonarne z tym, co cyfrowe</a:t>
            </a:r>
          </a:p>
          <a:p>
            <a:pPr marL="342900" indent="-342900">
              <a:buAutoNum type="arabicPeriod"/>
            </a:pPr>
            <a:r>
              <a:rPr lang="pl-PL" sz="2800" dirty="0"/>
              <a:t>Jak się przygotować do drugiej fali?</a:t>
            </a:r>
          </a:p>
          <a:p>
            <a:pPr marL="342900" indent="-342900">
              <a:buAutoNum type="arabicPeriod"/>
            </a:pPr>
            <a:r>
              <a:rPr lang="pl-PL" sz="2800" dirty="0"/>
              <a:t>Czy CNT może pomóc?</a:t>
            </a:r>
          </a:p>
          <a:p>
            <a:pPr marL="342900" indent="-342900">
              <a:buAutoNum type="arabicPeriod"/>
            </a:pPr>
            <a:endParaRPr lang="pl-PL" sz="2800" dirty="0"/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53A863C-17F9-4C6A-840D-50913F2C6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Wyludnianie się poszczególnych województw i powiatów narasta. Żaden region kraju nie jest odporny na depopulację. Może ona dotknąć nawet te regiony z najlepszą sytuacją demograficzną, jak województwa małopolskie, pomorskie, wielkopolskie i mazowieckie. </a:t>
            </a:r>
          </a:p>
          <a:p>
            <a:r>
              <a:rPr lang="pl-PL" sz="2800" dirty="0"/>
              <a:t>W odpowiedzi na tę narastającą tendencję władze samorządowe powinny budować sprawną infrastrukturę wysokiej jakości usług publicznych i społecznych.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Kluczem do poprawy sytuacji demograficznej województw jest polityka wzmacniająca kapitał społeczny regionu. Idzie ona w parze z troską o edukację i wysokiej jakości kapitał ludzki jako fundament dostatku regionu oraz tworzenia jego możliwości rozwojowych w przyszłości.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193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Pojęcie „nowej edukacji”, której oczekiwaną konsekwencją jest podniesienie zasobu kapitału ludzkiego, wiedzy, umiejętności, postaw czyli kompetencji, które w dalszej perspektywie oddziaływania mają poprawić </a:t>
            </a:r>
            <a:r>
              <a:rPr lang="pl-PL" sz="2800" b="1" dirty="0"/>
              <a:t>dobrostan</a:t>
            </a:r>
            <a:r>
              <a:rPr lang="pl-PL" sz="2800" dirty="0"/>
              <a:t> mieszkańców.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479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800" dirty="0"/>
              <a:t>Szkoły wróciły do nauki stacjonarnej, ale cały czas muszą być gotowe na zmianę modelu kształcenia (nauczanie zdalne bądź mieszane). </a:t>
            </a:r>
          </a:p>
          <a:p>
            <a:r>
              <a:rPr lang="pl-PL" sz="2800" b="1" dirty="0"/>
              <a:t>Jak wykorzystać doświadczenia z </a:t>
            </a:r>
            <a:r>
              <a:rPr lang="pl-PL" sz="2800" b="1" dirty="0" err="1"/>
              <a:t>lockdown</a:t>
            </a:r>
            <a:r>
              <a:rPr lang="pl-PL" sz="2800" b="1" dirty="0"/>
              <a:t>?</a:t>
            </a:r>
          </a:p>
          <a:p>
            <a:r>
              <a:rPr lang="pl-PL" sz="2800" b="1" dirty="0"/>
              <a:t>Czy moda na SMART strategie, specjalizacje dotarła do oświaty?</a:t>
            </a:r>
          </a:p>
          <a:p>
            <a:r>
              <a:rPr lang="pl-PL" sz="2800" b="1" dirty="0"/>
              <a:t>Czy lekcje online wpisują się w SMART?</a:t>
            </a:r>
          </a:p>
          <a:p>
            <a:r>
              <a:rPr lang="pl-PL" sz="2800" b="1" dirty="0"/>
              <a:t>Jak się przygotować do nauczania zdalnego?</a:t>
            </a:r>
          </a:p>
          <a:p>
            <a:r>
              <a:rPr lang="pl-PL" sz="2800" b="1" dirty="0"/>
              <a:t>Czy nauczanie zdalne lub hybrydowe może być normą?</a:t>
            </a:r>
            <a:endParaRPr lang="pl-PL" sz="2800" dirty="0"/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6317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Edukacja zdalna to inaczej model pracy na odległość.</a:t>
            </a:r>
          </a:p>
          <a:p>
            <a:r>
              <a:rPr lang="pl-PL" sz="2800" dirty="0"/>
              <a:t>W edukacji zdalnej wykorzystujemy różne kanały komunikacji i współpracy – cyfrowych, np. praca na platformie, jak i analogowych, np. przekazywanie materiałów pocztą. </a:t>
            </a:r>
          </a:p>
          <a:p>
            <a:r>
              <a:rPr lang="pl-PL" sz="2800" dirty="0"/>
              <a:t>Edukacja zdalna może przebiegać w modelu synchronicznym (wówczas dwie strony spotykają się w tym samym czasie) lub asynchronicznym.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5666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Dziś, kiedy zaczęliśmy znów lekcje stacjonarne warto w stacjonarnej pracy szkoły wdrażać wykorzystanie narzędzi cyfrowych, pracę na platformie – realizować na przykład metodę odwróconej lekcji (zapoznanie się z materiałami wprowadzającymi temat kolejnej lekcji), mini projektów uczniowskich, tworzyć materiały edukacyjne (przez uczniów i nauczycieli). </a:t>
            </a:r>
          </a:p>
          <a:p>
            <a:r>
              <a:rPr lang="pl-PL" sz="2800" dirty="0"/>
              <a:t>Jednym słowem – zanim przyjdzie druga fala powinniśmy łączyć to, co stacjonarne z tym, co cyfrowe.</a:t>
            </a:r>
            <a:endParaRPr lang="en-US" sz="2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0719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>
          <a:xfrm>
            <a:off x="381000" y="1144587"/>
            <a:ext cx="8295455" cy="4878288"/>
          </a:xfrm>
        </p:spPr>
        <p:txBody>
          <a:bodyPr/>
          <a:lstStyle/>
          <a:p>
            <a:r>
              <a:rPr lang="pl-PL" sz="2800" dirty="0"/>
              <a:t>1. Diagnoza (zasoby ludzkie, w tym wyłonienie liderów,  infrastruktura, dostęp do sieci)</a:t>
            </a:r>
          </a:p>
          <a:p>
            <a:r>
              <a:rPr lang="pl-PL" sz="2800" dirty="0"/>
              <a:t>2. Wdrożenie jednej platformy z uwzględnieniem kwestii bezpieczeństwa, procedur, uzupełnienia dokumentów szkolnych</a:t>
            </a:r>
          </a:p>
          <a:p>
            <a:r>
              <a:rPr lang="pl-PL" sz="2800" dirty="0"/>
              <a:t>3. Szkolenia dla nauczycieli  (różny stopień zaawansowania) i uczniów, komunikacja z rodzicami.</a:t>
            </a:r>
          </a:p>
          <a:p>
            <a:r>
              <a:rPr lang="pl-PL" sz="2800" dirty="0"/>
              <a:t>4. Zbudowanie systemu wsparcia nauczycieli i uczniów. </a:t>
            </a:r>
          </a:p>
          <a:p>
            <a:r>
              <a:rPr lang="pl-PL" sz="2800" dirty="0"/>
              <a:t>5. Rozwijanie, monitorowanie, ulepszanie. </a:t>
            </a:r>
          </a:p>
          <a:p>
            <a:r>
              <a:rPr lang="pl-PL" dirty="0"/>
              <a:t> 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B807552-CD20-49B9-A4D3-7FBF5E70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"/>
            <a:ext cx="3048001" cy="614149"/>
          </a:xfrm>
          <a:prstGeom prst="rect">
            <a:avLst/>
          </a:prstGeom>
        </p:spPr>
      </p:pic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C87C1AFF-5CC8-4B90-835C-18124CDAA4E1}"/>
              </a:ext>
            </a:extLst>
          </p:cNvPr>
          <p:cNvSpPr txBox="1">
            <a:spLocks/>
          </p:cNvSpPr>
          <p:nvPr/>
        </p:nvSpPr>
        <p:spPr>
          <a:xfrm>
            <a:off x="539552" y="5945187"/>
            <a:ext cx="7920881" cy="270933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b="1" kern="1200" baseline="0">
                <a:solidFill>
                  <a:srgbClr val="1A2C6C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/>
              <a:t>Lubuskie Forum Edukacyjne. Oświata w dobie pandemii 		Zielona Góra, 24.09.2020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2508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SW-prezentacja-powerpointCNT" id="{2C5DEBDF-EA52-4808-A994-288291883204}" vid="{527DFAB3-FC35-4F7E-80FA-C1E5CBE1D6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UKSW-prezentacja-powerpointCNT-1</Template>
  <TotalTime>74</TotalTime>
  <Words>1249</Words>
  <Application>Microsoft Office PowerPoint</Application>
  <PresentationFormat>Niestandardowy</PresentationFormat>
  <Paragraphs>82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Dawydzik</dc:creator>
  <cp:lastModifiedBy>Agnieszka Dawydzik</cp:lastModifiedBy>
  <cp:revision>11</cp:revision>
  <dcterms:created xsi:type="dcterms:W3CDTF">2020-09-23T05:50:17Z</dcterms:created>
  <dcterms:modified xsi:type="dcterms:W3CDTF">2020-09-24T04:57:47Z</dcterms:modified>
</cp:coreProperties>
</file>