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320" r:id="rId3"/>
    <p:sldId id="317" r:id="rId4"/>
    <p:sldId id="322" r:id="rId5"/>
    <p:sldId id="258" r:id="rId6"/>
    <p:sldId id="306" r:id="rId7"/>
    <p:sldId id="308" r:id="rId8"/>
    <p:sldId id="309" r:id="rId9"/>
    <p:sldId id="298" r:id="rId10"/>
    <p:sldId id="312" r:id="rId11"/>
    <p:sldId id="307" r:id="rId12"/>
    <p:sldId id="310" r:id="rId13"/>
    <p:sldId id="311" r:id="rId14"/>
    <p:sldId id="313" r:id="rId15"/>
    <p:sldId id="286" r:id="rId16"/>
    <p:sldId id="314" r:id="rId17"/>
    <p:sldId id="315" r:id="rId18"/>
    <p:sldId id="323" r:id="rId19"/>
    <p:sldId id="319" r:id="rId20"/>
    <p:sldId id="31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2" d="100"/>
          <a:sy n="122" d="100"/>
        </p:scale>
        <p:origin x="118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2DC5756-B523-4210-B32B-3109C517890E}" type="datetimeFigureOut">
              <a:rPr lang="pl-PL" smtClean="0"/>
              <a:t>2021-02-19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49919272-5E9B-4BE4-BD3D-6344F330901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2924944"/>
            <a:ext cx="6324600" cy="1645920"/>
          </a:xfrm>
        </p:spPr>
        <p:txBody>
          <a:bodyPr/>
          <a:lstStyle/>
          <a:p>
            <a:r>
              <a:rPr lang="pl-PL" sz="4400" dirty="0"/>
              <a:t>Łączą nas rzeki – II etap. Rozbudowa transgranicznej infrastruktury turystyki wodnej na obszarze EPEV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2520CA3-679F-42DA-8AD8-F25D564E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19" y="476672"/>
            <a:ext cx="1146147" cy="1368152"/>
          </a:xfrm>
          <a:prstGeom prst="rect">
            <a:avLst/>
          </a:prstGeom>
        </p:spPr>
      </p:pic>
      <p:sp>
        <p:nvSpPr>
          <p:cNvPr id="6" name="AutoShape 2" descr="https://whm-01.i.media.pl:2096/cpsess3146366927/3rdparty/roundcube/?_task=mail&amp;_framed=1&amp;_mbox=INBOX&amp;_uid=613&amp;_part=6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42" y="1988840"/>
            <a:ext cx="1112224" cy="13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EUROTECHNIKA Mariusz Wojtasik,</a:t>
            </a:r>
          </a:p>
          <a:p>
            <a:r>
              <a:rPr lang="pl-PL" dirty="0"/>
              <a:t>ul. Walczaka 112, 66-400 Gorzów Wlkp.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/>
              <a:t>Wykonawca: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38" y="1581785"/>
            <a:ext cx="6557910" cy="3687405"/>
          </a:xfrm>
        </p:spPr>
      </p:pic>
    </p:spTree>
    <p:extLst>
      <p:ext uri="{BB962C8B-B14F-4D97-AF65-F5344CB8AC3E}">
        <p14:creationId xmlns:p14="http://schemas.microsoft.com/office/powerpoint/2010/main" val="1021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W ramach wyposażenia:</a:t>
            </a:r>
          </a:p>
          <a:p>
            <a:pPr lvl="1"/>
            <a:r>
              <a:rPr lang="pl-PL" sz="3200" dirty="0"/>
              <a:t> zakupiono sprzęt sportowy i turystyczny</a:t>
            </a:r>
          </a:p>
          <a:p>
            <a:pPr lvl="1"/>
            <a:r>
              <a:rPr lang="pl-PL" sz="3200" dirty="0"/>
              <a:t>wyposażono domki w AGD i sprzęt </a:t>
            </a:r>
            <a:r>
              <a:rPr lang="pl-PL" sz="3200" dirty="0" smtClean="0"/>
              <a:t>elektroniczny</a:t>
            </a:r>
          </a:p>
          <a:p>
            <a:pPr marL="365760" lvl="1" indent="0">
              <a:buNone/>
            </a:pPr>
            <a:endParaRPr lang="pl-PL" sz="3200" dirty="0"/>
          </a:p>
          <a:p>
            <a:pPr lvl="1"/>
            <a:endParaRPr lang="pl-PL" sz="3200" dirty="0"/>
          </a:p>
          <a:p>
            <a:pPr lvl="1"/>
            <a:endParaRPr lang="pl-PL" sz="32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Łączą nas rzeki – II etap. Rozbudowa transgranicznej infrastruktury turystyki wodnej na obszarze EPEV</a:t>
            </a:r>
          </a:p>
        </p:txBody>
      </p:sp>
    </p:spTree>
    <p:extLst>
      <p:ext uri="{BB962C8B-B14F-4D97-AF65-F5344CB8AC3E}">
        <p14:creationId xmlns:p14="http://schemas.microsoft.com/office/powerpoint/2010/main" val="10934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Sprzęt sportowy</a:t>
            </a: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8" y="1275556"/>
            <a:ext cx="6578538" cy="4385692"/>
          </a:xfr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Sprzęt sportowy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8" y="1275556"/>
            <a:ext cx="6578538" cy="4385692"/>
          </a:xfrm>
        </p:spPr>
      </p:pic>
    </p:spTree>
    <p:extLst>
      <p:ext uri="{BB962C8B-B14F-4D97-AF65-F5344CB8AC3E}">
        <p14:creationId xmlns:p14="http://schemas.microsoft.com/office/powerpoint/2010/main" val="7837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Sprzęt sportowy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2" y="1581785"/>
            <a:ext cx="6486788" cy="3647415"/>
          </a:xfrm>
        </p:spPr>
      </p:pic>
    </p:spTree>
    <p:extLst>
      <p:ext uri="{BB962C8B-B14F-4D97-AF65-F5344CB8AC3E}">
        <p14:creationId xmlns:p14="http://schemas.microsoft.com/office/powerpoint/2010/main" val="42718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/>
              <a:t>Gmina </a:t>
            </a:r>
            <a:r>
              <a:rPr lang="pl-PL" sz="3200" dirty="0" err="1"/>
              <a:t>Rüdersdorf</a:t>
            </a:r>
            <a:r>
              <a:rPr lang="pl-PL" sz="3200" dirty="0"/>
              <a:t> koło Berlina:</a:t>
            </a:r>
          </a:p>
          <a:p>
            <a:pPr lvl="1"/>
            <a:r>
              <a:rPr lang="pl-PL" sz="3200" dirty="0"/>
              <a:t>uporządkowanie terenu i szerokie prace rozbiórkowe,</a:t>
            </a:r>
          </a:p>
          <a:p>
            <a:pPr lvl="1"/>
            <a:r>
              <a:rPr lang="pl-PL" sz="3200" dirty="0"/>
              <a:t>budowa niewielkiego portu jako przystani dla łodzi,</a:t>
            </a:r>
          </a:p>
          <a:p>
            <a:pPr lvl="1"/>
            <a:r>
              <a:rPr lang="pl-PL" sz="3200" dirty="0"/>
              <a:t>urządzenie miejsca biwakowego wraz z nowo urządzonymi bądź wyremontowanymi szlakami tury-stycznymi.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Łączą nas rzeki – II etap. Rozbudowa transgranicznej infrastruktury turystyki wodnej na obszarze EPEV</a:t>
            </a:r>
          </a:p>
        </p:txBody>
      </p:sp>
    </p:spTree>
    <p:extLst>
      <p:ext uri="{BB962C8B-B14F-4D97-AF65-F5344CB8AC3E}">
        <p14:creationId xmlns:p14="http://schemas.microsoft.com/office/powerpoint/2010/main" val="40610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3600"/>
            <a:ext cx="6574896" cy="4387647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Przystań wodna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 err="1" smtClean="0"/>
              <a:t>Rüdersdorf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563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8" y="1272956"/>
            <a:ext cx="6573698" cy="4388292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Przystań </a:t>
            </a:r>
            <a:r>
              <a:rPr lang="pl-PL" dirty="0" smtClean="0"/>
              <a:t>wodna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 err="1"/>
              <a:t>Rüdersdorf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126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0C05568-9196-461D-9862-93BCAA367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Wspólne stoisko na targach turystycznych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CDDDD16-8C1F-4108-8F80-C795DE64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targi </a:t>
            </a:r>
            <a:r>
              <a:rPr lang="pl-PL" dirty="0"/>
              <a:t>ITB 2019 w Berlinie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1081"/>
            <a:ext cx="6480720" cy="4860540"/>
          </a:xfrm>
        </p:spPr>
      </p:pic>
    </p:spTree>
    <p:extLst>
      <p:ext uri="{BB962C8B-B14F-4D97-AF65-F5344CB8AC3E}">
        <p14:creationId xmlns:p14="http://schemas.microsoft.com/office/powerpoint/2010/main" val="20039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AD5D0937-100D-47EC-B17C-53983A7C5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5556"/>
            <a:ext cx="6624736" cy="3911600"/>
          </a:xfr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0C05568-9196-461D-9862-93BCAA367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Wspólne stoisko na targach turystycznych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0CDDDD16-8C1F-4108-8F80-C795DE64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Targi Tour salon 2020</a:t>
            </a:r>
            <a:r>
              <a:rPr lang="pl-PL" dirty="0"/>
              <a:t/>
            </a:r>
            <a:br>
              <a:rPr lang="pl-PL" dirty="0"/>
            </a:br>
            <a:r>
              <a:rPr lang="pl-PL" dirty="0" err="1"/>
              <a:t>poznań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64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145C2EC-6B05-4AAF-990B-2360F5CE9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545299-7C3E-48E3-9F2C-BDE9F9DF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xmlns="" id="{EDF9CF4F-0E94-4491-811C-9AE6CCFA5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49662"/>
            <a:ext cx="4219659" cy="6358676"/>
          </a:xfrm>
        </p:spPr>
      </p:pic>
    </p:spTree>
    <p:extLst>
      <p:ext uri="{BB962C8B-B14F-4D97-AF65-F5344CB8AC3E}">
        <p14:creationId xmlns:p14="http://schemas.microsoft.com/office/powerpoint/2010/main" val="24995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3145C2EC-6B05-4AAF-990B-2360F5CE9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08304" y="3311229"/>
            <a:ext cx="1673352" cy="2816352"/>
          </a:xfrm>
        </p:spPr>
        <p:txBody>
          <a:bodyPr/>
          <a:lstStyle/>
          <a:p>
            <a:r>
              <a:rPr lang="pl-PL" dirty="0"/>
              <a:t>Podpisanie Deklaracji partnerstwa między gminami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4545299-7C3E-48E3-9F2C-BDE9F9DF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Może być zdjęciem przedstawiającym 2 osoby">
            <a:extLst>
              <a:ext uri="{FF2B5EF4-FFF2-40B4-BE49-F238E27FC236}">
                <a16:creationId xmlns:a16="http://schemas.microsoft.com/office/drawing/2014/main" xmlns="" id="{BBE50274-BC40-434C-AD5F-B8ABA1F194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9512"/>
            <a:ext cx="4464496" cy="59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2520CA3-679F-42DA-8AD8-F25D564E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9" y="476672"/>
            <a:ext cx="1146147" cy="13681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42" y="1988840"/>
            <a:ext cx="1112224" cy="13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dirty="0"/>
              <a:t>Projekt realizowany jest w ramach Programu Współpracy INTERREG VA Brandenburgia – Polska 2014 – 2020</a:t>
            </a:r>
          </a:p>
          <a:p>
            <a:pPr marL="45720" indent="0" algn="just">
              <a:buNone/>
            </a:pPr>
            <a:endParaRPr lang="pl-PL" dirty="0"/>
          </a:p>
          <a:p>
            <a:pPr algn="just"/>
            <a:r>
              <a:rPr lang="pl-PL" dirty="0"/>
              <a:t>Realizacja projektu: od 01.02.2018 do 30.09.2020 r.</a:t>
            </a:r>
          </a:p>
          <a:p>
            <a:pPr marL="45720" indent="0" algn="just">
              <a:buNone/>
            </a:pPr>
            <a:endParaRPr lang="pl-PL" dirty="0"/>
          </a:p>
          <a:p>
            <a:pPr algn="just"/>
            <a:r>
              <a:rPr lang="pl-PL" dirty="0"/>
              <a:t>Całkowity koszt projektu wynosi 2 047 072,36 EUR, z czego dofinansowanie z EFRR 1 731 511,50 EUR (85%) </a:t>
            </a:r>
          </a:p>
          <a:p>
            <a:pPr marL="45720" indent="0" algn="just">
              <a:buNone/>
            </a:pPr>
            <a:endParaRPr lang="pl-PL" dirty="0"/>
          </a:p>
          <a:p>
            <a:pPr algn="just"/>
            <a:r>
              <a:rPr lang="pl-PL" dirty="0"/>
              <a:t>Gmina </a:t>
            </a:r>
            <a:r>
              <a:rPr lang="pl-PL" dirty="0" err="1"/>
              <a:t>Rüdersdorf</a:t>
            </a:r>
            <a:r>
              <a:rPr lang="pl-PL" dirty="0"/>
              <a:t> realizuje wydatki na poziomie 1 070 400,00 EUR, z czego dofinansowanie z EFRR wynosi 901 340,00 EUR</a:t>
            </a:r>
          </a:p>
          <a:p>
            <a:pPr marL="45720" indent="0" algn="just">
              <a:buNone/>
            </a:pPr>
            <a:endParaRPr lang="pl-PL" dirty="0"/>
          </a:p>
          <a:p>
            <a:pPr algn="just"/>
            <a:r>
              <a:rPr lang="pl-PL" dirty="0"/>
              <a:t>Gmina Santok realizuje wydatki na poziomie 976 672,36 EUR, z czego dofinansowanie z EFRR wynosi 830 171,50 EUR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Łączą nas rzeki – II etap. Rozbudowa transgranicznej infrastruktury turystyki wodnej na obszarze EPEV</a:t>
            </a:r>
          </a:p>
        </p:txBody>
      </p:sp>
    </p:spTree>
    <p:extLst>
      <p:ext uri="{BB962C8B-B14F-4D97-AF65-F5344CB8AC3E}">
        <p14:creationId xmlns:p14="http://schemas.microsoft.com/office/powerpoint/2010/main" val="328609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Picture 2" descr="Uns verbinden Flüsse (Bild vergrößern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6467"/>
            <a:ext cx="6225480" cy="59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8" y="1275556"/>
            <a:ext cx="6470526" cy="431368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Zakład Handlowo-Usługowy Arkadiusz Jaranowski, Bobowicko,</a:t>
            </a:r>
          </a:p>
          <a:p>
            <a:r>
              <a:rPr lang="pl-PL" dirty="0"/>
              <a:t>ul. Kasztanowa 13, 66-300 Międzyrzecz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/>
              <a:t>Wykonawca: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25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dirty="0"/>
              <a:t>Zakład Handlowo-Usługowy Arkadiusz Jaranowski, Bobowicko,</a:t>
            </a:r>
          </a:p>
          <a:p>
            <a:r>
              <a:rPr lang="pl-PL" dirty="0"/>
              <a:t>ul. Kasztanowa 13, 66-300 Międzyrzecz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/>
              <a:t>Wykonawca: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0757"/>
            <a:ext cx="6480720" cy="4308988"/>
          </a:xfrm>
        </p:spPr>
      </p:pic>
    </p:spTree>
    <p:extLst>
      <p:ext uri="{BB962C8B-B14F-4D97-AF65-F5344CB8AC3E}">
        <p14:creationId xmlns:p14="http://schemas.microsoft.com/office/powerpoint/2010/main" val="2218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EUROTECHNIKA Mariusz Wojtasik,</a:t>
            </a:r>
          </a:p>
          <a:p>
            <a:r>
              <a:rPr lang="pl-PL" dirty="0"/>
              <a:t>ul. Walczaka 112, 66-400 Gorzów Wlkp.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/>
              <a:t>Wykonawca: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5556"/>
            <a:ext cx="5867400" cy="3911600"/>
          </a:xfrm>
        </p:spPr>
      </p:pic>
    </p:spTree>
    <p:extLst>
      <p:ext uri="{BB962C8B-B14F-4D97-AF65-F5344CB8AC3E}">
        <p14:creationId xmlns:p14="http://schemas.microsoft.com/office/powerpoint/2010/main" val="3989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EUROTECHNIKA Mariusz Wojtasik,</a:t>
            </a:r>
          </a:p>
          <a:p>
            <a:r>
              <a:rPr lang="pl-PL" dirty="0"/>
              <a:t>ul. Walczaka 112, 66-400 Gorzów Wlkp.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/>
              <a:t>Wykonawca: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75556"/>
            <a:ext cx="5867400" cy="3911600"/>
          </a:xfrm>
        </p:spPr>
      </p:pic>
    </p:spTree>
    <p:extLst>
      <p:ext uri="{BB962C8B-B14F-4D97-AF65-F5344CB8AC3E}">
        <p14:creationId xmlns:p14="http://schemas.microsoft.com/office/powerpoint/2010/main" val="23109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EUROTECHNIKA Mariusz Wojtasik,</a:t>
            </a:r>
          </a:p>
          <a:p>
            <a:r>
              <a:rPr lang="pl-PL" dirty="0"/>
              <a:t>ul. Walczaka 112, 66-400 Gorzów Wlkp.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600" dirty="0"/>
              <a:t>Wykonawca: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0" y="1581785"/>
            <a:ext cx="6614852" cy="3719423"/>
          </a:xfrm>
        </p:spPr>
      </p:pic>
    </p:spTree>
    <p:extLst>
      <p:ext uri="{BB962C8B-B14F-4D97-AF65-F5344CB8AC3E}">
        <p14:creationId xmlns:p14="http://schemas.microsoft.com/office/powerpoint/2010/main" val="17001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iat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241</Words>
  <Application>Microsoft Office PowerPoint</Application>
  <PresentationFormat>Pokaz na ekranie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Siatka</vt:lpstr>
      <vt:lpstr>Łączą nas rzeki – II etap. Rozbudowa transgranicznej infrastruktury turystyki wodnej na obszarze EPEV</vt:lpstr>
      <vt:lpstr>Prezentacja programu PowerPoint</vt:lpstr>
      <vt:lpstr>Łączą nas rzeki – II etap. Rozbudowa transgranicznej infrastruktury turystyki wodnej na obszarze EPEV</vt:lpstr>
      <vt:lpstr>Prezentacja programu PowerPoint</vt:lpstr>
      <vt:lpstr>Wykonawca:  </vt:lpstr>
      <vt:lpstr>Wykonawca:  </vt:lpstr>
      <vt:lpstr>Wykonawca:  </vt:lpstr>
      <vt:lpstr>Wykonawca:  </vt:lpstr>
      <vt:lpstr>Wykonawca:  </vt:lpstr>
      <vt:lpstr>Wykonawca:  </vt:lpstr>
      <vt:lpstr>Łączą nas rzeki – II etap. Rozbudowa transgranicznej infrastruktury turystyki wodnej na obszarze EPEV</vt:lpstr>
      <vt:lpstr>Prezentacja programu PowerPoint</vt:lpstr>
      <vt:lpstr>Prezentacja programu PowerPoint</vt:lpstr>
      <vt:lpstr>Prezentacja programu PowerPoint</vt:lpstr>
      <vt:lpstr>Łączą nas rzeki – II etap. Rozbudowa transgranicznej infrastruktury turystyki wodnej na obszarze EPEV</vt:lpstr>
      <vt:lpstr>Rüdersdorf</vt:lpstr>
      <vt:lpstr>Rüdersdorf</vt:lpstr>
      <vt:lpstr>targi ITB 2019 w Berlinie</vt:lpstr>
      <vt:lpstr>Targi Tour salon 2020 poznań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z realizacji zadań inwestycyjnych  na terenie  Gminy Santok  styczeń - maj 2020</dc:title>
  <dc:creator>Adamk</dc:creator>
  <cp:lastModifiedBy>Aneta Ciesielska</cp:lastModifiedBy>
  <cp:revision>68</cp:revision>
  <dcterms:created xsi:type="dcterms:W3CDTF">2020-05-18T11:30:54Z</dcterms:created>
  <dcterms:modified xsi:type="dcterms:W3CDTF">2021-02-19T08:23:02Z</dcterms:modified>
</cp:coreProperties>
</file>