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81" r:id="rId2"/>
    <p:sldId id="309" r:id="rId3"/>
    <p:sldId id="313" r:id="rId4"/>
    <p:sldId id="314" r:id="rId5"/>
    <p:sldId id="362" r:id="rId6"/>
    <p:sldId id="315" r:id="rId7"/>
    <p:sldId id="364" r:id="rId8"/>
    <p:sldId id="365" r:id="rId9"/>
    <p:sldId id="381" r:id="rId10"/>
    <p:sldId id="380" r:id="rId11"/>
    <p:sldId id="382" r:id="rId12"/>
    <p:sldId id="385" r:id="rId13"/>
    <p:sldId id="410" r:id="rId14"/>
    <p:sldId id="411" r:id="rId15"/>
    <p:sldId id="412" r:id="rId16"/>
    <p:sldId id="413" r:id="rId17"/>
    <p:sldId id="414" r:id="rId18"/>
    <p:sldId id="415" r:id="rId19"/>
    <p:sldId id="416" r:id="rId20"/>
  </p:sldIdLst>
  <p:sldSz cx="12192000" cy="6858000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05">
          <p15:clr>
            <a:srgbClr val="A4A3A4"/>
          </p15:clr>
        </p15:guide>
        <p15:guide id="2" orient="horz" pos="436">
          <p15:clr>
            <a:srgbClr val="A4A3A4"/>
          </p15:clr>
        </p15:guide>
        <p15:guide id="3" orient="horz" pos="3521">
          <p15:clr>
            <a:srgbClr val="A4A3A4"/>
          </p15:clr>
        </p15:guide>
        <p15:guide id="4" pos="386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C0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74" autoAdjust="0"/>
    <p:restoredTop sz="67155" autoAdjust="0"/>
  </p:normalViewPr>
  <p:slideViewPr>
    <p:cSldViewPr snapToGrid="0">
      <p:cViewPr>
        <p:scale>
          <a:sx n="58" d="100"/>
          <a:sy n="58" d="100"/>
        </p:scale>
        <p:origin x="-90" y="-1278"/>
      </p:cViewPr>
      <p:guideLst>
        <p:guide orient="horz" pos="2205"/>
        <p:guide orient="horz" pos="436"/>
        <p:guide orient="horz" pos="3521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2" d="100"/>
        <a:sy n="5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C9EB455-2CE7-4923-9D29-DF47FFC23E62}" type="datetimeFigureOut">
              <a:rPr lang="de-DE"/>
              <a:pPr>
                <a:defRPr/>
              </a:pPr>
              <a:t>24.02.2021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Formatvorlagen des Textmasters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B1E4E3A-10AC-4264-A059-0BEC59AD2632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606123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819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B0D2C3C-2CD8-4444-B300-4CC6C0D8D54A}" type="slidenum">
              <a:rPr lang="de-DE" altLang="de-DE">
                <a:latin typeface="Calibri" panose="020F0502020204030204" pitchFamily="34" charset="0"/>
              </a:rPr>
              <a:pPr/>
              <a:t>1</a:t>
            </a:fld>
            <a:endParaRPr lang="de-DE" altLang="de-D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dirty="0" smtClean="0"/>
              <a:t>[JRN, 20s]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dirty="0" smtClean="0"/>
              <a:t>Konzeptionelles Sprungbrett: </a:t>
            </a:r>
            <a:r>
              <a:rPr lang="de-DE" dirty="0" err="1" smtClean="0"/>
              <a:t>iSheds</a:t>
            </a:r>
            <a:r>
              <a:rPr lang="de-DE" dirty="0" smtClean="0"/>
              <a:t> @ TUD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dirty="0" smtClean="0"/>
              <a:t>Mikrolabore für kreative Forscher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dirty="0" smtClean="0"/>
              <a:t>Kleinste Exzellenzmaßnahme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de-DE" dirty="0" smtClean="0"/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b="1" dirty="0" smtClean="0"/>
              <a:t>Story </a:t>
            </a:r>
            <a:r>
              <a:rPr lang="de-DE" b="1" dirty="0" err="1" smtClean="0"/>
              <a:t>begins</a:t>
            </a:r>
            <a:r>
              <a:rPr lang="de-DE" b="1" dirty="0" smtClean="0"/>
              <a:t> </a:t>
            </a:r>
            <a:r>
              <a:rPr lang="de-DE" b="1" dirty="0" err="1" smtClean="0"/>
              <a:t>with</a:t>
            </a:r>
            <a:r>
              <a:rPr lang="de-DE" b="1" dirty="0" smtClean="0"/>
              <a:t> </a:t>
            </a:r>
            <a:r>
              <a:rPr lang="de-DE" b="1" dirty="0" err="1" smtClean="0"/>
              <a:t>innovation</a:t>
            </a:r>
            <a:r>
              <a:rPr lang="de-DE" b="1" dirty="0" smtClean="0"/>
              <a:t> </a:t>
            </a:r>
            <a:r>
              <a:rPr lang="de-DE" b="1" dirty="0" err="1" smtClean="0"/>
              <a:t>sheds</a:t>
            </a:r>
            <a:r>
              <a:rPr lang="de-DE" b="1" dirty="0" smtClean="0"/>
              <a:t> on TUD </a:t>
            </a:r>
            <a:r>
              <a:rPr lang="de-DE" b="1" dirty="0" err="1" smtClean="0"/>
              <a:t>campus</a:t>
            </a:r>
            <a:endParaRPr lang="de-DE" b="1" dirty="0" smtClean="0"/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b="1" dirty="0" err="1" smtClean="0"/>
              <a:t>Perhaps</a:t>
            </a:r>
            <a:r>
              <a:rPr lang="de-DE" b="1" dirty="0" smtClean="0"/>
              <a:t> </a:t>
            </a:r>
            <a:r>
              <a:rPr lang="de-DE" b="1" dirty="0" err="1" smtClean="0"/>
              <a:t>the</a:t>
            </a:r>
            <a:r>
              <a:rPr lang="de-DE" b="1" dirty="0" smtClean="0"/>
              <a:t> </a:t>
            </a:r>
            <a:r>
              <a:rPr lang="de-DE" b="1" dirty="0" err="1" smtClean="0"/>
              <a:t>smallest</a:t>
            </a:r>
            <a:r>
              <a:rPr lang="de-DE" b="1" dirty="0" smtClean="0"/>
              <a:t> excellence </a:t>
            </a:r>
            <a:r>
              <a:rPr lang="de-DE" b="1" dirty="0" err="1" smtClean="0"/>
              <a:t>measure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TUD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b="1" dirty="0" smtClean="0"/>
              <a:t>Micro </a:t>
            </a:r>
            <a:r>
              <a:rPr lang="de-DE" b="1" dirty="0" err="1" smtClean="0"/>
              <a:t>innovation</a:t>
            </a:r>
            <a:r>
              <a:rPr lang="de-DE" b="1" dirty="0" smtClean="0"/>
              <a:t> </a:t>
            </a:r>
            <a:r>
              <a:rPr lang="de-DE" b="1" dirty="0" err="1" smtClean="0"/>
              <a:t>labs</a:t>
            </a:r>
            <a:r>
              <a:rPr lang="de-DE" b="1" dirty="0" smtClean="0"/>
              <a:t> </a:t>
            </a:r>
            <a:r>
              <a:rPr lang="de-DE" b="1" dirty="0" err="1" smtClean="0"/>
              <a:t>for</a:t>
            </a:r>
            <a:r>
              <a:rPr lang="de-DE" b="1" dirty="0" smtClean="0"/>
              <a:t> </a:t>
            </a:r>
            <a:r>
              <a:rPr lang="de-DE" b="1" dirty="0" err="1" smtClean="0"/>
              <a:t>creative</a:t>
            </a:r>
            <a:r>
              <a:rPr lang="de-DE" b="1" dirty="0" smtClean="0"/>
              <a:t> </a:t>
            </a:r>
            <a:r>
              <a:rPr lang="de-DE" b="1" dirty="0" err="1" smtClean="0"/>
              <a:t>young</a:t>
            </a:r>
            <a:r>
              <a:rPr lang="de-DE" b="1" dirty="0" smtClean="0"/>
              <a:t> </a:t>
            </a:r>
            <a:r>
              <a:rPr lang="de-DE" b="1" dirty="0" err="1" smtClean="0"/>
              <a:t>people</a:t>
            </a:r>
            <a:endParaRPr lang="de-DE" b="1" dirty="0" smtClean="0"/>
          </a:p>
        </p:txBody>
      </p:sp>
      <p:sp>
        <p:nvSpPr>
          <p:cNvPr id="2662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5B68710-B98C-4CF1-A200-8C3EAD2849A3}" type="slidenum">
              <a:rPr lang="de-DE" altLang="de-DE">
                <a:latin typeface="Calibri" panose="020F0502020204030204" pitchFamily="34" charset="0"/>
              </a:rPr>
              <a:pPr/>
              <a:t>10</a:t>
            </a:fld>
            <a:endParaRPr lang="de-DE" altLang="de-D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dirty="0" smtClean="0"/>
              <a:t>[JRN, 20s]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dirty="0" smtClean="0"/>
              <a:t>Konzeptionelles Sprungbrett: </a:t>
            </a:r>
            <a:r>
              <a:rPr lang="de-DE" dirty="0" err="1" smtClean="0"/>
              <a:t>iSheds</a:t>
            </a:r>
            <a:r>
              <a:rPr lang="de-DE" dirty="0" smtClean="0"/>
              <a:t> @ TUD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dirty="0" smtClean="0"/>
              <a:t>Mikrolabore für kreative Forscher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dirty="0" smtClean="0"/>
              <a:t>Kleinste Exzellenzmaßnahme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de-DE" dirty="0" smtClean="0"/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b="1" dirty="0" smtClean="0"/>
              <a:t>Story </a:t>
            </a:r>
            <a:r>
              <a:rPr lang="de-DE" b="1" dirty="0" err="1" smtClean="0"/>
              <a:t>begins</a:t>
            </a:r>
            <a:r>
              <a:rPr lang="de-DE" b="1" dirty="0" smtClean="0"/>
              <a:t> </a:t>
            </a:r>
            <a:r>
              <a:rPr lang="de-DE" b="1" dirty="0" err="1" smtClean="0"/>
              <a:t>with</a:t>
            </a:r>
            <a:r>
              <a:rPr lang="de-DE" b="1" dirty="0" smtClean="0"/>
              <a:t> </a:t>
            </a:r>
            <a:r>
              <a:rPr lang="de-DE" b="1" dirty="0" err="1" smtClean="0"/>
              <a:t>innovation</a:t>
            </a:r>
            <a:r>
              <a:rPr lang="de-DE" b="1" dirty="0" smtClean="0"/>
              <a:t> </a:t>
            </a:r>
            <a:r>
              <a:rPr lang="de-DE" b="1" dirty="0" err="1" smtClean="0"/>
              <a:t>sheds</a:t>
            </a:r>
            <a:r>
              <a:rPr lang="de-DE" b="1" dirty="0" smtClean="0"/>
              <a:t> on TUD </a:t>
            </a:r>
            <a:r>
              <a:rPr lang="de-DE" b="1" dirty="0" err="1" smtClean="0"/>
              <a:t>campus</a:t>
            </a:r>
            <a:endParaRPr lang="de-DE" b="1" dirty="0" smtClean="0"/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b="1" dirty="0" err="1" smtClean="0"/>
              <a:t>Perhaps</a:t>
            </a:r>
            <a:r>
              <a:rPr lang="de-DE" b="1" dirty="0" smtClean="0"/>
              <a:t> </a:t>
            </a:r>
            <a:r>
              <a:rPr lang="de-DE" b="1" dirty="0" err="1" smtClean="0"/>
              <a:t>the</a:t>
            </a:r>
            <a:r>
              <a:rPr lang="de-DE" b="1" dirty="0" smtClean="0"/>
              <a:t> </a:t>
            </a:r>
            <a:r>
              <a:rPr lang="de-DE" b="1" dirty="0" err="1" smtClean="0"/>
              <a:t>smallest</a:t>
            </a:r>
            <a:r>
              <a:rPr lang="de-DE" b="1" dirty="0" smtClean="0"/>
              <a:t> excellence </a:t>
            </a:r>
            <a:r>
              <a:rPr lang="de-DE" b="1" dirty="0" err="1" smtClean="0"/>
              <a:t>measure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TUD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b="1" dirty="0" smtClean="0"/>
              <a:t>Micro </a:t>
            </a:r>
            <a:r>
              <a:rPr lang="de-DE" b="1" dirty="0" err="1" smtClean="0"/>
              <a:t>innovation</a:t>
            </a:r>
            <a:r>
              <a:rPr lang="de-DE" b="1" dirty="0" smtClean="0"/>
              <a:t> </a:t>
            </a:r>
            <a:r>
              <a:rPr lang="de-DE" b="1" dirty="0" err="1" smtClean="0"/>
              <a:t>labs</a:t>
            </a:r>
            <a:r>
              <a:rPr lang="de-DE" b="1" dirty="0" smtClean="0"/>
              <a:t> </a:t>
            </a:r>
            <a:r>
              <a:rPr lang="de-DE" b="1" dirty="0" err="1" smtClean="0"/>
              <a:t>for</a:t>
            </a:r>
            <a:r>
              <a:rPr lang="de-DE" b="1" dirty="0" smtClean="0"/>
              <a:t> </a:t>
            </a:r>
            <a:r>
              <a:rPr lang="de-DE" b="1" dirty="0" err="1" smtClean="0"/>
              <a:t>creative</a:t>
            </a:r>
            <a:r>
              <a:rPr lang="de-DE" b="1" dirty="0" smtClean="0"/>
              <a:t> </a:t>
            </a:r>
            <a:r>
              <a:rPr lang="de-DE" b="1" dirty="0" err="1" smtClean="0"/>
              <a:t>young</a:t>
            </a:r>
            <a:r>
              <a:rPr lang="de-DE" b="1" dirty="0" smtClean="0"/>
              <a:t> </a:t>
            </a:r>
            <a:r>
              <a:rPr lang="de-DE" b="1" dirty="0" err="1" smtClean="0"/>
              <a:t>people</a:t>
            </a:r>
            <a:endParaRPr lang="de-DE" b="1" dirty="0" smtClean="0"/>
          </a:p>
        </p:txBody>
      </p:sp>
      <p:sp>
        <p:nvSpPr>
          <p:cNvPr id="2867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CE75544-C8A5-49BE-8F90-9CB0615BD389}" type="slidenum">
              <a:rPr lang="de-DE" altLang="de-DE">
                <a:latin typeface="Calibri" panose="020F0502020204030204" pitchFamily="34" charset="0"/>
              </a:rPr>
              <a:pPr/>
              <a:t>11</a:t>
            </a:fld>
            <a:endParaRPr lang="de-DE" altLang="de-D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dirty="0" smtClean="0"/>
              <a:t>[JRN, 20s]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dirty="0" smtClean="0"/>
              <a:t>Konzeptionelles Sprungbrett: </a:t>
            </a:r>
            <a:r>
              <a:rPr lang="de-DE" dirty="0" err="1" smtClean="0"/>
              <a:t>iSheds</a:t>
            </a:r>
            <a:r>
              <a:rPr lang="de-DE" dirty="0" smtClean="0"/>
              <a:t> @ TUD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dirty="0" smtClean="0"/>
              <a:t>Mikrolabore für kreative Forscher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dirty="0" smtClean="0"/>
              <a:t>Kleinste Exzellenzmaßnahme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de-DE" dirty="0" smtClean="0"/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b="1" dirty="0" smtClean="0"/>
              <a:t>Story </a:t>
            </a:r>
            <a:r>
              <a:rPr lang="de-DE" b="1" dirty="0" err="1" smtClean="0"/>
              <a:t>begins</a:t>
            </a:r>
            <a:r>
              <a:rPr lang="de-DE" b="1" dirty="0" smtClean="0"/>
              <a:t> </a:t>
            </a:r>
            <a:r>
              <a:rPr lang="de-DE" b="1" dirty="0" err="1" smtClean="0"/>
              <a:t>with</a:t>
            </a:r>
            <a:r>
              <a:rPr lang="de-DE" b="1" dirty="0" smtClean="0"/>
              <a:t> </a:t>
            </a:r>
            <a:r>
              <a:rPr lang="de-DE" b="1" dirty="0" err="1" smtClean="0"/>
              <a:t>innovation</a:t>
            </a:r>
            <a:r>
              <a:rPr lang="de-DE" b="1" dirty="0" smtClean="0"/>
              <a:t> </a:t>
            </a:r>
            <a:r>
              <a:rPr lang="de-DE" b="1" dirty="0" err="1" smtClean="0"/>
              <a:t>sheds</a:t>
            </a:r>
            <a:r>
              <a:rPr lang="de-DE" b="1" dirty="0" smtClean="0"/>
              <a:t> on TUD </a:t>
            </a:r>
            <a:r>
              <a:rPr lang="de-DE" b="1" dirty="0" err="1" smtClean="0"/>
              <a:t>campus</a:t>
            </a:r>
            <a:endParaRPr lang="de-DE" b="1" dirty="0" smtClean="0"/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b="1" dirty="0" err="1" smtClean="0"/>
              <a:t>Perhaps</a:t>
            </a:r>
            <a:r>
              <a:rPr lang="de-DE" b="1" dirty="0" smtClean="0"/>
              <a:t> </a:t>
            </a:r>
            <a:r>
              <a:rPr lang="de-DE" b="1" dirty="0" err="1" smtClean="0"/>
              <a:t>the</a:t>
            </a:r>
            <a:r>
              <a:rPr lang="de-DE" b="1" dirty="0" smtClean="0"/>
              <a:t> </a:t>
            </a:r>
            <a:r>
              <a:rPr lang="de-DE" b="1" dirty="0" err="1" smtClean="0"/>
              <a:t>smallest</a:t>
            </a:r>
            <a:r>
              <a:rPr lang="de-DE" b="1" dirty="0" smtClean="0"/>
              <a:t> excellence </a:t>
            </a:r>
            <a:r>
              <a:rPr lang="de-DE" b="1" dirty="0" err="1" smtClean="0"/>
              <a:t>measure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TUD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b="1" dirty="0" smtClean="0"/>
              <a:t>Micro </a:t>
            </a:r>
            <a:r>
              <a:rPr lang="de-DE" b="1" dirty="0" err="1" smtClean="0"/>
              <a:t>innovation</a:t>
            </a:r>
            <a:r>
              <a:rPr lang="de-DE" b="1" dirty="0" smtClean="0"/>
              <a:t> </a:t>
            </a:r>
            <a:r>
              <a:rPr lang="de-DE" b="1" dirty="0" err="1" smtClean="0"/>
              <a:t>labs</a:t>
            </a:r>
            <a:r>
              <a:rPr lang="de-DE" b="1" dirty="0" smtClean="0"/>
              <a:t> </a:t>
            </a:r>
            <a:r>
              <a:rPr lang="de-DE" b="1" dirty="0" err="1" smtClean="0"/>
              <a:t>for</a:t>
            </a:r>
            <a:r>
              <a:rPr lang="de-DE" b="1" dirty="0" smtClean="0"/>
              <a:t> </a:t>
            </a:r>
            <a:r>
              <a:rPr lang="de-DE" b="1" dirty="0" err="1" smtClean="0"/>
              <a:t>creative</a:t>
            </a:r>
            <a:r>
              <a:rPr lang="de-DE" b="1" dirty="0" smtClean="0"/>
              <a:t> </a:t>
            </a:r>
            <a:r>
              <a:rPr lang="de-DE" b="1" dirty="0" err="1" smtClean="0"/>
              <a:t>young</a:t>
            </a:r>
            <a:r>
              <a:rPr lang="de-DE" b="1" dirty="0" smtClean="0"/>
              <a:t> </a:t>
            </a:r>
            <a:r>
              <a:rPr lang="de-DE" b="1" dirty="0" err="1" smtClean="0"/>
              <a:t>people</a:t>
            </a:r>
            <a:endParaRPr lang="de-DE" b="1" dirty="0" smtClean="0"/>
          </a:p>
        </p:txBody>
      </p:sp>
      <p:sp>
        <p:nvSpPr>
          <p:cNvPr id="3072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87F5A59-4D92-41F4-8B9C-E299938C91E7}" type="slidenum">
              <a:rPr lang="de-DE" altLang="de-DE">
                <a:latin typeface="Calibri" panose="020F0502020204030204" pitchFamily="34" charset="0"/>
              </a:rPr>
              <a:pPr/>
              <a:t>12</a:t>
            </a:fld>
            <a:endParaRPr lang="de-DE" altLang="de-D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Google Shape;1243;g90f218555b_0_56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6096000 w 120000"/>
              <a:gd name="T3" fmla="*/ 0 h 120000"/>
              <a:gd name="T4" fmla="*/ 6096000 w 120000"/>
              <a:gd name="T5" fmla="*/ 3429000 h 120000"/>
              <a:gd name="T6" fmla="*/ 0 w 120000"/>
              <a:gd name="T7" fmla="*/ 3429000 h 1200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Google Shape;1244;g90f218555b_0_560:notes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l-PL" altLang="de-DE" smtClean="0"/>
              <a:t>Zgorzelec (9-20.09.2019)</a:t>
            </a:r>
          </a:p>
          <a:p>
            <a:pPr eaLnBrk="1" hangingPunct="1">
              <a:spcBef>
                <a:spcPct val="0"/>
              </a:spcBef>
            </a:pPr>
            <a:r>
              <a:rPr lang="pl-PL" altLang="de-DE" smtClean="0"/>
              <a:t>Karpacz (8-17.10.2019)</a:t>
            </a:r>
          </a:p>
          <a:p>
            <a:pPr eaLnBrk="1" hangingPunct="1">
              <a:spcBef>
                <a:spcPct val="0"/>
              </a:spcBef>
            </a:pPr>
            <a:r>
              <a:rPr lang="pl-PL" altLang="de-DE" smtClean="0"/>
              <a:t>Biedrzychowice (8-18.09.2020)</a:t>
            </a:r>
          </a:p>
          <a:p>
            <a:pPr eaLnBrk="1" hangingPunct="1">
              <a:spcBef>
                <a:spcPct val="0"/>
              </a:spcBef>
            </a:pPr>
            <a:r>
              <a:rPr lang="pl-PL" altLang="de-DE" smtClean="0"/>
              <a:t>Bogatynia (22.09-02.10.2020)</a:t>
            </a:r>
          </a:p>
          <a:p>
            <a:pPr eaLnBrk="1" hangingPunct="1">
              <a:spcBef>
                <a:spcPct val="0"/>
              </a:spcBef>
            </a:pPr>
            <a:r>
              <a:rPr lang="pl-PL" altLang="de-DE" smtClean="0"/>
              <a:t>Lwówek Śląski (06-09.10.2020)</a:t>
            </a:r>
            <a:endParaRPr lang="de-DE" altLang="de-DE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Google Shape;1243;g90f218555b_0_56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6096000 w 120000"/>
              <a:gd name="T3" fmla="*/ 0 h 120000"/>
              <a:gd name="T4" fmla="*/ 6096000 w 120000"/>
              <a:gd name="T5" fmla="*/ 3429000 h 120000"/>
              <a:gd name="T6" fmla="*/ 0 w 120000"/>
              <a:gd name="T7" fmla="*/ 3429000 h 1200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Google Shape;1244;g90f218555b_0_560:notes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l-PL" altLang="de-DE" smtClean="0"/>
              <a:t>10-21 maja – Złotoryja</a:t>
            </a:r>
          </a:p>
          <a:p>
            <a:pPr eaLnBrk="1" hangingPunct="1">
              <a:spcBef>
                <a:spcPct val="0"/>
              </a:spcBef>
            </a:pPr>
            <a:r>
              <a:rPr lang="pl-PL" altLang="de-DE" smtClean="0"/>
              <a:t>24 maja – 2 czerwca – Lubań</a:t>
            </a:r>
          </a:p>
          <a:p>
            <a:pPr eaLnBrk="1" hangingPunct="1">
              <a:spcBef>
                <a:spcPct val="0"/>
              </a:spcBef>
            </a:pPr>
            <a:r>
              <a:rPr lang="pl-PL" altLang="de-DE" smtClean="0"/>
              <a:t>7 – 18 czerwca – Mirsk</a:t>
            </a:r>
          </a:p>
          <a:p>
            <a:pPr eaLnBrk="1" hangingPunct="1">
              <a:spcBef>
                <a:spcPct val="0"/>
              </a:spcBef>
            </a:pPr>
            <a:r>
              <a:rPr lang="pl-PL" altLang="de-DE" smtClean="0"/>
              <a:t>6 – 17 września – Jelenia Góra</a:t>
            </a:r>
          </a:p>
          <a:p>
            <a:pPr eaLnBrk="1" hangingPunct="1">
              <a:spcBef>
                <a:spcPct val="0"/>
              </a:spcBef>
            </a:pPr>
            <a:r>
              <a:rPr lang="pl-PL" altLang="de-DE" smtClean="0"/>
              <a:t>20 września – 1 października – Bolesławiec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dirty="0" smtClean="0"/>
              <a:t>[JRN, 20s]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dirty="0" smtClean="0"/>
              <a:t>Konzeptionelles Sprungbrett: </a:t>
            </a:r>
            <a:r>
              <a:rPr lang="de-DE" dirty="0" err="1" smtClean="0"/>
              <a:t>iSheds</a:t>
            </a:r>
            <a:r>
              <a:rPr lang="de-DE" dirty="0" smtClean="0"/>
              <a:t> @ TUD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dirty="0" smtClean="0"/>
              <a:t>Mikrolabore für kreative Forscher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dirty="0" smtClean="0"/>
              <a:t>Kleinste Exzellenzmaßnahme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de-DE" dirty="0" smtClean="0"/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b="1" dirty="0" smtClean="0"/>
              <a:t>Story </a:t>
            </a:r>
            <a:r>
              <a:rPr lang="de-DE" b="1" dirty="0" err="1" smtClean="0"/>
              <a:t>begins</a:t>
            </a:r>
            <a:r>
              <a:rPr lang="de-DE" b="1" dirty="0" smtClean="0"/>
              <a:t> </a:t>
            </a:r>
            <a:r>
              <a:rPr lang="de-DE" b="1" dirty="0" err="1" smtClean="0"/>
              <a:t>with</a:t>
            </a:r>
            <a:r>
              <a:rPr lang="de-DE" b="1" dirty="0" smtClean="0"/>
              <a:t> </a:t>
            </a:r>
            <a:r>
              <a:rPr lang="de-DE" b="1" dirty="0" err="1" smtClean="0"/>
              <a:t>innovation</a:t>
            </a:r>
            <a:r>
              <a:rPr lang="de-DE" b="1" dirty="0" smtClean="0"/>
              <a:t> </a:t>
            </a:r>
            <a:r>
              <a:rPr lang="de-DE" b="1" dirty="0" err="1" smtClean="0"/>
              <a:t>sheds</a:t>
            </a:r>
            <a:r>
              <a:rPr lang="de-DE" b="1" dirty="0" smtClean="0"/>
              <a:t> on TUD </a:t>
            </a:r>
            <a:r>
              <a:rPr lang="de-DE" b="1" dirty="0" err="1" smtClean="0"/>
              <a:t>campus</a:t>
            </a:r>
            <a:endParaRPr lang="de-DE" b="1" dirty="0" smtClean="0"/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b="1" dirty="0" err="1" smtClean="0"/>
              <a:t>Perhaps</a:t>
            </a:r>
            <a:r>
              <a:rPr lang="de-DE" b="1" dirty="0" smtClean="0"/>
              <a:t> </a:t>
            </a:r>
            <a:r>
              <a:rPr lang="de-DE" b="1" dirty="0" err="1" smtClean="0"/>
              <a:t>the</a:t>
            </a:r>
            <a:r>
              <a:rPr lang="de-DE" b="1" dirty="0" smtClean="0"/>
              <a:t> </a:t>
            </a:r>
            <a:r>
              <a:rPr lang="de-DE" b="1" dirty="0" err="1" smtClean="0"/>
              <a:t>smallest</a:t>
            </a:r>
            <a:r>
              <a:rPr lang="de-DE" b="1" dirty="0" smtClean="0"/>
              <a:t> excellence </a:t>
            </a:r>
            <a:r>
              <a:rPr lang="de-DE" b="1" dirty="0" err="1" smtClean="0"/>
              <a:t>measure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TUD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b="1" dirty="0" smtClean="0"/>
              <a:t>Micro </a:t>
            </a:r>
            <a:r>
              <a:rPr lang="de-DE" b="1" dirty="0" err="1" smtClean="0"/>
              <a:t>innovation</a:t>
            </a:r>
            <a:r>
              <a:rPr lang="de-DE" b="1" dirty="0" smtClean="0"/>
              <a:t> </a:t>
            </a:r>
            <a:r>
              <a:rPr lang="de-DE" b="1" dirty="0" err="1" smtClean="0"/>
              <a:t>labs</a:t>
            </a:r>
            <a:r>
              <a:rPr lang="de-DE" b="1" dirty="0" smtClean="0"/>
              <a:t> </a:t>
            </a:r>
            <a:r>
              <a:rPr lang="de-DE" b="1" dirty="0" err="1" smtClean="0"/>
              <a:t>for</a:t>
            </a:r>
            <a:r>
              <a:rPr lang="de-DE" b="1" dirty="0" smtClean="0"/>
              <a:t> </a:t>
            </a:r>
            <a:r>
              <a:rPr lang="de-DE" b="1" dirty="0" err="1" smtClean="0"/>
              <a:t>creative</a:t>
            </a:r>
            <a:r>
              <a:rPr lang="de-DE" b="1" dirty="0" smtClean="0"/>
              <a:t> </a:t>
            </a:r>
            <a:r>
              <a:rPr lang="de-DE" b="1" dirty="0" err="1" smtClean="0"/>
              <a:t>young</a:t>
            </a:r>
            <a:r>
              <a:rPr lang="de-DE" b="1" dirty="0" smtClean="0"/>
              <a:t> </a:t>
            </a:r>
            <a:r>
              <a:rPr lang="de-DE" b="1" dirty="0" err="1" smtClean="0"/>
              <a:t>people</a:t>
            </a:r>
            <a:endParaRPr lang="de-DE" b="1" dirty="0" smtClean="0"/>
          </a:p>
        </p:txBody>
      </p:sp>
      <p:sp>
        <p:nvSpPr>
          <p:cNvPr id="1024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19339F9-A5DC-490A-A8A1-6943C4401503}" type="slidenum">
              <a:rPr lang="de-DE" altLang="de-DE">
                <a:latin typeface="Calibri" panose="020F0502020204030204" pitchFamily="34" charset="0"/>
              </a:rPr>
              <a:pPr/>
              <a:t>2</a:t>
            </a:fld>
            <a:endParaRPr lang="de-DE" altLang="de-D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dirty="0" smtClean="0"/>
              <a:t>[JRN, 20s]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dirty="0" smtClean="0"/>
              <a:t>Konzeptionelles Sprungbrett: </a:t>
            </a:r>
            <a:r>
              <a:rPr lang="de-DE" dirty="0" err="1" smtClean="0"/>
              <a:t>iSheds</a:t>
            </a:r>
            <a:r>
              <a:rPr lang="de-DE" dirty="0" smtClean="0"/>
              <a:t> @ TUD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dirty="0" smtClean="0"/>
              <a:t>Mikrolabore für kreative Forscher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dirty="0" smtClean="0"/>
              <a:t>Kleinste Exzellenzmaßnahme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de-DE" dirty="0" smtClean="0"/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b="1" dirty="0" smtClean="0"/>
              <a:t>Story </a:t>
            </a:r>
            <a:r>
              <a:rPr lang="de-DE" b="1" dirty="0" err="1" smtClean="0"/>
              <a:t>begins</a:t>
            </a:r>
            <a:r>
              <a:rPr lang="de-DE" b="1" dirty="0" smtClean="0"/>
              <a:t> </a:t>
            </a:r>
            <a:r>
              <a:rPr lang="de-DE" b="1" dirty="0" err="1" smtClean="0"/>
              <a:t>with</a:t>
            </a:r>
            <a:r>
              <a:rPr lang="de-DE" b="1" dirty="0" smtClean="0"/>
              <a:t> </a:t>
            </a:r>
            <a:r>
              <a:rPr lang="de-DE" b="1" dirty="0" err="1" smtClean="0"/>
              <a:t>innovation</a:t>
            </a:r>
            <a:r>
              <a:rPr lang="de-DE" b="1" dirty="0" smtClean="0"/>
              <a:t> </a:t>
            </a:r>
            <a:r>
              <a:rPr lang="de-DE" b="1" dirty="0" err="1" smtClean="0"/>
              <a:t>sheds</a:t>
            </a:r>
            <a:r>
              <a:rPr lang="de-DE" b="1" dirty="0" smtClean="0"/>
              <a:t> on TUD </a:t>
            </a:r>
            <a:r>
              <a:rPr lang="de-DE" b="1" dirty="0" err="1" smtClean="0"/>
              <a:t>campus</a:t>
            </a:r>
            <a:endParaRPr lang="de-DE" b="1" dirty="0" smtClean="0"/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b="1" dirty="0" err="1" smtClean="0"/>
              <a:t>Perhaps</a:t>
            </a:r>
            <a:r>
              <a:rPr lang="de-DE" b="1" dirty="0" smtClean="0"/>
              <a:t> </a:t>
            </a:r>
            <a:r>
              <a:rPr lang="de-DE" b="1" dirty="0" err="1" smtClean="0"/>
              <a:t>the</a:t>
            </a:r>
            <a:r>
              <a:rPr lang="de-DE" b="1" dirty="0" smtClean="0"/>
              <a:t> </a:t>
            </a:r>
            <a:r>
              <a:rPr lang="de-DE" b="1" dirty="0" err="1" smtClean="0"/>
              <a:t>smallest</a:t>
            </a:r>
            <a:r>
              <a:rPr lang="de-DE" b="1" dirty="0" smtClean="0"/>
              <a:t> excellence </a:t>
            </a:r>
            <a:r>
              <a:rPr lang="de-DE" b="1" dirty="0" err="1" smtClean="0"/>
              <a:t>measure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TUD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b="1" dirty="0" smtClean="0"/>
              <a:t>Micro </a:t>
            </a:r>
            <a:r>
              <a:rPr lang="de-DE" b="1" dirty="0" err="1" smtClean="0"/>
              <a:t>innovation</a:t>
            </a:r>
            <a:r>
              <a:rPr lang="de-DE" b="1" dirty="0" smtClean="0"/>
              <a:t> </a:t>
            </a:r>
            <a:r>
              <a:rPr lang="de-DE" b="1" dirty="0" err="1" smtClean="0"/>
              <a:t>labs</a:t>
            </a:r>
            <a:r>
              <a:rPr lang="de-DE" b="1" dirty="0" smtClean="0"/>
              <a:t> </a:t>
            </a:r>
            <a:r>
              <a:rPr lang="de-DE" b="1" dirty="0" err="1" smtClean="0"/>
              <a:t>for</a:t>
            </a:r>
            <a:r>
              <a:rPr lang="de-DE" b="1" dirty="0" smtClean="0"/>
              <a:t> </a:t>
            </a:r>
            <a:r>
              <a:rPr lang="de-DE" b="1" dirty="0" err="1" smtClean="0"/>
              <a:t>creative</a:t>
            </a:r>
            <a:r>
              <a:rPr lang="de-DE" b="1" dirty="0" smtClean="0"/>
              <a:t> </a:t>
            </a:r>
            <a:r>
              <a:rPr lang="de-DE" b="1" dirty="0" err="1" smtClean="0"/>
              <a:t>young</a:t>
            </a:r>
            <a:r>
              <a:rPr lang="de-DE" b="1" dirty="0" smtClean="0"/>
              <a:t> </a:t>
            </a:r>
            <a:r>
              <a:rPr lang="de-DE" b="1" dirty="0" err="1" smtClean="0"/>
              <a:t>people</a:t>
            </a:r>
            <a:endParaRPr lang="de-DE" b="1" dirty="0" smtClean="0"/>
          </a:p>
        </p:txBody>
      </p:sp>
      <p:sp>
        <p:nvSpPr>
          <p:cNvPr id="1229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F9811B3-E139-418C-8EA4-5E04F178F9D3}" type="slidenum">
              <a:rPr lang="de-DE" altLang="de-DE">
                <a:latin typeface="Calibri" panose="020F0502020204030204" pitchFamily="34" charset="0"/>
              </a:rPr>
              <a:pPr/>
              <a:t>3</a:t>
            </a:fld>
            <a:endParaRPr lang="de-DE" altLang="de-D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dirty="0" smtClean="0"/>
              <a:t>[JRN, 20s]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dirty="0" smtClean="0"/>
              <a:t>Konzeptionelles Sprungbrett: </a:t>
            </a:r>
            <a:r>
              <a:rPr lang="de-DE" dirty="0" err="1" smtClean="0"/>
              <a:t>iSheds</a:t>
            </a:r>
            <a:r>
              <a:rPr lang="de-DE" dirty="0" smtClean="0"/>
              <a:t> @ TUD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dirty="0" smtClean="0"/>
              <a:t>Mikrolabore für kreative Forscher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dirty="0" smtClean="0"/>
              <a:t>Kleinste Exzellenzmaßnahme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de-DE" dirty="0" smtClean="0"/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b="1" dirty="0" smtClean="0"/>
              <a:t>Story </a:t>
            </a:r>
            <a:r>
              <a:rPr lang="de-DE" b="1" dirty="0" err="1" smtClean="0"/>
              <a:t>begins</a:t>
            </a:r>
            <a:r>
              <a:rPr lang="de-DE" b="1" dirty="0" smtClean="0"/>
              <a:t> </a:t>
            </a:r>
            <a:r>
              <a:rPr lang="de-DE" b="1" dirty="0" err="1" smtClean="0"/>
              <a:t>with</a:t>
            </a:r>
            <a:r>
              <a:rPr lang="de-DE" b="1" dirty="0" smtClean="0"/>
              <a:t> </a:t>
            </a:r>
            <a:r>
              <a:rPr lang="de-DE" b="1" dirty="0" err="1" smtClean="0"/>
              <a:t>innovation</a:t>
            </a:r>
            <a:r>
              <a:rPr lang="de-DE" b="1" dirty="0" smtClean="0"/>
              <a:t> </a:t>
            </a:r>
            <a:r>
              <a:rPr lang="de-DE" b="1" dirty="0" err="1" smtClean="0"/>
              <a:t>sheds</a:t>
            </a:r>
            <a:r>
              <a:rPr lang="de-DE" b="1" dirty="0" smtClean="0"/>
              <a:t> on TUD </a:t>
            </a:r>
            <a:r>
              <a:rPr lang="de-DE" b="1" dirty="0" err="1" smtClean="0"/>
              <a:t>campus</a:t>
            </a:r>
            <a:endParaRPr lang="de-DE" b="1" dirty="0" smtClean="0"/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b="1" dirty="0" err="1" smtClean="0"/>
              <a:t>Perhaps</a:t>
            </a:r>
            <a:r>
              <a:rPr lang="de-DE" b="1" dirty="0" smtClean="0"/>
              <a:t> </a:t>
            </a:r>
            <a:r>
              <a:rPr lang="de-DE" b="1" dirty="0" err="1" smtClean="0"/>
              <a:t>the</a:t>
            </a:r>
            <a:r>
              <a:rPr lang="de-DE" b="1" dirty="0" smtClean="0"/>
              <a:t> </a:t>
            </a:r>
            <a:r>
              <a:rPr lang="de-DE" b="1" dirty="0" err="1" smtClean="0"/>
              <a:t>smallest</a:t>
            </a:r>
            <a:r>
              <a:rPr lang="de-DE" b="1" dirty="0" smtClean="0"/>
              <a:t> excellence </a:t>
            </a:r>
            <a:r>
              <a:rPr lang="de-DE" b="1" dirty="0" err="1" smtClean="0"/>
              <a:t>measure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TUD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b="1" dirty="0" smtClean="0"/>
              <a:t>Micro </a:t>
            </a:r>
            <a:r>
              <a:rPr lang="de-DE" b="1" dirty="0" err="1" smtClean="0"/>
              <a:t>innovation</a:t>
            </a:r>
            <a:r>
              <a:rPr lang="de-DE" b="1" dirty="0" smtClean="0"/>
              <a:t> </a:t>
            </a:r>
            <a:r>
              <a:rPr lang="de-DE" b="1" dirty="0" err="1" smtClean="0"/>
              <a:t>labs</a:t>
            </a:r>
            <a:r>
              <a:rPr lang="de-DE" b="1" dirty="0" smtClean="0"/>
              <a:t> </a:t>
            </a:r>
            <a:r>
              <a:rPr lang="de-DE" b="1" dirty="0" err="1" smtClean="0"/>
              <a:t>for</a:t>
            </a:r>
            <a:r>
              <a:rPr lang="de-DE" b="1" dirty="0" smtClean="0"/>
              <a:t> </a:t>
            </a:r>
            <a:r>
              <a:rPr lang="de-DE" b="1" dirty="0" err="1" smtClean="0"/>
              <a:t>creative</a:t>
            </a:r>
            <a:r>
              <a:rPr lang="de-DE" b="1" dirty="0" smtClean="0"/>
              <a:t> </a:t>
            </a:r>
            <a:r>
              <a:rPr lang="de-DE" b="1" dirty="0" err="1" smtClean="0"/>
              <a:t>young</a:t>
            </a:r>
            <a:r>
              <a:rPr lang="de-DE" b="1" dirty="0" smtClean="0"/>
              <a:t> </a:t>
            </a:r>
            <a:r>
              <a:rPr lang="de-DE" b="1" dirty="0" err="1" smtClean="0"/>
              <a:t>people</a:t>
            </a:r>
            <a:endParaRPr lang="de-DE" b="1" dirty="0" smtClean="0"/>
          </a:p>
        </p:txBody>
      </p:sp>
      <p:sp>
        <p:nvSpPr>
          <p:cNvPr id="1434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3E27865-E0D0-45FE-97F7-1D6215C850BF}" type="slidenum">
              <a:rPr lang="de-DE" altLang="de-DE">
                <a:latin typeface="Calibri" panose="020F0502020204030204" pitchFamily="34" charset="0"/>
              </a:rPr>
              <a:pPr/>
              <a:t>4</a:t>
            </a:fld>
            <a:endParaRPr lang="de-DE" altLang="de-D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dirty="0" smtClean="0"/>
              <a:t>[JRN, 20s]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dirty="0" smtClean="0"/>
              <a:t>Konzeptionelles Sprungbrett: </a:t>
            </a:r>
            <a:r>
              <a:rPr lang="de-DE" dirty="0" err="1" smtClean="0"/>
              <a:t>iSheds</a:t>
            </a:r>
            <a:r>
              <a:rPr lang="de-DE" dirty="0" smtClean="0"/>
              <a:t> @ TUD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dirty="0" smtClean="0"/>
              <a:t>Mikrolabore für kreative Forscher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dirty="0" smtClean="0"/>
              <a:t>Kleinste Exzellenzmaßnahme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de-DE" dirty="0" smtClean="0"/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b="1" dirty="0" smtClean="0"/>
              <a:t>Story </a:t>
            </a:r>
            <a:r>
              <a:rPr lang="de-DE" b="1" dirty="0" err="1" smtClean="0"/>
              <a:t>begins</a:t>
            </a:r>
            <a:r>
              <a:rPr lang="de-DE" b="1" dirty="0" smtClean="0"/>
              <a:t> </a:t>
            </a:r>
            <a:r>
              <a:rPr lang="de-DE" b="1" dirty="0" err="1" smtClean="0"/>
              <a:t>with</a:t>
            </a:r>
            <a:r>
              <a:rPr lang="de-DE" b="1" dirty="0" smtClean="0"/>
              <a:t> </a:t>
            </a:r>
            <a:r>
              <a:rPr lang="de-DE" b="1" dirty="0" err="1" smtClean="0"/>
              <a:t>innovation</a:t>
            </a:r>
            <a:r>
              <a:rPr lang="de-DE" b="1" dirty="0" smtClean="0"/>
              <a:t> </a:t>
            </a:r>
            <a:r>
              <a:rPr lang="de-DE" b="1" dirty="0" err="1" smtClean="0"/>
              <a:t>sheds</a:t>
            </a:r>
            <a:r>
              <a:rPr lang="de-DE" b="1" dirty="0" smtClean="0"/>
              <a:t> on TUD </a:t>
            </a:r>
            <a:r>
              <a:rPr lang="de-DE" b="1" dirty="0" err="1" smtClean="0"/>
              <a:t>campus</a:t>
            </a:r>
            <a:endParaRPr lang="de-DE" b="1" dirty="0" smtClean="0"/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b="1" dirty="0" err="1" smtClean="0"/>
              <a:t>Perhaps</a:t>
            </a:r>
            <a:r>
              <a:rPr lang="de-DE" b="1" dirty="0" smtClean="0"/>
              <a:t> </a:t>
            </a:r>
            <a:r>
              <a:rPr lang="de-DE" b="1" dirty="0" err="1" smtClean="0"/>
              <a:t>the</a:t>
            </a:r>
            <a:r>
              <a:rPr lang="de-DE" b="1" dirty="0" smtClean="0"/>
              <a:t> </a:t>
            </a:r>
            <a:r>
              <a:rPr lang="de-DE" b="1" dirty="0" err="1" smtClean="0"/>
              <a:t>smallest</a:t>
            </a:r>
            <a:r>
              <a:rPr lang="de-DE" b="1" dirty="0" smtClean="0"/>
              <a:t> excellence </a:t>
            </a:r>
            <a:r>
              <a:rPr lang="de-DE" b="1" dirty="0" err="1" smtClean="0"/>
              <a:t>measure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TUD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b="1" dirty="0" smtClean="0"/>
              <a:t>Micro </a:t>
            </a:r>
            <a:r>
              <a:rPr lang="de-DE" b="1" dirty="0" err="1" smtClean="0"/>
              <a:t>innovation</a:t>
            </a:r>
            <a:r>
              <a:rPr lang="de-DE" b="1" dirty="0" smtClean="0"/>
              <a:t> </a:t>
            </a:r>
            <a:r>
              <a:rPr lang="de-DE" b="1" dirty="0" err="1" smtClean="0"/>
              <a:t>labs</a:t>
            </a:r>
            <a:r>
              <a:rPr lang="de-DE" b="1" dirty="0" smtClean="0"/>
              <a:t> </a:t>
            </a:r>
            <a:r>
              <a:rPr lang="de-DE" b="1" dirty="0" err="1" smtClean="0"/>
              <a:t>for</a:t>
            </a:r>
            <a:r>
              <a:rPr lang="de-DE" b="1" dirty="0" smtClean="0"/>
              <a:t> </a:t>
            </a:r>
            <a:r>
              <a:rPr lang="de-DE" b="1" dirty="0" err="1" smtClean="0"/>
              <a:t>creative</a:t>
            </a:r>
            <a:r>
              <a:rPr lang="de-DE" b="1" dirty="0" smtClean="0"/>
              <a:t> </a:t>
            </a:r>
            <a:r>
              <a:rPr lang="de-DE" b="1" dirty="0" err="1" smtClean="0"/>
              <a:t>young</a:t>
            </a:r>
            <a:r>
              <a:rPr lang="de-DE" b="1" dirty="0" smtClean="0"/>
              <a:t> </a:t>
            </a:r>
            <a:r>
              <a:rPr lang="de-DE" b="1" dirty="0" err="1" smtClean="0"/>
              <a:t>people</a:t>
            </a:r>
            <a:endParaRPr lang="de-DE" b="1" dirty="0" smtClean="0"/>
          </a:p>
        </p:txBody>
      </p:sp>
      <p:sp>
        <p:nvSpPr>
          <p:cNvPr id="1638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008CDEA-3A87-4A56-993E-C2037DD120F5}" type="slidenum">
              <a:rPr lang="de-DE" altLang="de-DE">
                <a:latin typeface="Calibri" panose="020F0502020204030204" pitchFamily="34" charset="0"/>
              </a:rPr>
              <a:pPr/>
              <a:t>5</a:t>
            </a:fld>
            <a:endParaRPr lang="de-DE" altLang="de-D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dirty="0" smtClean="0"/>
              <a:t>[JRN, 20s]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dirty="0" smtClean="0"/>
              <a:t>Konzeptionelles Sprungbrett: </a:t>
            </a:r>
            <a:r>
              <a:rPr lang="de-DE" dirty="0" err="1" smtClean="0"/>
              <a:t>iSheds</a:t>
            </a:r>
            <a:r>
              <a:rPr lang="de-DE" dirty="0" smtClean="0"/>
              <a:t> @ TUD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dirty="0" smtClean="0"/>
              <a:t>Mikrolabore für kreative Forscher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dirty="0" smtClean="0"/>
              <a:t>Kleinste Exzellenzmaßnahme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de-DE" dirty="0" smtClean="0"/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b="1" dirty="0" smtClean="0"/>
              <a:t>Story </a:t>
            </a:r>
            <a:r>
              <a:rPr lang="de-DE" b="1" dirty="0" err="1" smtClean="0"/>
              <a:t>begins</a:t>
            </a:r>
            <a:r>
              <a:rPr lang="de-DE" b="1" dirty="0" smtClean="0"/>
              <a:t> </a:t>
            </a:r>
            <a:r>
              <a:rPr lang="de-DE" b="1" dirty="0" err="1" smtClean="0"/>
              <a:t>with</a:t>
            </a:r>
            <a:r>
              <a:rPr lang="de-DE" b="1" dirty="0" smtClean="0"/>
              <a:t> </a:t>
            </a:r>
            <a:r>
              <a:rPr lang="de-DE" b="1" dirty="0" err="1" smtClean="0"/>
              <a:t>innovation</a:t>
            </a:r>
            <a:r>
              <a:rPr lang="de-DE" b="1" dirty="0" smtClean="0"/>
              <a:t> </a:t>
            </a:r>
            <a:r>
              <a:rPr lang="de-DE" b="1" dirty="0" err="1" smtClean="0"/>
              <a:t>sheds</a:t>
            </a:r>
            <a:r>
              <a:rPr lang="de-DE" b="1" dirty="0" smtClean="0"/>
              <a:t> on TUD </a:t>
            </a:r>
            <a:r>
              <a:rPr lang="de-DE" b="1" dirty="0" err="1" smtClean="0"/>
              <a:t>campus</a:t>
            </a:r>
            <a:endParaRPr lang="de-DE" b="1" dirty="0" smtClean="0"/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b="1" dirty="0" err="1" smtClean="0"/>
              <a:t>Perhaps</a:t>
            </a:r>
            <a:r>
              <a:rPr lang="de-DE" b="1" dirty="0" smtClean="0"/>
              <a:t> </a:t>
            </a:r>
            <a:r>
              <a:rPr lang="de-DE" b="1" dirty="0" err="1" smtClean="0"/>
              <a:t>the</a:t>
            </a:r>
            <a:r>
              <a:rPr lang="de-DE" b="1" dirty="0" smtClean="0"/>
              <a:t> </a:t>
            </a:r>
            <a:r>
              <a:rPr lang="de-DE" b="1" dirty="0" err="1" smtClean="0"/>
              <a:t>smallest</a:t>
            </a:r>
            <a:r>
              <a:rPr lang="de-DE" b="1" dirty="0" smtClean="0"/>
              <a:t> excellence </a:t>
            </a:r>
            <a:r>
              <a:rPr lang="de-DE" b="1" dirty="0" err="1" smtClean="0"/>
              <a:t>measure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TUD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b="1" dirty="0" smtClean="0"/>
              <a:t>Micro </a:t>
            </a:r>
            <a:r>
              <a:rPr lang="de-DE" b="1" dirty="0" err="1" smtClean="0"/>
              <a:t>innovation</a:t>
            </a:r>
            <a:r>
              <a:rPr lang="de-DE" b="1" dirty="0" smtClean="0"/>
              <a:t> </a:t>
            </a:r>
            <a:r>
              <a:rPr lang="de-DE" b="1" dirty="0" err="1" smtClean="0"/>
              <a:t>labs</a:t>
            </a:r>
            <a:r>
              <a:rPr lang="de-DE" b="1" dirty="0" smtClean="0"/>
              <a:t> </a:t>
            </a:r>
            <a:r>
              <a:rPr lang="de-DE" b="1" dirty="0" err="1" smtClean="0"/>
              <a:t>for</a:t>
            </a:r>
            <a:r>
              <a:rPr lang="de-DE" b="1" dirty="0" smtClean="0"/>
              <a:t> </a:t>
            </a:r>
            <a:r>
              <a:rPr lang="de-DE" b="1" dirty="0" err="1" smtClean="0"/>
              <a:t>creative</a:t>
            </a:r>
            <a:r>
              <a:rPr lang="de-DE" b="1" dirty="0" smtClean="0"/>
              <a:t> </a:t>
            </a:r>
            <a:r>
              <a:rPr lang="de-DE" b="1" dirty="0" err="1" smtClean="0"/>
              <a:t>young</a:t>
            </a:r>
            <a:r>
              <a:rPr lang="de-DE" b="1" dirty="0" smtClean="0"/>
              <a:t> </a:t>
            </a:r>
            <a:r>
              <a:rPr lang="de-DE" b="1" dirty="0" err="1" smtClean="0"/>
              <a:t>people</a:t>
            </a:r>
            <a:endParaRPr lang="de-DE" b="1" dirty="0" smtClean="0"/>
          </a:p>
        </p:txBody>
      </p:sp>
      <p:sp>
        <p:nvSpPr>
          <p:cNvPr id="1843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427243D-B5F3-4B01-BCE2-818F5A031A25}" type="slidenum">
              <a:rPr lang="de-DE" altLang="de-DE">
                <a:latin typeface="Calibri" panose="020F0502020204030204" pitchFamily="34" charset="0"/>
              </a:rPr>
              <a:pPr/>
              <a:t>6</a:t>
            </a:fld>
            <a:endParaRPr lang="de-DE" altLang="de-D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dirty="0" smtClean="0"/>
              <a:t>[JRN, 20s]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dirty="0" smtClean="0"/>
              <a:t>Konzeptionelles Sprungbrett: </a:t>
            </a:r>
            <a:r>
              <a:rPr lang="de-DE" dirty="0" err="1" smtClean="0"/>
              <a:t>iSheds</a:t>
            </a:r>
            <a:r>
              <a:rPr lang="de-DE" dirty="0" smtClean="0"/>
              <a:t> @ TUD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dirty="0" smtClean="0"/>
              <a:t>Mikrolabore für kreative Forscher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dirty="0" smtClean="0"/>
              <a:t>Kleinste Exzellenzmaßnahme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de-DE" dirty="0" smtClean="0"/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b="1" dirty="0" smtClean="0"/>
              <a:t>Story </a:t>
            </a:r>
            <a:r>
              <a:rPr lang="de-DE" b="1" dirty="0" err="1" smtClean="0"/>
              <a:t>begins</a:t>
            </a:r>
            <a:r>
              <a:rPr lang="de-DE" b="1" dirty="0" smtClean="0"/>
              <a:t> </a:t>
            </a:r>
            <a:r>
              <a:rPr lang="de-DE" b="1" dirty="0" err="1" smtClean="0"/>
              <a:t>with</a:t>
            </a:r>
            <a:r>
              <a:rPr lang="de-DE" b="1" dirty="0" smtClean="0"/>
              <a:t> </a:t>
            </a:r>
            <a:r>
              <a:rPr lang="de-DE" b="1" dirty="0" err="1" smtClean="0"/>
              <a:t>innovation</a:t>
            </a:r>
            <a:r>
              <a:rPr lang="de-DE" b="1" dirty="0" smtClean="0"/>
              <a:t> </a:t>
            </a:r>
            <a:r>
              <a:rPr lang="de-DE" b="1" dirty="0" err="1" smtClean="0"/>
              <a:t>sheds</a:t>
            </a:r>
            <a:r>
              <a:rPr lang="de-DE" b="1" dirty="0" smtClean="0"/>
              <a:t> on TUD </a:t>
            </a:r>
            <a:r>
              <a:rPr lang="de-DE" b="1" dirty="0" err="1" smtClean="0"/>
              <a:t>campus</a:t>
            </a:r>
            <a:endParaRPr lang="de-DE" b="1" dirty="0" smtClean="0"/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b="1" dirty="0" err="1" smtClean="0"/>
              <a:t>Perhaps</a:t>
            </a:r>
            <a:r>
              <a:rPr lang="de-DE" b="1" dirty="0" smtClean="0"/>
              <a:t> </a:t>
            </a:r>
            <a:r>
              <a:rPr lang="de-DE" b="1" dirty="0" err="1" smtClean="0"/>
              <a:t>the</a:t>
            </a:r>
            <a:r>
              <a:rPr lang="de-DE" b="1" dirty="0" smtClean="0"/>
              <a:t> </a:t>
            </a:r>
            <a:r>
              <a:rPr lang="de-DE" b="1" dirty="0" err="1" smtClean="0"/>
              <a:t>smallest</a:t>
            </a:r>
            <a:r>
              <a:rPr lang="de-DE" b="1" dirty="0" smtClean="0"/>
              <a:t> excellence </a:t>
            </a:r>
            <a:r>
              <a:rPr lang="de-DE" b="1" dirty="0" err="1" smtClean="0"/>
              <a:t>measure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TUD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b="1" dirty="0" smtClean="0"/>
              <a:t>Micro </a:t>
            </a:r>
            <a:r>
              <a:rPr lang="de-DE" b="1" dirty="0" err="1" smtClean="0"/>
              <a:t>innovation</a:t>
            </a:r>
            <a:r>
              <a:rPr lang="de-DE" b="1" dirty="0" smtClean="0"/>
              <a:t> </a:t>
            </a:r>
            <a:r>
              <a:rPr lang="de-DE" b="1" dirty="0" err="1" smtClean="0"/>
              <a:t>labs</a:t>
            </a:r>
            <a:r>
              <a:rPr lang="de-DE" b="1" dirty="0" smtClean="0"/>
              <a:t> </a:t>
            </a:r>
            <a:r>
              <a:rPr lang="de-DE" b="1" dirty="0" err="1" smtClean="0"/>
              <a:t>for</a:t>
            </a:r>
            <a:r>
              <a:rPr lang="de-DE" b="1" dirty="0" smtClean="0"/>
              <a:t> </a:t>
            </a:r>
            <a:r>
              <a:rPr lang="de-DE" b="1" dirty="0" err="1" smtClean="0"/>
              <a:t>creative</a:t>
            </a:r>
            <a:r>
              <a:rPr lang="de-DE" b="1" dirty="0" smtClean="0"/>
              <a:t> </a:t>
            </a:r>
            <a:r>
              <a:rPr lang="de-DE" b="1" dirty="0" err="1" smtClean="0"/>
              <a:t>young</a:t>
            </a:r>
            <a:r>
              <a:rPr lang="de-DE" b="1" dirty="0" smtClean="0"/>
              <a:t> </a:t>
            </a:r>
            <a:r>
              <a:rPr lang="de-DE" b="1" dirty="0" err="1" smtClean="0"/>
              <a:t>people</a:t>
            </a:r>
            <a:endParaRPr lang="de-DE" b="1" dirty="0" smtClean="0"/>
          </a:p>
        </p:txBody>
      </p:sp>
      <p:sp>
        <p:nvSpPr>
          <p:cNvPr id="2048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F182DB8-0546-48EB-B11F-BF69CE2A6029}" type="slidenum">
              <a:rPr lang="de-DE" altLang="de-DE">
                <a:latin typeface="Calibri" panose="020F0502020204030204" pitchFamily="34" charset="0"/>
              </a:rPr>
              <a:pPr/>
              <a:t>7</a:t>
            </a:fld>
            <a:endParaRPr lang="de-DE" altLang="de-D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dirty="0" smtClean="0"/>
              <a:t>[JRN, 20s]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dirty="0" smtClean="0"/>
              <a:t>Konzeptionelles Sprungbrett: </a:t>
            </a:r>
            <a:r>
              <a:rPr lang="de-DE" dirty="0" err="1" smtClean="0"/>
              <a:t>iSheds</a:t>
            </a:r>
            <a:r>
              <a:rPr lang="de-DE" dirty="0" smtClean="0"/>
              <a:t> @ TUD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dirty="0" smtClean="0"/>
              <a:t>Mikrolabore für kreative Forscher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dirty="0" smtClean="0"/>
              <a:t>Kleinste Exzellenzmaßnahme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de-DE" dirty="0" smtClean="0"/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b="1" dirty="0" smtClean="0"/>
              <a:t>Story </a:t>
            </a:r>
            <a:r>
              <a:rPr lang="de-DE" b="1" dirty="0" err="1" smtClean="0"/>
              <a:t>begins</a:t>
            </a:r>
            <a:r>
              <a:rPr lang="de-DE" b="1" dirty="0" smtClean="0"/>
              <a:t> </a:t>
            </a:r>
            <a:r>
              <a:rPr lang="de-DE" b="1" dirty="0" err="1" smtClean="0"/>
              <a:t>with</a:t>
            </a:r>
            <a:r>
              <a:rPr lang="de-DE" b="1" dirty="0" smtClean="0"/>
              <a:t> </a:t>
            </a:r>
            <a:r>
              <a:rPr lang="de-DE" b="1" dirty="0" err="1" smtClean="0"/>
              <a:t>innovation</a:t>
            </a:r>
            <a:r>
              <a:rPr lang="de-DE" b="1" dirty="0" smtClean="0"/>
              <a:t> </a:t>
            </a:r>
            <a:r>
              <a:rPr lang="de-DE" b="1" dirty="0" err="1" smtClean="0"/>
              <a:t>sheds</a:t>
            </a:r>
            <a:r>
              <a:rPr lang="de-DE" b="1" dirty="0" smtClean="0"/>
              <a:t> on TUD </a:t>
            </a:r>
            <a:r>
              <a:rPr lang="de-DE" b="1" dirty="0" err="1" smtClean="0"/>
              <a:t>campus</a:t>
            </a:r>
            <a:endParaRPr lang="de-DE" b="1" dirty="0" smtClean="0"/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b="1" dirty="0" err="1" smtClean="0"/>
              <a:t>Perhaps</a:t>
            </a:r>
            <a:r>
              <a:rPr lang="de-DE" b="1" dirty="0" smtClean="0"/>
              <a:t> </a:t>
            </a:r>
            <a:r>
              <a:rPr lang="de-DE" b="1" dirty="0" err="1" smtClean="0"/>
              <a:t>the</a:t>
            </a:r>
            <a:r>
              <a:rPr lang="de-DE" b="1" dirty="0" smtClean="0"/>
              <a:t> </a:t>
            </a:r>
            <a:r>
              <a:rPr lang="de-DE" b="1" dirty="0" err="1" smtClean="0"/>
              <a:t>smallest</a:t>
            </a:r>
            <a:r>
              <a:rPr lang="de-DE" b="1" dirty="0" smtClean="0"/>
              <a:t> excellence </a:t>
            </a:r>
            <a:r>
              <a:rPr lang="de-DE" b="1" dirty="0" err="1" smtClean="0"/>
              <a:t>measure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TUD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b="1" dirty="0" smtClean="0"/>
              <a:t>Micro </a:t>
            </a:r>
            <a:r>
              <a:rPr lang="de-DE" b="1" dirty="0" err="1" smtClean="0"/>
              <a:t>innovation</a:t>
            </a:r>
            <a:r>
              <a:rPr lang="de-DE" b="1" dirty="0" smtClean="0"/>
              <a:t> </a:t>
            </a:r>
            <a:r>
              <a:rPr lang="de-DE" b="1" dirty="0" err="1" smtClean="0"/>
              <a:t>labs</a:t>
            </a:r>
            <a:r>
              <a:rPr lang="de-DE" b="1" dirty="0" smtClean="0"/>
              <a:t> </a:t>
            </a:r>
            <a:r>
              <a:rPr lang="de-DE" b="1" dirty="0" err="1" smtClean="0"/>
              <a:t>for</a:t>
            </a:r>
            <a:r>
              <a:rPr lang="de-DE" b="1" dirty="0" smtClean="0"/>
              <a:t> </a:t>
            </a:r>
            <a:r>
              <a:rPr lang="de-DE" b="1" dirty="0" err="1" smtClean="0"/>
              <a:t>creative</a:t>
            </a:r>
            <a:r>
              <a:rPr lang="de-DE" b="1" dirty="0" smtClean="0"/>
              <a:t> </a:t>
            </a:r>
            <a:r>
              <a:rPr lang="de-DE" b="1" dirty="0" err="1" smtClean="0"/>
              <a:t>young</a:t>
            </a:r>
            <a:r>
              <a:rPr lang="de-DE" b="1" dirty="0" smtClean="0"/>
              <a:t> </a:t>
            </a:r>
            <a:r>
              <a:rPr lang="de-DE" b="1" dirty="0" err="1" smtClean="0"/>
              <a:t>people</a:t>
            </a:r>
            <a:endParaRPr lang="de-DE" b="1" dirty="0" smtClean="0"/>
          </a:p>
        </p:txBody>
      </p:sp>
      <p:sp>
        <p:nvSpPr>
          <p:cNvPr id="2253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CF45842-3737-4C55-AE21-B89D09B72FD9}" type="slidenum">
              <a:rPr lang="de-DE" altLang="de-DE">
                <a:latin typeface="Calibri" panose="020F0502020204030204" pitchFamily="34" charset="0"/>
              </a:rPr>
              <a:pPr/>
              <a:t>8</a:t>
            </a:fld>
            <a:endParaRPr lang="de-DE" altLang="de-D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dirty="0" smtClean="0"/>
              <a:t>[JRN, 20s]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dirty="0" smtClean="0"/>
              <a:t>Konzeptionelles Sprungbrett: </a:t>
            </a:r>
            <a:r>
              <a:rPr lang="de-DE" dirty="0" err="1" smtClean="0"/>
              <a:t>iSheds</a:t>
            </a:r>
            <a:r>
              <a:rPr lang="de-DE" dirty="0" smtClean="0"/>
              <a:t> @ TUD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dirty="0" smtClean="0"/>
              <a:t>Mikrolabore für kreative Forscher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dirty="0" smtClean="0"/>
              <a:t>Kleinste Exzellenzmaßnahme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de-DE" dirty="0" smtClean="0"/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b="1" dirty="0" smtClean="0"/>
              <a:t>Story </a:t>
            </a:r>
            <a:r>
              <a:rPr lang="de-DE" b="1" dirty="0" err="1" smtClean="0"/>
              <a:t>begins</a:t>
            </a:r>
            <a:r>
              <a:rPr lang="de-DE" b="1" dirty="0" smtClean="0"/>
              <a:t> </a:t>
            </a:r>
            <a:r>
              <a:rPr lang="de-DE" b="1" dirty="0" err="1" smtClean="0"/>
              <a:t>with</a:t>
            </a:r>
            <a:r>
              <a:rPr lang="de-DE" b="1" dirty="0" smtClean="0"/>
              <a:t> </a:t>
            </a:r>
            <a:r>
              <a:rPr lang="de-DE" b="1" dirty="0" err="1" smtClean="0"/>
              <a:t>innovation</a:t>
            </a:r>
            <a:r>
              <a:rPr lang="de-DE" b="1" dirty="0" smtClean="0"/>
              <a:t> </a:t>
            </a:r>
            <a:r>
              <a:rPr lang="de-DE" b="1" dirty="0" err="1" smtClean="0"/>
              <a:t>sheds</a:t>
            </a:r>
            <a:r>
              <a:rPr lang="de-DE" b="1" dirty="0" smtClean="0"/>
              <a:t> on TUD </a:t>
            </a:r>
            <a:r>
              <a:rPr lang="de-DE" b="1" dirty="0" err="1" smtClean="0"/>
              <a:t>campus</a:t>
            </a:r>
            <a:endParaRPr lang="de-DE" b="1" dirty="0" smtClean="0"/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b="1" dirty="0" err="1" smtClean="0"/>
              <a:t>Perhaps</a:t>
            </a:r>
            <a:r>
              <a:rPr lang="de-DE" b="1" dirty="0" smtClean="0"/>
              <a:t> </a:t>
            </a:r>
            <a:r>
              <a:rPr lang="de-DE" b="1" dirty="0" err="1" smtClean="0"/>
              <a:t>the</a:t>
            </a:r>
            <a:r>
              <a:rPr lang="de-DE" b="1" dirty="0" smtClean="0"/>
              <a:t> </a:t>
            </a:r>
            <a:r>
              <a:rPr lang="de-DE" b="1" dirty="0" err="1" smtClean="0"/>
              <a:t>smallest</a:t>
            </a:r>
            <a:r>
              <a:rPr lang="de-DE" b="1" dirty="0" smtClean="0"/>
              <a:t> excellence </a:t>
            </a:r>
            <a:r>
              <a:rPr lang="de-DE" b="1" dirty="0" err="1" smtClean="0"/>
              <a:t>measure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TUD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b="1" dirty="0" smtClean="0"/>
              <a:t>Micro </a:t>
            </a:r>
            <a:r>
              <a:rPr lang="de-DE" b="1" dirty="0" err="1" smtClean="0"/>
              <a:t>innovation</a:t>
            </a:r>
            <a:r>
              <a:rPr lang="de-DE" b="1" dirty="0" smtClean="0"/>
              <a:t> </a:t>
            </a:r>
            <a:r>
              <a:rPr lang="de-DE" b="1" dirty="0" err="1" smtClean="0"/>
              <a:t>labs</a:t>
            </a:r>
            <a:r>
              <a:rPr lang="de-DE" b="1" dirty="0" smtClean="0"/>
              <a:t> </a:t>
            </a:r>
            <a:r>
              <a:rPr lang="de-DE" b="1" dirty="0" err="1" smtClean="0"/>
              <a:t>for</a:t>
            </a:r>
            <a:r>
              <a:rPr lang="de-DE" b="1" dirty="0" smtClean="0"/>
              <a:t> </a:t>
            </a:r>
            <a:r>
              <a:rPr lang="de-DE" b="1" dirty="0" err="1" smtClean="0"/>
              <a:t>creative</a:t>
            </a:r>
            <a:r>
              <a:rPr lang="de-DE" b="1" dirty="0" smtClean="0"/>
              <a:t> </a:t>
            </a:r>
            <a:r>
              <a:rPr lang="de-DE" b="1" dirty="0" err="1" smtClean="0"/>
              <a:t>young</a:t>
            </a:r>
            <a:r>
              <a:rPr lang="de-DE" b="1" dirty="0" smtClean="0"/>
              <a:t> </a:t>
            </a:r>
            <a:r>
              <a:rPr lang="de-DE" b="1" dirty="0" err="1" smtClean="0"/>
              <a:t>people</a:t>
            </a:r>
            <a:endParaRPr lang="de-DE" b="1" dirty="0" smtClean="0"/>
          </a:p>
        </p:txBody>
      </p:sp>
      <p:sp>
        <p:nvSpPr>
          <p:cNvPr id="245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0AE7D80-4E75-4773-BCE9-B6255E906242}" type="slidenum">
              <a:rPr lang="de-DE" altLang="de-DE">
                <a:latin typeface="Calibri" panose="020F0502020204030204" pitchFamily="34" charset="0"/>
              </a:rPr>
              <a:pPr/>
              <a:t>9</a:t>
            </a:fld>
            <a:endParaRPr lang="de-DE" altLang="de-D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_T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2"/>
          <p:cNvSpPr txBox="1">
            <a:spLocks/>
          </p:cNvSpPr>
          <p:nvPr userDrawn="1"/>
        </p:nvSpPr>
        <p:spPr>
          <a:xfrm>
            <a:off x="766763" y="4494213"/>
            <a:ext cx="11425237" cy="1239837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mar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bg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300"/>
              </a:spcBef>
              <a:buFont typeface="Open Sans" panose="020B0606030504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300"/>
              </a:spcBef>
              <a:buFont typeface="Symbol" panose="050501020107060205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300"/>
              </a:spcBef>
              <a:buFont typeface="Symbol" panose="05050102010706020507" pitchFamily="18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de-DE" smtClean="0">
                <a:solidFill>
                  <a:srgbClr val="727879"/>
                </a:solidFill>
              </a:rPr>
              <a:t>Formatvorlage des Untertitelmasters durch Klicken bearbeiten</a:t>
            </a:r>
            <a:br>
              <a:rPr lang="de-DE" smtClean="0">
                <a:solidFill>
                  <a:srgbClr val="727879"/>
                </a:solidFill>
              </a:rPr>
            </a:br>
            <a:r>
              <a:rPr lang="de-DE" smtClean="0">
                <a:solidFill>
                  <a:srgbClr val="727879"/>
                </a:solidFill>
              </a:rPr>
              <a:t>Ort oder Anlass des Vortrags // Samstag, 13. Januar 2018</a:t>
            </a:r>
            <a:endParaRPr lang="de-DE" dirty="0" smtClean="0">
              <a:solidFill>
                <a:srgbClr val="727879"/>
              </a:solidFill>
            </a:endParaRPr>
          </a:p>
        </p:txBody>
      </p:sp>
      <p:sp>
        <p:nvSpPr>
          <p:cNvPr id="3" name="Textplatzhalter 25"/>
          <p:cNvSpPr txBox="1">
            <a:spLocks/>
          </p:cNvSpPr>
          <p:nvPr userDrawn="1"/>
        </p:nvSpPr>
        <p:spPr>
          <a:xfrm>
            <a:off x="766763" y="2420938"/>
            <a:ext cx="11425237" cy="828675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bg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6000" indent="-324000" algn="l" defTabSz="914400" rtl="0" eaLnBrk="1" latinLnBrk="0" hangingPunct="1">
              <a:spcBef>
                <a:spcPts val="300"/>
              </a:spcBef>
              <a:buFont typeface="Open Sans" panose="020B0606030504020204" pitchFamily="34" charset="0"/>
              <a:buChar char="—"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396000" indent="-216000" algn="l" defTabSz="914400" rtl="0" eaLnBrk="1" latinLnBrk="0" hangingPunct="1">
              <a:spcBef>
                <a:spcPts val="3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576000" indent="-179388" algn="l" defTabSz="914400" rtl="0" eaLnBrk="1" latinLnBrk="0" hangingPunct="1">
              <a:spcBef>
                <a:spcPts val="300"/>
              </a:spcBef>
              <a:buFont typeface="Symbol" panose="05050102010706020507" pitchFamily="18" charset="2"/>
              <a:buChar char="-"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75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75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de-DE" smtClean="0">
                <a:solidFill>
                  <a:srgbClr val="727879"/>
                </a:solidFill>
              </a:rPr>
              <a:t>Vorname Name</a:t>
            </a:r>
            <a:br>
              <a:rPr lang="de-DE" smtClean="0">
                <a:solidFill>
                  <a:srgbClr val="727879"/>
                </a:solidFill>
              </a:rPr>
            </a:br>
            <a:r>
              <a:rPr lang="de-DE" smtClean="0">
                <a:solidFill>
                  <a:srgbClr val="727879"/>
                </a:solidFill>
              </a:rPr>
              <a:t>Struktureinheit  der TU Dresden</a:t>
            </a:r>
            <a:endParaRPr lang="de-DE" dirty="0">
              <a:solidFill>
                <a:srgbClr val="727879"/>
              </a:solidFill>
            </a:endParaRPr>
          </a:p>
        </p:txBody>
      </p:sp>
      <p:sp>
        <p:nvSpPr>
          <p:cNvPr id="4" name="Titel 1"/>
          <p:cNvSpPr txBox="1">
            <a:spLocks/>
          </p:cNvSpPr>
          <p:nvPr userDrawn="1"/>
        </p:nvSpPr>
        <p:spPr>
          <a:xfrm>
            <a:off x="766763" y="3392488"/>
            <a:ext cx="11425237" cy="971550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chemeClr val="tx2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de-DE" smtClean="0">
                <a:solidFill>
                  <a:srgbClr val="00305E"/>
                </a:solidFill>
              </a:rPr>
              <a:t>Titelmasterformat</a:t>
            </a:r>
            <a:br>
              <a:rPr lang="de-DE" smtClean="0">
                <a:solidFill>
                  <a:srgbClr val="00305E"/>
                </a:solidFill>
              </a:rPr>
            </a:br>
            <a:r>
              <a:rPr lang="de-DE" smtClean="0">
                <a:solidFill>
                  <a:srgbClr val="00305E"/>
                </a:solidFill>
              </a:rPr>
              <a:t>durch Klicken bearbeiten</a:t>
            </a:r>
            <a:endParaRPr lang="de-DE" dirty="0">
              <a:solidFill>
                <a:srgbClr val="00305E"/>
              </a:solidFill>
            </a:endParaRPr>
          </a:p>
        </p:txBody>
      </p:sp>
      <p:cxnSp>
        <p:nvCxnSpPr>
          <p:cNvPr id="5" name="Gerade Verbindung 14"/>
          <p:cNvCxnSpPr>
            <a:cxnSpLocks noChangeShapeType="1"/>
          </p:cNvCxnSpPr>
          <p:nvPr userDrawn="1"/>
        </p:nvCxnSpPr>
        <p:spPr bwMode="auto">
          <a:xfrm>
            <a:off x="0" y="982663"/>
            <a:ext cx="13088938" cy="0"/>
          </a:xfrm>
          <a:prstGeom prst="line">
            <a:avLst/>
          </a:prstGeom>
          <a:noFill/>
          <a:ln w="12700" algn="ctr">
            <a:solidFill>
              <a:srgbClr val="A6A6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Gerade Verbindung 14"/>
          <p:cNvCxnSpPr>
            <a:cxnSpLocks noChangeShapeType="1"/>
          </p:cNvCxnSpPr>
          <p:nvPr userDrawn="1"/>
        </p:nvCxnSpPr>
        <p:spPr bwMode="auto">
          <a:xfrm>
            <a:off x="0" y="1154113"/>
            <a:ext cx="13088938" cy="0"/>
          </a:xfrm>
          <a:prstGeom prst="line">
            <a:avLst/>
          </a:prstGeom>
          <a:noFill/>
          <a:ln w="12700" algn="ctr">
            <a:solidFill>
              <a:srgbClr val="A6A6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5734050"/>
            <a:ext cx="109855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7256264"/>
      </p:ext>
    </p:extLst>
  </p:cSld>
  <p:clrMapOvr>
    <a:masterClrMapping/>
  </p:clrMapOvr>
  <p:transition spd="med" advClick="0">
    <p:fade/>
  </p:transition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14407-51CC-400C-A058-96FCB521F6FC}" type="datetimeFigureOut">
              <a:rPr lang="de-DE"/>
              <a:pPr>
                <a:defRPr/>
              </a:pPr>
              <a:t>24.02.2021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74D55-FB70-4448-935C-F6C294A14BF7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70113375"/>
      </p:ext>
    </p:extLst>
  </p:cSld>
  <p:clrMapOvr>
    <a:masterClrMapping/>
  </p:clrMapOvr>
  <p:transition spd="med"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19A2C-ACEE-421F-847E-BB0FC5A89625}" type="datetimeFigureOut">
              <a:rPr lang="de-DE"/>
              <a:pPr>
                <a:defRPr/>
              </a:pPr>
              <a:t>24.02.2021</a:t>
            </a:fld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647A0-22BE-4DAF-BDB6-84E0E3AE609C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65218478"/>
      </p:ext>
    </p:extLst>
  </p:cSld>
  <p:clrMapOvr>
    <a:masterClrMapping/>
  </p:clrMapOvr>
  <p:transition spd="med"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D4EEE-901B-42E2-BCF2-329F54EA7568}" type="datetimeFigureOut">
              <a:rPr lang="de-DE"/>
              <a:pPr>
                <a:defRPr/>
              </a:pPr>
              <a:t>24.02.2021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5AAC5-DFD4-4CAE-95F1-938703965A58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69617263"/>
      </p:ext>
    </p:extLst>
  </p:cSld>
  <p:clrMapOvr>
    <a:masterClrMapping/>
  </p:clrMapOvr>
  <p:transition spd="med"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AF014-5129-4123-BB20-195009644879}" type="datetimeFigureOut">
              <a:rPr lang="de-DE"/>
              <a:pPr>
                <a:defRPr/>
              </a:pPr>
              <a:t>24.02.2021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95493-EC06-4318-A1E8-24BF6550D696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9042183"/>
      </p:ext>
    </p:extLst>
  </p:cSld>
  <p:clrMapOvr>
    <a:masterClrMapping/>
  </p:clrMapOvr>
  <p:transition spd="med"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4F2A8-DFA3-4A60-B85D-A22A7BFEBFEE}" type="datetimeFigureOut">
              <a:rPr lang="de-DE"/>
              <a:pPr>
                <a:defRPr/>
              </a:pPr>
              <a:t>24.02.2021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7BD0B-356A-4226-A55A-6F58C21628E4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65693609"/>
      </p:ext>
    </p:extLst>
  </p:cSld>
  <p:clrMapOvr>
    <a:masterClrMapping/>
  </p:clrMapOvr>
  <p:transition spd="med" advClick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875AC-E9B4-4CDA-9455-A6CC5D13CF55}" type="datetimeFigureOut">
              <a:rPr lang="de-DE"/>
              <a:pPr>
                <a:defRPr/>
              </a:pPr>
              <a:t>24.02.2021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45D4D-96D8-4800-A76B-E3AA51F23F7A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12289898"/>
      </p:ext>
    </p:extLst>
  </p:cSld>
  <p:clrMapOvr>
    <a:masterClrMapping/>
  </p:clrMapOvr>
  <p:transition spd="med"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_T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3"/>
          <p:cNvSpPr txBox="1">
            <a:spLocks/>
          </p:cNvSpPr>
          <p:nvPr userDrawn="1"/>
        </p:nvSpPr>
        <p:spPr>
          <a:xfrm>
            <a:off x="395288" y="341313"/>
            <a:ext cx="8362950" cy="812800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tx2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de-DE" smtClean="0">
                <a:solidFill>
                  <a:srgbClr val="00305E"/>
                </a:solidFill>
              </a:rPr>
              <a:t>Titelmasterformat durch Klicken bearbeiten</a:t>
            </a:r>
            <a:endParaRPr lang="de-DE" dirty="0">
              <a:solidFill>
                <a:srgbClr val="00305E"/>
              </a:solidFill>
            </a:endParaRPr>
          </a:p>
        </p:txBody>
      </p:sp>
      <p:sp>
        <p:nvSpPr>
          <p:cNvPr id="3" name="Inhaltsplatzhalter 5"/>
          <p:cNvSpPr txBox="1">
            <a:spLocks/>
          </p:cNvSpPr>
          <p:nvPr userDrawn="1"/>
        </p:nvSpPr>
        <p:spPr>
          <a:xfrm>
            <a:off x="385763" y="1484313"/>
            <a:ext cx="8372475" cy="4249737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marL="0" indent="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6000" indent="-324000" algn="l" defTabSz="914400" rtl="0" eaLnBrk="1" latinLnBrk="0" hangingPunct="1">
              <a:spcBef>
                <a:spcPts val="300"/>
              </a:spcBef>
              <a:buFont typeface="Open Sans" panose="020B0606030504020204" pitchFamily="34" charset="0"/>
              <a:buChar char="—"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396000" indent="-216000" algn="l" defTabSz="914400" rtl="0" eaLnBrk="1" latinLnBrk="0" hangingPunct="1">
              <a:spcBef>
                <a:spcPts val="3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576000" indent="-179388" algn="l" defTabSz="914400" rtl="0" eaLnBrk="1" latinLnBrk="0" hangingPunct="1">
              <a:spcBef>
                <a:spcPts val="300"/>
              </a:spcBef>
              <a:buFont typeface="Symbol" panose="05050102010706020507" pitchFamily="18" charset="2"/>
              <a:buChar char="-"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75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75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de-DE" smtClean="0">
                <a:solidFill>
                  <a:srgbClr val="00305E"/>
                </a:solidFill>
              </a:rPr>
              <a:t>Textmasterformat bearbeiten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de-DE" smtClean="0">
                <a:solidFill>
                  <a:srgbClr val="00305E"/>
                </a:solidFill>
              </a:rPr>
              <a:t>Zweite Ebene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de-DE" smtClean="0">
                <a:solidFill>
                  <a:srgbClr val="00305E"/>
                </a:solidFill>
              </a:rPr>
              <a:t>Dritte Ebene</a:t>
            </a:r>
          </a:p>
          <a:p>
            <a:pPr lvl="3" fontAlgn="auto">
              <a:spcAft>
                <a:spcPts val="0"/>
              </a:spcAft>
              <a:defRPr/>
            </a:pPr>
            <a:r>
              <a:rPr lang="de-DE" smtClean="0">
                <a:solidFill>
                  <a:srgbClr val="00305E"/>
                </a:solidFill>
              </a:rPr>
              <a:t>Vierte Ebene</a:t>
            </a:r>
          </a:p>
          <a:p>
            <a:pPr lvl="4" fontAlgn="auto">
              <a:spcAft>
                <a:spcPts val="0"/>
              </a:spcAft>
              <a:defRPr/>
            </a:pPr>
            <a:r>
              <a:rPr lang="de-DE" smtClean="0">
                <a:solidFill>
                  <a:srgbClr val="00305E"/>
                </a:solidFill>
              </a:rPr>
              <a:t>Fünfte Ebene</a:t>
            </a:r>
            <a:endParaRPr lang="de-DE" dirty="0">
              <a:solidFill>
                <a:srgbClr val="00305E"/>
              </a:solidFill>
            </a:endParaRPr>
          </a:p>
        </p:txBody>
      </p:sp>
      <p:sp>
        <p:nvSpPr>
          <p:cNvPr id="4" name="Textfeld 38"/>
          <p:cNvSpPr txBox="1"/>
          <p:nvPr userDrawn="1"/>
        </p:nvSpPr>
        <p:spPr>
          <a:xfrm>
            <a:off x="9445625" y="6275388"/>
            <a:ext cx="692150" cy="36988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800" smtClean="0">
                <a:solidFill>
                  <a:schemeClr val="bg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de-DE" altLang="de-DE" sz="800" smtClean="0">
                <a:solidFill>
                  <a:schemeClr val="bg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altLang="de-DE" sz="800" smtClean="0">
                <a:solidFill>
                  <a:schemeClr val="bg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Folie </a:t>
            </a:r>
            <a:fld id="{20CFE1F8-CD92-4806-A651-D69FEFD0DBA3}" type="slidenum">
              <a:rPr lang="de-DE" altLang="de-DE" sz="800" smtClean="0">
                <a:solidFill>
                  <a:schemeClr val="bg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pPr algn="r" eaLnBrk="1" hangingPunct="1">
                <a:defRPr/>
              </a:pPr>
              <a:t>‹#›</a:t>
            </a:fld>
            <a:endParaRPr lang="de-DE" altLang="de-DE" sz="800" smtClean="0">
              <a:solidFill>
                <a:schemeClr val="bg2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algn="r" eaLnBrk="1" hangingPunct="1">
              <a:defRPr/>
            </a:pPr>
            <a:endParaRPr lang="de-DE" altLang="de-DE" sz="800" smtClean="0">
              <a:solidFill>
                <a:schemeClr val="bg2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Grafik 3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100" y="6273800"/>
            <a:ext cx="86995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4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6288088"/>
            <a:ext cx="1135062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pieren 11"/>
          <p:cNvGrpSpPr>
            <a:grpSpLocks/>
          </p:cNvGrpSpPr>
          <p:nvPr userDrawn="1"/>
        </p:nvGrpSpPr>
        <p:grpSpPr bwMode="auto">
          <a:xfrm>
            <a:off x="0" y="1082675"/>
            <a:ext cx="12192000" cy="5010150"/>
            <a:chOff x="0" y="1082757"/>
            <a:chExt cx="9144000" cy="5010539"/>
          </a:xfrm>
        </p:grpSpPr>
        <p:cxnSp>
          <p:nvCxnSpPr>
            <p:cNvPr id="8" name="Gerade Verbindung 14"/>
            <p:cNvCxnSpPr/>
            <p:nvPr userDrawn="1"/>
          </p:nvCxnSpPr>
          <p:spPr>
            <a:xfrm>
              <a:off x="0" y="6093296"/>
              <a:ext cx="9144000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9"/>
            <p:cNvCxnSpPr/>
            <p:nvPr userDrawn="1"/>
          </p:nvCxnSpPr>
          <p:spPr>
            <a:xfrm>
              <a:off x="0" y="1082757"/>
              <a:ext cx="9144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05946788"/>
      </p:ext>
    </p:extLst>
  </p:cSld>
  <p:clrMapOvr>
    <a:masterClrMapping/>
  </p:clrMapOvr>
  <p:transition spd="med" advClick="0">
    <p:fade/>
  </p:transition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14354" y="1484314"/>
            <a:ext cx="11164268" cy="4249738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3pPr>
              <a:spcBef>
                <a:spcPts val="1200"/>
              </a:spcBef>
              <a:defRPr/>
            </a:lvl3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7729936"/>
      </p:ext>
    </p:extLst>
  </p:cSld>
  <p:clrMapOvr>
    <a:masterClrMapping/>
  </p:clrMapOvr>
  <p:transition spd="med" advClick="0">
    <p:fade/>
  </p:transition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_T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8"/>
          <p:cNvSpPr>
            <a:spLocks noChangeArrowheads="1"/>
          </p:cNvSpPr>
          <p:nvPr userDrawn="1"/>
        </p:nvSpPr>
        <p:spPr bwMode="auto">
          <a:xfrm>
            <a:off x="0" y="981075"/>
            <a:ext cx="12192000" cy="5876925"/>
          </a:xfrm>
          <a:prstGeom prst="rect">
            <a:avLst/>
          </a:prstGeom>
          <a:gradFill rotWithShape="0">
            <a:gsLst>
              <a:gs pos="0">
                <a:srgbClr val="00305E"/>
              </a:gs>
              <a:gs pos="14000">
                <a:srgbClr val="00305E"/>
              </a:gs>
              <a:gs pos="100000">
                <a:srgbClr val="006AB3"/>
              </a:gs>
            </a:gsLst>
            <a:lin ang="150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de-DE" altLang="de-DE">
              <a:solidFill>
                <a:srgbClr val="FFFFFF"/>
              </a:solidFill>
              <a:latin typeface="Open Sans" panose="020B0606030504020204" pitchFamily="34" charset="0"/>
            </a:endParaRPr>
          </a:p>
        </p:txBody>
      </p:sp>
      <p:sp>
        <p:nvSpPr>
          <p:cNvPr id="3" name="Untertitel 2"/>
          <p:cNvSpPr txBox="1">
            <a:spLocks/>
          </p:cNvSpPr>
          <p:nvPr userDrawn="1"/>
        </p:nvSpPr>
        <p:spPr>
          <a:xfrm>
            <a:off x="766765" y="4494770"/>
            <a:ext cx="7981949" cy="1239280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mar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alpha val="80000"/>
                  </a:schemeClr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300"/>
              </a:spcBef>
              <a:buFont typeface="Open Sans" panose="020B0606030504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300"/>
              </a:spcBef>
              <a:buFont typeface="Symbol" panose="050501020107060205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300"/>
              </a:spcBef>
              <a:buFont typeface="Symbol" panose="05050102010706020507" pitchFamily="18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de-DE" smtClean="0">
                <a:solidFill>
                  <a:srgbClr val="FFFFFF">
                    <a:alpha val="80000"/>
                  </a:srgbClr>
                </a:solidFill>
              </a:rPr>
              <a:t>Formatvorlage des Untertitelmasters durch Klicken bearbeiten</a:t>
            </a:r>
            <a:br>
              <a:rPr lang="de-DE" smtClean="0">
                <a:solidFill>
                  <a:srgbClr val="FFFFFF">
                    <a:alpha val="80000"/>
                  </a:srgbClr>
                </a:solidFill>
              </a:rPr>
            </a:br>
            <a:r>
              <a:rPr lang="de-DE" smtClean="0">
                <a:solidFill>
                  <a:srgbClr val="FFFFFF">
                    <a:alpha val="80000"/>
                  </a:srgbClr>
                </a:solidFill>
              </a:rPr>
              <a:t>Ort oder Anlass des Vortrags // Samstag, 13. Januar 2018</a:t>
            </a:r>
            <a:endParaRPr lang="de-DE" dirty="0" smtClean="0">
              <a:solidFill>
                <a:srgbClr val="FFFFFF">
                  <a:alpha val="80000"/>
                </a:srgbClr>
              </a:solidFill>
            </a:endParaRPr>
          </a:p>
        </p:txBody>
      </p:sp>
      <p:sp>
        <p:nvSpPr>
          <p:cNvPr id="4" name="Textplatzhalter 25"/>
          <p:cNvSpPr txBox="1">
            <a:spLocks/>
          </p:cNvSpPr>
          <p:nvPr userDrawn="1"/>
        </p:nvSpPr>
        <p:spPr>
          <a:xfrm>
            <a:off x="766765" y="2420839"/>
            <a:ext cx="7981949" cy="828675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alpha val="80000"/>
                  </a:schemeClr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6000" indent="-324000" algn="l" defTabSz="914400" rtl="0" eaLnBrk="1" latinLnBrk="0" hangingPunct="1">
              <a:spcBef>
                <a:spcPts val="300"/>
              </a:spcBef>
              <a:buFont typeface="Open Sans" panose="020B0606030504020204" pitchFamily="34" charset="0"/>
              <a:buChar char="—"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396000" indent="-216000" algn="l" defTabSz="914400" rtl="0" eaLnBrk="1" latinLnBrk="0" hangingPunct="1">
              <a:spcBef>
                <a:spcPts val="3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576000" indent="-179388" algn="l" defTabSz="914400" rtl="0" eaLnBrk="1" latinLnBrk="0" hangingPunct="1">
              <a:spcBef>
                <a:spcPts val="300"/>
              </a:spcBef>
              <a:buFont typeface="Symbol" panose="05050102010706020507" pitchFamily="18" charset="2"/>
              <a:buChar char="-"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75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75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de-DE" smtClean="0">
                <a:solidFill>
                  <a:srgbClr val="FFFFFF">
                    <a:alpha val="80000"/>
                  </a:srgbClr>
                </a:solidFill>
              </a:rPr>
              <a:t>Vorname Name</a:t>
            </a:r>
            <a:br>
              <a:rPr lang="de-DE" smtClean="0">
                <a:solidFill>
                  <a:srgbClr val="FFFFFF">
                    <a:alpha val="80000"/>
                  </a:srgbClr>
                </a:solidFill>
              </a:rPr>
            </a:br>
            <a:r>
              <a:rPr lang="de-DE" smtClean="0">
                <a:solidFill>
                  <a:srgbClr val="FFFFFF">
                    <a:alpha val="80000"/>
                  </a:srgbClr>
                </a:solidFill>
              </a:rPr>
              <a:t>Struktureinheit  der TU Dresden</a:t>
            </a:r>
            <a:endParaRPr lang="de-DE" dirty="0">
              <a:solidFill>
                <a:srgbClr val="FFFFFF">
                  <a:alpha val="80000"/>
                </a:srgbClr>
              </a:solidFill>
            </a:endParaRPr>
          </a:p>
        </p:txBody>
      </p:sp>
      <p:sp>
        <p:nvSpPr>
          <p:cNvPr id="5" name="Rechteck 21"/>
          <p:cNvSpPr>
            <a:spLocks noChangeArrowheads="1"/>
          </p:cNvSpPr>
          <p:nvPr userDrawn="1"/>
        </p:nvSpPr>
        <p:spPr bwMode="auto">
          <a:xfrm>
            <a:off x="0" y="982663"/>
            <a:ext cx="12192000" cy="171450"/>
          </a:xfrm>
          <a:prstGeom prst="rect">
            <a:avLst/>
          </a:prstGeom>
          <a:solidFill>
            <a:srgbClr val="FFFFFF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de-DE" altLang="de-DE">
              <a:solidFill>
                <a:srgbClr val="FFFFFF"/>
              </a:solidFill>
              <a:latin typeface="Open Sans" panose="020B0606030504020204" pitchFamily="34" charset="0"/>
            </a:endParaRPr>
          </a:p>
        </p:txBody>
      </p:sp>
      <p:sp>
        <p:nvSpPr>
          <p:cNvPr id="6" name="Titel 1"/>
          <p:cNvSpPr txBox="1">
            <a:spLocks/>
          </p:cNvSpPr>
          <p:nvPr userDrawn="1"/>
        </p:nvSpPr>
        <p:spPr>
          <a:xfrm>
            <a:off x="766763" y="3392488"/>
            <a:ext cx="7981950" cy="971550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chemeClr val="bg1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de-DE" smtClean="0">
                <a:solidFill>
                  <a:srgbClr val="FFFFFF"/>
                </a:solidFill>
              </a:rPr>
              <a:t>Titelmasterformat</a:t>
            </a:r>
            <a:br>
              <a:rPr lang="de-DE" smtClean="0">
                <a:solidFill>
                  <a:srgbClr val="FFFFFF"/>
                </a:solidFill>
              </a:rPr>
            </a:br>
            <a:r>
              <a:rPr lang="de-DE" smtClean="0">
                <a:solidFill>
                  <a:srgbClr val="FFFFFF"/>
                </a:solidFill>
              </a:rPr>
              <a:t>durch Klicken bearbeiten</a:t>
            </a:r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042702"/>
      </p:ext>
    </p:extLst>
  </p:cSld>
  <p:clrMapOvr>
    <a:masterClrMapping/>
  </p:clrMapOvr>
  <p:transition spd="med" advClick="0">
    <p:fade/>
  </p:transition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5E1F8-C845-4BCB-AE5F-B31879986FF0}" type="datetimeFigureOut">
              <a:rPr lang="de-DE"/>
              <a:pPr>
                <a:defRPr/>
              </a:pPr>
              <a:t>24.02.2021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09A27-467A-417A-9B0B-EDFB0AD1F566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60701499"/>
      </p:ext>
    </p:extLst>
  </p:cSld>
  <p:clrMapOvr>
    <a:masterClrMapping/>
  </p:clrMapOvr>
  <p:transition spd="med"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F1A80-7C66-433A-A3F0-97E097A90103}" type="datetimeFigureOut">
              <a:rPr lang="de-DE"/>
              <a:pPr>
                <a:defRPr/>
              </a:pPr>
              <a:t>24.02.2021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C95DB-817E-4453-BBA7-14BAF9FA2CC1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06261638"/>
      </p:ext>
    </p:extLst>
  </p:cSld>
  <p:clrMapOvr>
    <a:masterClrMapping/>
  </p:clrMapOvr>
  <p:transition spd="med"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6BD93-7D68-4617-9976-7EC212D57580}" type="datetimeFigureOut">
              <a:rPr lang="de-DE"/>
              <a:pPr>
                <a:defRPr/>
              </a:pPr>
              <a:t>24.02.2021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45442-B866-4540-A531-FCF950A8F056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20632883"/>
      </p:ext>
    </p:extLst>
  </p:cSld>
  <p:clrMapOvr>
    <a:masterClrMapping/>
  </p:clrMapOvr>
  <p:transition spd="med"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60EF5-4E97-461C-A06C-A0BF5E10559A}" type="datetimeFigureOut">
              <a:rPr lang="de-DE"/>
              <a:pPr>
                <a:defRPr/>
              </a:pPr>
              <a:t>24.02.2021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BE874-F5FF-459A-99F5-66A020DE729E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70297890"/>
      </p:ext>
    </p:extLst>
  </p:cSld>
  <p:clrMapOvr>
    <a:masterClrMapping/>
  </p:clrMapOvr>
  <p:transition spd="med"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DE57B-2A1D-492D-A633-A4A783B270CC}" type="datetimeFigureOut">
              <a:rPr lang="de-DE"/>
              <a:pPr>
                <a:defRPr/>
              </a:pPr>
              <a:t>24.02.2021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EC5AC-F6B0-48AA-AB5F-1A0C6F2B9393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37810379"/>
      </p:ext>
    </p:extLst>
  </p:cSld>
  <p:clrMapOvr>
    <a:masterClrMapping/>
  </p:clrMapOvr>
  <p:transition spd="med"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Formatvorlagen des Textmasters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9021F5-5A65-4FA8-BD65-3BD9E5CA5E03}" type="datetimeFigureOut">
              <a:rPr lang="de-DE"/>
              <a:pPr>
                <a:defRPr/>
              </a:pPr>
              <a:t>24.02.2021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6159541-4181-435A-85C4-4F27BD3C6885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</p:sldLayoutIdLst>
  <p:transition spd="med" advClick="0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jpeg"/><Relationship Id="rId11" Type="http://schemas.openxmlformats.org/officeDocument/2006/relationships/image" Target="../media/image21.jpeg"/><Relationship Id="rId5" Type="http://schemas.openxmlformats.org/officeDocument/2006/relationships/image" Target="../media/image16.jpeg"/><Relationship Id="rId10" Type="http://schemas.openxmlformats.org/officeDocument/2006/relationships/image" Target="../media/image20.png"/><Relationship Id="rId4" Type="http://schemas.openxmlformats.org/officeDocument/2006/relationships/image" Target="../media/image5.jpe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70" name="Gerade Verbindung 14"/>
          <p:cNvCxnSpPr>
            <a:cxnSpLocks noChangeShapeType="1"/>
          </p:cNvCxnSpPr>
          <p:nvPr/>
        </p:nvCxnSpPr>
        <p:spPr bwMode="auto">
          <a:xfrm>
            <a:off x="0" y="982663"/>
            <a:ext cx="13088938" cy="0"/>
          </a:xfrm>
          <a:prstGeom prst="line">
            <a:avLst/>
          </a:prstGeom>
          <a:noFill/>
          <a:ln w="12700" algn="ctr">
            <a:solidFill>
              <a:srgbClr val="A6A6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71" name="Gerade Verbindung 14"/>
          <p:cNvCxnSpPr>
            <a:cxnSpLocks noChangeShapeType="1"/>
          </p:cNvCxnSpPr>
          <p:nvPr/>
        </p:nvCxnSpPr>
        <p:spPr bwMode="auto">
          <a:xfrm>
            <a:off x="0" y="1154113"/>
            <a:ext cx="13088938" cy="0"/>
          </a:xfrm>
          <a:prstGeom prst="line">
            <a:avLst/>
          </a:prstGeom>
          <a:noFill/>
          <a:ln w="12700" algn="ctr">
            <a:solidFill>
              <a:srgbClr val="A6A6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172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0250"/>
            <a:ext cx="12165013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rafik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100" y="2195513"/>
            <a:ext cx="5527675" cy="285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feld 3"/>
          <p:cNvSpPr txBox="1">
            <a:spLocks noChangeArrowheads="1"/>
          </p:cNvSpPr>
          <p:nvPr/>
        </p:nvSpPr>
        <p:spPr bwMode="auto">
          <a:xfrm>
            <a:off x="9445625" y="6275388"/>
            <a:ext cx="692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800">
                <a:solidFill>
                  <a:schemeClr val="bg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de-DE" altLang="de-DE" sz="800">
                <a:solidFill>
                  <a:schemeClr val="bg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altLang="de-DE" sz="800">
                <a:solidFill>
                  <a:schemeClr val="bg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Folie </a:t>
            </a:r>
            <a:fld id="{8358E52F-4398-426F-B7D3-BD97B219B1D6}" type="slidenum">
              <a:rPr lang="de-DE" altLang="de-DE" sz="800">
                <a:solidFill>
                  <a:schemeClr val="bg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10</a:t>
            </a:fld>
            <a:endParaRPr lang="de-DE" altLang="de-DE" sz="800">
              <a:solidFill>
                <a:schemeClr val="bg2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de-DE" altLang="de-DE" sz="800">
              <a:solidFill>
                <a:schemeClr val="bg2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5604" name="Gruppieren 6"/>
          <p:cNvGrpSpPr>
            <a:grpSpLocks/>
          </p:cNvGrpSpPr>
          <p:nvPr/>
        </p:nvGrpSpPr>
        <p:grpSpPr bwMode="auto">
          <a:xfrm>
            <a:off x="0" y="1082675"/>
            <a:ext cx="12192000" cy="5010150"/>
            <a:chOff x="0" y="1082757"/>
            <a:chExt cx="9144000" cy="5010539"/>
          </a:xfrm>
        </p:grpSpPr>
        <p:cxnSp>
          <p:nvCxnSpPr>
            <p:cNvPr id="8" name="Gerade Verbindung 14"/>
            <p:cNvCxnSpPr/>
            <p:nvPr/>
          </p:nvCxnSpPr>
          <p:spPr>
            <a:xfrm>
              <a:off x="0" y="6093296"/>
              <a:ext cx="9144000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9"/>
            <p:cNvCxnSpPr/>
            <p:nvPr/>
          </p:nvCxnSpPr>
          <p:spPr>
            <a:xfrm>
              <a:off x="0" y="1082757"/>
              <a:ext cx="9144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605" name="Titel 3"/>
          <p:cNvSpPr txBox="1">
            <a:spLocks/>
          </p:cNvSpPr>
          <p:nvPr/>
        </p:nvSpPr>
        <p:spPr bwMode="auto">
          <a:xfrm>
            <a:off x="395288" y="341313"/>
            <a:ext cx="836295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3200" b="1">
                <a:solidFill>
                  <a:srgbClr val="000000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Traveling Innovation Labs and Services</a:t>
            </a:r>
          </a:p>
        </p:txBody>
      </p:sp>
      <p:pic>
        <p:nvPicPr>
          <p:cNvPr id="25606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050" y="6194425"/>
            <a:ext cx="178752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ild 3" descr="6428433_ori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963" y="1690688"/>
            <a:ext cx="5267325" cy="426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2" descr="https://www.fablabs.io/media/W1siZiIsIjIwMTcvMDEvMjgvMTMvNTUvMjcvZWZhZjliZWUtNDU0OS00ZDEwLTg3ZDItNTZjYmNmYWE0MThkL1pCNDUgTWFrZXJzcGFjZS5qcGciXSxbInAiLCJ0aHVtYiIsIjgwMHgiXV0/ZB45%20Makerspace.jpg?sha=4166d8b5345fac0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10" b="17181"/>
          <a:stretch>
            <a:fillRect/>
          </a:stretch>
        </p:blipFill>
        <p:spPr bwMode="auto">
          <a:xfrm>
            <a:off x="395288" y="1244600"/>
            <a:ext cx="3168650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Grafik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23" b="17143"/>
          <a:stretch>
            <a:fillRect/>
          </a:stretch>
        </p:blipFill>
        <p:spPr bwMode="auto">
          <a:xfrm>
            <a:off x="395288" y="2933700"/>
            <a:ext cx="3176587" cy="130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Grafik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61" b="15318"/>
          <a:stretch>
            <a:fillRect/>
          </a:stretch>
        </p:blipFill>
        <p:spPr bwMode="auto">
          <a:xfrm>
            <a:off x="395288" y="4625975"/>
            <a:ext cx="3168650" cy="129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830388" y="4059238"/>
            <a:ext cx="492125" cy="768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4400" dirty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+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1830388" y="2374900"/>
            <a:ext cx="492125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4400" dirty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+</a:t>
            </a:r>
          </a:p>
        </p:txBody>
      </p:sp>
      <p:pic>
        <p:nvPicPr>
          <p:cNvPr id="25613" name="Grafik 5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75" y="5826125"/>
            <a:ext cx="1270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https://upload.wikimedia.org/wikipedia/commons/1/1b/Back_to_the_Future_film_series_logo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25" y="2886075"/>
            <a:ext cx="3106738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pieren 61"/>
          <p:cNvGrpSpPr>
            <a:grpSpLocks/>
          </p:cNvGrpSpPr>
          <p:nvPr/>
        </p:nvGrpSpPr>
        <p:grpSpPr bwMode="auto">
          <a:xfrm>
            <a:off x="7035800" y="1108075"/>
            <a:ext cx="5003800" cy="5003800"/>
            <a:chOff x="7035581" y="1108049"/>
            <a:chExt cx="5004000" cy="5004000"/>
          </a:xfrm>
        </p:grpSpPr>
        <p:pic>
          <p:nvPicPr>
            <p:cNvPr id="25616" name="Grafik 1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7" b="-667"/>
            <a:stretch>
              <a:fillRect/>
            </a:stretch>
          </p:blipFill>
          <p:spPr bwMode="auto">
            <a:xfrm>
              <a:off x="7035581" y="1108049"/>
              <a:ext cx="5004000" cy="500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17" name="Textfeld 59"/>
            <p:cNvSpPr txBox="1">
              <a:spLocks noChangeArrowheads="1"/>
            </p:cNvSpPr>
            <p:nvPr/>
          </p:nvSpPr>
          <p:spPr bwMode="auto">
            <a:xfrm>
              <a:off x="9024117" y="1543365"/>
              <a:ext cx="2471532" cy="4508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28700">
                  <a:solidFill>
                    <a:schemeClr val="bg1"/>
                  </a:solidFill>
                  <a:latin typeface="Open Sans Light" panose="020B0306030504020204" pitchFamily="34" charset="0"/>
                  <a:cs typeface="Open Sans Light" panose="020B0306030504020204" pitchFamily="34" charset="0"/>
                </a:rPr>
                <a:t>?</a:t>
              </a:r>
            </a:p>
          </p:txBody>
        </p:sp>
      </p:grp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feld 3"/>
          <p:cNvSpPr txBox="1">
            <a:spLocks noChangeArrowheads="1"/>
          </p:cNvSpPr>
          <p:nvPr/>
        </p:nvSpPr>
        <p:spPr bwMode="auto">
          <a:xfrm>
            <a:off x="9445625" y="6275388"/>
            <a:ext cx="692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800">
                <a:solidFill>
                  <a:schemeClr val="bg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de-DE" altLang="de-DE" sz="800">
                <a:solidFill>
                  <a:schemeClr val="bg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altLang="de-DE" sz="800">
                <a:solidFill>
                  <a:schemeClr val="bg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Folie </a:t>
            </a:r>
            <a:fld id="{739D68CB-43AA-44A4-A603-2F4117BEB37A}" type="slidenum">
              <a:rPr lang="de-DE" altLang="de-DE" sz="800">
                <a:solidFill>
                  <a:schemeClr val="bg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11</a:t>
            </a:fld>
            <a:endParaRPr lang="de-DE" altLang="de-DE" sz="800">
              <a:solidFill>
                <a:schemeClr val="bg2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de-DE" altLang="de-DE" sz="800">
              <a:solidFill>
                <a:schemeClr val="bg2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7651" name="Gruppieren 6"/>
          <p:cNvGrpSpPr>
            <a:grpSpLocks/>
          </p:cNvGrpSpPr>
          <p:nvPr/>
        </p:nvGrpSpPr>
        <p:grpSpPr bwMode="auto">
          <a:xfrm>
            <a:off x="0" y="1082675"/>
            <a:ext cx="12192000" cy="5010150"/>
            <a:chOff x="0" y="1082757"/>
            <a:chExt cx="9144000" cy="5010539"/>
          </a:xfrm>
        </p:grpSpPr>
        <p:cxnSp>
          <p:nvCxnSpPr>
            <p:cNvPr id="8" name="Gerade Verbindung 14"/>
            <p:cNvCxnSpPr/>
            <p:nvPr/>
          </p:nvCxnSpPr>
          <p:spPr>
            <a:xfrm>
              <a:off x="0" y="6093296"/>
              <a:ext cx="9144000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9"/>
            <p:cNvCxnSpPr/>
            <p:nvPr/>
          </p:nvCxnSpPr>
          <p:spPr>
            <a:xfrm>
              <a:off x="0" y="1082757"/>
              <a:ext cx="9144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hteck 10"/>
          <p:cNvSpPr/>
          <p:nvPr/>
        </p:nvSpPr>
        <p:spPr>
          <a:xfrm>
            <a:off x="2603500" y="2971800"/>
            <a:ext cx="69850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6000" b="1" dirty="0"/>
              <a:t>Inspiration</a:t>
            </a:r>
          </a:p>
        </p:txBody>
      </p:sp>
      <p:sp>
        <p:nvSpPr>
          <p:cNvPr id="27653" name="Titel 3"/>
          <p:cNvSpPr txBox="1">
            <a:spLocks/>
          </p:cNvSpPr>
          <p:nvPr/>
        </p:nvSpPr>
        <p:spPr bwMode="auto">
          <a:xfrm>
            <a:off x="395288" y="341313"/>
            <a:ext cx="88519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3200" b="1">
                <a:solidFill>
                  <a:srgbClr val="000000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Benefits and beyond for pupils and multipliers</a:t>
            </a:r>
            <a:endParaRPr lang="de-DE" altLang="de-DE" sz="3200">
              <a:solidFill>
                <a:srgbClr val="000000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7654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050" y="6194425"/>
            <a:ext cx="178752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Rechteck 1"/>
          <p:cNvSpPr>
            <a:spLocks noChangeArrowheads="1"/>
          </p:cNvSpPr>
          <p:nvPr/>
        </p:nvSpPr>
        <p:spPr bwMode="auto">
          <a:xfrm>
            <a:off x="338138" y="1284288"/>
            <a:ext cx="1139825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de-DE" altLang="de-DE" sz="2000" b="1">
                <a:solidFill>
                  <a:srgbClr val="000000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Sensibilisierung für Unternehmertum </a:t>
            </a:r>
            <a:r>
              <a:rPr lang="de-DE" altLang="de-DE" sz="2000">
                <a:solidFill>
                  <a:srgbClr val="000000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|</a:t>
            </a:r>
            <a:r>
              <a:rPr lang="de-DE" altLang="de-DE" sz="2000" b="1">
                <a:solidFill>
                  <a:srgbClr val="000000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altLang="de-DE" sz="2000">
                <a:solidFill>
                  <a:srgbClr val="000000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Schüler und Multiplikatoren bekommen Impulse und Ideen zur Findung sowie Strukturierung selbstkreierter Produkte oder Services.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de-DE" altLang="de-DE" sz="2000" b="1">
                <a:solidFill>
                  <a:srgbClr val="000000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Herstellung einfacher Produktprototypen </a:t>
            </a:r>
            <a:r>
              <a:rPr lang="de-DE" altLang="de-DE" sz="2000">
                <a:solidFill>
                  <a:srgbClr val="000000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|</a:t>
            </a:r>
            <a:r>
              <a:rPr lang="de-DE" altLang="de-DE" sz="2000" b="1">
                <a:solidFill>
                  <a:srgbClr val="000000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altLang="de-DE" sz="2000">
                <a:solidFill>
                  <a:srgbClr val="000000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Schüler und Multiplikatoren erhalten Zugang zu einer mobilen Arbeitsumgebung ausgestattet mit Werkzeugen und Materialien, mit denen sie einfache Prototypen oder Anschauungsmodelle anfertigen können. </a:t>
            </a:r>
            <a:endParaRPr lang="de-DE" altLang="de-DE" sz="2000" b="1">
              <a:solidFill>
                <a:srgbClr val="000000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de-DE" altLang="de-DE" sz="2000" b="1">
                <a:solidFill>
                  <a:srgbClr val="000000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Berührung mit neuen Technologien </a:t>
            </a:r>
            <a:r>
              <a:rPr lang="de-DE" altLang="de-DE" sz="2000">
                <a:solidFill>
                  <a:srgbClr val="000000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|</a:t>
            </a:r>
            <a:r>
              <a:rPr lang="de-DE" altLang="de-DE" sz="2000" b="1">
                <a:solidFill>
                  <a:srgbClr val="000000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altLang="de-DE" sz="2000">
                <a:solidFill>
                  <a:srgbClr val="000000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Schüler und Multiplikatoren testen aktuelle Technologien wie Virtual Reality Brillen oder 3D Druck und bauen somit technische Kompetenzen auf, die das Verständnis für zukünftige Produktionsprozesse erweitern.</a:t>
            </a:r>
            <a:endParaRPr lang="de-DE" altLang="de-DE" sz="2000" b="1">
              <a:solidFill>
                <a:srgbClr val="000000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de-DE" altLang="de-DE" sz="2000" b="1">
                <a:solidFill>
                  <a:srgbClr val="000000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Förderung kreativer Arbeitsmethoden </a:t>
            </a:r>
            <a:r>
              <a:rPr lang="de-DE" altLang="de-DE" sz="2000">
                <a:solidFill>
                  <a:srgbClr val="000000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|</a:t>
            </a:r>
            <a:r>
              <a:rPr lang="de-DE" altLang="de-DE" sz="2000" b="1">
                <a:solidFill>
                  <a:srgbClr val="000000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altLang="de-DE" sz="2000">
                <a:solidFill>
                  <a:srgbClr val="000000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Schüler und Multiplikatoren arbeiten angeleitet von Innovationstrainern an eigenen Produkten oder Serviceideen und erlernen somit moderne Arbeits- und Präsentationsmethoden.</a:t>
            </a:r>
            <a:endParaRPr lang="de-DE" altLang="de-DE" sz="2000" b="1">
              <a:solidFill>
                <a:srgbClr val="000000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2000" b="1">
                <a:solidFill>
                  <a:srgbClr val="000000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Kennenlernen regionaler Arbeitgeber </a:t>
            </a:r>
            <a:r>
              <a:rPr lang="de-DE" altLang="de-DE" sz="2000">
                <a:solidFill>
                  <a:srgbClr val="000000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|</a:t>
            </a:r>
            <a:r>
              <a:rPr lang="de-DE" altLang="de-DE" sz="2000" b="1">
                <a:solidFill>
                  <a:srgbClr val="000000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altLang="de-DE" sz="2000">
                <a:solidFill>
                  <a:srgbClr val="000000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Im Rahmen von Vernetzungsworkshops stellen Schüler ihre Ergebnisse aus den Workshops Lehrern sowie Multiplikatoren (z.B. von Kultureinrichtungen oder Vereinen) vor und lernen gleichzeitig deren Arbeit kennen.</a:t>
            </a:r>
          </a:p>
        </p:txBody>
      </p:sp>
      <p:pic>
        <p:nvPicPr>
          <p:cNvPr id="27656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75" y="5826125"/>
            <a:ext cx="1270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feld 3"/>
          <p:cNvSpPr txBox="1">
            <a:spLocks noChangeArrowheads="1"/>
          </p:cNvSpPr>
          <p:nvPr/>
        </p:nvSpPr>
        <p:spPr bwMode="auto">
          <a:xfrm>
            <a:off x="9445625" y="6275388"/>
            <a:ext cx="692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800">
                <a:solidFill>
                  <a:schemeClr val="bg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de-DE" altLang="de-DE" sz="800">
                <a:solidFill>
                  <a:schemeClr val="bg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altLang="de-DE" sz="800">
                <a:solidFill>
                  <a:schemeClr val="bg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Folie </a:t>
            </a:r>
            <a:fld id="{83B24949-A63A-43FA-8A75-A94B04C297CA}" type="slidenum">
              <a:rPr lang="de-DE" altLang="de-DE" sz="800">
                <a:solidFill>
                  <a:schemeClr val="bg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12</a:t>
            </a:fld>
            <a:endParaRPr lang="de-DE" altLang="de-DE" sz="800">
              <a:solidFill>
                <a:schemeClr val="bg2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de-DE" altLang="de-DE" sz="800">
              <a:solidFill>
                <a:schemeClr val="bg2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9699" name="Gruppieren 6"/>
          <p:cNvGrpSpPr>
            <a:grpSpLocks/>
          </p:cNvGrpSpPr>
          <p:nvPr/>
        </p:nvGrpSpPr>
        <p:grpSpPr bwMode="auto">
          <a:xfrm>
            <a:off x="0" y="1082675"/>
            <a:ext cx="12192000" cy="5010150"/>
            <a:chOff x="0" y="1082757"/>
            <a:chExt cx="9144000" cy="5010539"/>
          </a:xfrm>
        </p:grpSpPr>
        <p:cxnSp>
          <p:nvCxnSpPr>
            <p:cNvPr id="8" name="Gerade Verbindung 14"/>
            <p:cNvCxnSpPr/>
            <p:nvPr/>
          </p:nvCxnSpPr>
          <p:spPr>
            <a:xfrm>
              <a:off x="0" y="6093296"/>
              <a:ext cx="9144000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9"/>
            <p:cNvCxnSpPr/>
            <p:nvPr/>
          </p:nvCxnSpPr>
          <p:spPr>
            <a:xfrm>
              <a:off x="0" y="1082757"/>
              <a:ext cx="9144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hteck 10"/>
          <p:cNvSpPr/>
          <p:nvPr/>
        </p:nvSpPr>
        <p:spPr>
          <a:xfrm>
            <a:off x="2603500" y="2971800"/>
            <a:ext cx="69850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6000" b="1" dirty="0"/>
              <a:t>Inspiration</a:t>
            </a:r>
          </a:p>
        </p:txBody>
      </p:sp>
      <p:sp>
        <p:nvSpPr>
          <p:cNvPr id="29701" name="Titel 3"/>
          <p:cNvSpPr txBox="1">
            <a:spLocks/>
          </p:cNvSpPr>
          <p:nvPr/>
        </p:nvSpPr>
        <p:spPr bwMode="auto">
          <a:xfrm>
            <a:off x="395288" y="341313"/>
            <a:ext cx="836295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3200" b="1">
                <a:solidFill>
                  <a:srgbClr val="000000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Cross Border Linkage</a:t>
            </a:r>
            <a:endParaRPr lang="de-DE" altLang="de-DE" sz="3200">
              <a:solidFill>
                <a:srgbClr val="000000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970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050" y="6194425"/>
            <a:ext cx="178752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03" name="Gruppieren 24"/>
          <p:cNvGrpSpPr>
            <a:grpSpLocks/>
          </p:cNvGrpSpPr>
          <p:nvPr/>
        </p:nvGrpSpPr>
        <p:grpSpPr bwMode="auto">
          <a:xfrm>
            <a:off x="2592388" y="1162050"/>
            <a:ext cx="7280275" cy="4856163"/>
            <a:chOff x="1325872" y="2496134"/>
            <a:chExt cx="7116793" cy="4856022"/>
          </a:xfrm>
        </p:grpSpPr>
        <p:pic>
          <p:nvPicPr>
            <p:cNvPr id="29719" name="Grafik 2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5453" y="2496192"/>
              <a:ext cx="6947212" cy="4855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Rechteck 39"/>
            <p:cNvSpPr/>
            <p:nvPr/>
          </p:nvSpPr>
          <p:spPr>
            <a:xfrm>
              <a:off x="1325872" y="2496134"/>
              <a:ext cx="2495378" cy="9699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pic>
        <p:nvPicPr>
          <p:cNvPr id="25" name="Grafik 35"/>
          <p:cNvPicPr>
            <a:picLocks noChangeAspect="1"/>
          </p:cNvPicPr>
          <p:nvPr/>
        </p:nvPicPr>
        <p:blipFill rotWithShape="1">
          <a:blip r:embed="rId5" cstate="email">
            <a:extLst/>
          </a:blip>
          <a:srcRect/>
          <a:stretch/>
        </p:blipFill>
        <p:spPr>
          <a:xfrm>
            <a:off x="1286962" y="2452785"/>
            <a:ext cx="1445665" cy="1392937"/>
          </a:xfrm>
          <a:prstGeom prst="ellipse">
            <a:avLst/>
          </a:prstGeom>
        </p:spPr>
      </p:pic>
      <p:pic>
        <p:nvPicPr>
          <p:cNvPr id="26" name="Grafik 36"/>
          <p:cNvPicPr>
            <a:picLocks noChangeAspect="1"/>
          </p:cNvPicPr>
          <p:nvPr/>
        </p:nvPicPr>
        <p:blipFill rotWithShape="1">
          <a:blip r:embed="rId6" cstate="email">
            <a:extLst/>
          </a:blip>
          <a:srcRect/>
          <a:stretch/>
        </p:blipFill>
        <p:spPr>
          <a:xfrm>
            <a:off x="9293706" y="2452784"/>
            <a:ext cx="1454803" cy="1392937"/>
          </a:xfrm>
          <a:prstGeom prst="ellipse">
            <a:avLst/>
          </a:prstGeom>
        </p:spPr>
      </p:pic>
      <p:grpSp>
        <p:nvGrpSpPr>
          <p:cNvPr id="29706" name="Gruppierung 17"/>
          <p:cNvGrpSpPr>
            <a:grpSpLocks/>
          </p:cNvGrpSpPr>
          <p:nvPr/>
        </p:nvGrpSpPr>
        <p:grpSpPr bwMode="auto">
          <a:xfrm>
            <a:off x="4298950" y="2128838"/>
            <a:ext cx="2805113" cy="2746375"/>
            <a:chOff x="3363913" y="2660650"/>
            <a:chExt cx="3175000" cy="3281363"/>
          </a:xfrm>
        </p:grpSpPr>
        <p:sp>
          <p:nvSpPr>
            <p:cNvPr id="28" name="Freihandform 27"/>
            <p:cNvSpPr/>
            <p:nvPr/>
          </p:nvSpPr>
          <p:spPr>
            <a:xfrm>
              <a:off x="3552581" y="2812389"/>
              <a:ext cx="2847976" cy="2987367"/>
            </a:xfrm>
            <a:custGeom>
              <a:avLst/>
              <a:gdLst>
                <a:gd name="connsiteX0" fmla="*/ 1261640 w 2847372"/>
                <a:gd name="connsiteY0" fmla="*/ 0 h 2986269"/>
                <a:gd name="connsiteX1" fmla="*/ 0 w 2847372"/>
                <a:gd name="connsiteY1" fmla="*/ 243069 h 2986269"/>
                <a:gd name="connsiteX2" fmla="*/ 1990845 w 2847372"/>
                <a:gd name="connsiteY2" fmla="*/ 659757 h 2986269"/>
                <a:gd name="connsiteX3" fmla="*/ 0 w 2847372"/>
                <a:gd name="connsiteY3" fmla="*/ 914400 h 2986269"/>
                <a:gd name="connsiteX4" fmla="*/ 2847372 w 2847372"/>
                <a:gd name="connsiteY4" fmla="*/ 1551008 h 2986269"/>
                <a:gd name="connsiteX5" fmla="*/ 57873 w 2847372"/>
                <a:gd name="connsiteY5" fmla="*/ 1828800 h 2986269"/>
                <a:gd name="connsiteX6" fmla="*/ 2037144 w 2847372"/>
                <a:gd name="connsiteY6" fmla="*/ 2071869 h 2986269"/>
                <a:gd name="connsiteX7" fmla="*/ 497711 w 2847372"/>
                <a:gd name="connsiteY7" fmla="*/ 2419109 h 2986269"/>
                <a:gd name="connsiteX8" fmla="*/ 2395959 w 2847372"/>
                <a:gd name="connsiteY8" fmla="*/ 2858947 h 2986269"/>
                <a:gd name="connsiteX9" fmla="*/ 775504 w 2847372"/>
                <a:gd name="connsiteY9" fmla="*/ 2986269 h 2986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47372" h="2986269">
                  <a:moveTo>
                    <a:pt x="1261640" y="0"/>
                  </a:moveTo>
                  <a:lnTo>
                    <a:pt x="0" y="243069"/>
                  </a:lnTo>
                  <a:lnTo>
                    <a:pt x="1990845" y="659757"/>
                  </a:lnTo>
                  <a:lnTo>
                    <a:pt x="0" y="914400"/>
                  </a:lnTo>
                  <a:lnTo>
                    <a:pt x="2847372" y="1551008"/>
                  </a:lnTo>
                  <a:lnTo>
                    <a:pt x="57873" y="1828800"/>
                  </a:lnTo>
                  <a:lnTo>
                    <a:pt x="2037144" y="2071869"/>
                  </a:lnTo>
                  <a:lnTo>
                    <a:pt x="497711" y="2419109"/>
                  </a:lnTo>
                  <a:lnTo>
                    <a:pt x="2395959" y="2858947"/>
                  </a:lnTo>
                  <a:lnTo>
                    <a:pt x="775504" y="2986269"/>
                  </a:lnTo>
                </a:path>
              </a:pathLst>
            </a:custGeom>
            <a:noFill/>
            <a:ln w="76200">
              <a:solidFill>
                <a:srgbClr val="183D79"/>
              </a:solidFill>
              <a:headEnd type="oval" w="med" len="med"/>
              <a:tailEnd type="oval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29" name="Ellipse 16"/>
            <p:cNvSpPr/>
            <p:nvPr/>
          </p:nvSpPr>
          <p:spPr>
            <a:xfrm>
              <a:off x="4680990" y="2660650"/>
              <a:ext cx="287493" cy="286407"/>
            </a:xfrm>
            <a:prstGeom prst="ellipse">
              <a:avLst/>
            </a:prstGeom>
            <a:solidFill>
              <a:srgbClr val="C00000"/>
            </a:solidFill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30" name="Ellipse 17"/>
            <p:cNvSpPr/>
            <p:nvPr/>
          </p:nvSpPr>
          <p:spPr>
            <a:xfrm>
              <a:off x="3363913" y="2914813"/>
              <a:ext cx="287493" cy="286407"/>
            </a:xfrm>
            <a:prstGeom prst="ellipse">
              <a:avLst/>
            </a:prstGeom>
            <a:solidFill>
              <a:srgbClr val="C00000"/>
            </a:solidFill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31" name="Ellipse 18"/>
            <p:cNvSpPr/>
            <p:nvPr/>
          </p:nvSpPr>
          <p:spPr>
            <a:xfrm>
              <a:off x="5399722" y="3320716"/>
              <a:ext cx="287493" cy="288305"/>
            </a:xfrm>
            <a:prstGeom prst="ellipse">
              <a:avLst/>
            </a:prstGeom>
            <a:solidFill>
              <a:srgbClr val="C00000"/>
            </a:solidFill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32" name="Ellipse 19"/>
            <p:cNvSpPr/>
            <p:nvPr/>
          </p:nvSpPr>
          <p:spPr>
            <a:xfrm>
              <a:off x="3398053" y="3586260"/>
              <a:ext cx="285695" cy="286407"/>
            </a:xfrm>
            <a:prstGeom prst="ellipse">
              <a:avLst/>
            </a:prstGeom>
            <a:solidFill>
              <a:srgbClr val="C00000"/>
            </a:solidFill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33" name="Ellipse 20"/>
            <p:cNvSpPr/>
            <p:nvPr/>
          </p:nvSpPr>
          <p:spPr>
            <a:xfrm>
              <a:off x="6251420" y="4212185"/>
              <a:ext cx="287493" cy="286407"/>
            </a:xfrm>
            <a:prstGeom prst="ellipse">
              <a:avLst/>
            </a:prstGeom>
            <a:solidFill>
              <a:srgbClr val="C00000"/>
            </a:solidFill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34" name="Ellipse 21"/>
            <p:cNvSpPr/>
            <p:nvPr/>
          </p:nvSpPr>
          <p:spPr>
            <a:xfrm>
              <a:off x="3516644" y="4509972"/>
              <a:ext cx="287493" cy="288305"/>
            </a:xfrm>
            <a:prstGeom prst="ellipse">
              <a:avLst/>
            </a:prstGeom>
            <a:solidFill>
              <a:srgbClr val="C00000"/>
            </a:solidFill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35" name="Ellipse 22"/>
            <p:cNvSpPr/>
            <p:nvPr/>
          </p:nvSpPr>
          <p:spPr>
            <a:xfrm>
              <a:off x="5453627" y="4747066"/>
              <a:ext cx="287493" cy="286407"/>
            </a:xfrm>
            <a:prstGeom prst="ellipse">
              <a:avLst/>
            </a:prstGeom>
            <a:solidFill>
              <a:srgbClr val="C00000"/>
            </a:solidFill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36" name="Ellipse 23"/>
            <p:cNvSpPr/>
            <p:nvPr/>
          </p:nvSpPr>
          <p:spPr>
            <a:xfrm>
              <a:off x="5818383" y="5511452"/>
              <a:ext cx="287493" cy="288305"/>
            </a:xfrm>
            <a:prstGeom prst="ellipse">
              <a:avLst/>
            </a:prstGeom>
            <a:solidFill>
              <a:srgbClr val="C00000"/>
            </a:solidFill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37" name="Ellipse 24"/>
            <p:cNvSpPr/>
            <p:nvPr/>
          </p:nvSpPr>
          <p:spPr>
            <a:xfrm>
              <a:off x="3940696" y="5118827"/>
              <a:ext cx="287493" cy="288305"/>
            </a:xfrm>
            <a:prstGeom prst="ellipse">
              <a:avLst/>
            </a:prstGeom>
            <a:solidFill>
              <a:srgbClr val="C00000"/>
            </a:solidFill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38" name="Ellipse 25"/>
            <p:cNvSpPr/>
            <p:nvPr/>
          </p:nvSpPr>
          <p:spPr>
            <a:xfrm>
              <a:off x="4183268" y="5655604"/>
              <a:ext cx="287493" cy="286409"/>
            </a:xfrm>
            <a:prstGeom prst="ellipse">
              <a:avLst/>
            </a:prstGeom>
            <a:solidFill>
              <a:srgbClr val="C00000"/>
            </a:solidFill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pic>
        <p:nvPicPr>
          <p:cNvPr id="29707" name="Grafik 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75" y="5826125"/>
            <a:ext cx="1270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09600" y="549275"/>
            <a:ext cx="10972800" cy="56642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>
                <a:solidFill>
                  <a:srgbClr val="FF0000"/>
                </a:solidFill>
              </a:rPr>
              <a:t/>
            </a:r>
            <a:br>
              <a:rPr lang="pl-PL" dirty="0" smtClean="0">
                <a:solidFill>
                  <a:srgbClr val="FF0000"/>
                </a:solidFill>
              </a:rPr>
            </a:br>
            <a:r>
              <a:rPr lang="pl-PL" dirty="0" smtClean="0">
                <a:solidFill>
                  <a:srgbClr val="FF0000"/>
                </a:solidFill>
              </a:rPr>
              <a:t>POBUDZANIE </a:t>
            </a:r>
            <a:r>
              <a:rPr lang="pl-PL" dirty="0">
                <a:solidFill>
                  <a:srgbClr val="FF0000"/>
                </a:solidFill>
              </a:rPr>
              <a:t>TOŻSAMOŚCI </a:t>
            </a:r>
            <a:r>
              <a:rPr lang="pl-PL" dirty="0" smtClean="0">
                <a:solidFill>
                  <a:srgbClr val="FF0000"/>
                </a:solidFill>
              </a:rPr>
              <a:t/>
            </a:r>
            <a:br>
              <a:rPr lang="pl-PL" dirty="0" smtClean="0">
                <a:solidFill>
                  <a:srgbClr val="FF0000"/>
                </a:solidFill>
              </a:rPr>
            </a:br>
            <a:r>
              <a:rPr lang="pl-PL" dirty="0" smtClean="0">
                <a:solidFill>
                  <a:srgbClr val="FF0000"/>
                </a:solidFill>
              </a:rPr>
              <a:t>REGIONALNEJ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sz="1900" dirty="0" smtClean="0"/>
              <a:t>-</a:t>
            </a:r>
            <a:r>
              <a:rPr lang="pl-PL" dirty="0" smtClean="0"/>
              <a:t> </a:t>
            </a:r>
            <a:r>
              <a:rPr lang="pl-PL" sz="1867" dirty="0" smtClean="0"/>
              <a:t>3 </a:t>
            </a:r>
            <a:r>
              <a:rPr lang="pl-PL" sz="1867" dirty="0"/>
              <a:t>dni warsztatów. Pierwszy dzień poświęcony był pracy </a:t>
            </a:r>
            <a:br>
              <a:rPr lang="pl-PL" sz="1867" dirty="0"/>
            </a:br>
            <a:r>
              <a:rPr lang="pl-PL" sz="1867" dirty="0"/>
              <a:t>z uczniami szkół, drugi dzień przeznaczony był na pracę </a:t>
            </a:r>
            <a:br>
              <a:rPr lang="pl-PL" sz="1867" dirty="0"/>
            </a:br>
            <a:r>
              <a:rPr lang="pl-PL" sz="1867" dirty="0"/>
              <a:t>z przedsiębiorcami, a trzeci dzień to działania sieciujące – </a:t>
            </a:r>
            <a:br>
              <a:rPr lang="pl-PL" sz="1867" dirty="0"/>
            </a:br>
            <a:r>
              <a:rPr lang="pl-PL" sz="1867" dirty="0"/>
              <a:t>umożliwiał spotkania uczniów i przedsiębiorców</a:t>
            </a:r>
            <a:r>
              <a:rPr lang="pl-PL" sz="1867" dirty="0" smtClean="0"/>
              <a:t>.</a:t>
            </a:r>
            <a:r>
              <a:rPr lang="pl-PL" dirty="0"/>
              <a:t/>
            </a:r>
            <a:br>
              <a:rPr lang="pl-PL" dirty="0"/>
            </a:br>
            <a:r>
              <a:rPr lang="pl-PL" sz="1900" dirty="0"/>
              <a:t>-</a:t>
            </a:r>
            <a:r>
              <a:rPr lang="pl-PL" dirty="0"/>
              <a:t> </a:t>
            </a:r>
            <a:r>
              <a:rPr lang="pl-PL" sz="1867" dirty="0"/>
              <a:t>Integrowanie środowiska lokalnego oraz nauka </a:t>
            </a:r>
            <a:br>
              <a:rPr lang="pl-PL" sz="1867" dirty="0"/>
            </a:br>
            <a:r>
              <a:rPr lang="pl-PL" sz="1867" dirty="0"/>
              <a:t>korzystania z nowych rozwiązań technicznych</a:t>
            </a:r>
            <a:br>
              <a:rPr lang="pl-PL" sz="1867" dirty="0"/>
            </a:br>
            <a:r>
              <a:rPr lang="pl-PL" sz="1867" dirty="0"/>
              <a:t/>
            </a:r>
            <a:br>
              <a:rPr lang="pl-PL" sz="1867" dirty="0"/>
            </a:br>
            <a:r>
              <a:rPr lang="pl-PL" sz="1867" dirty="0" smtClean="0"/>
              <a:t>- </a:t>
            </a:r>
            <a:r>
              <a:rPr lang="pl-PL" sz="1867" dirty="0"/>
              <a:t>W wyniku działań zrealizowanych w toku projektu </a:t>
            </a:r>
            <a:br>
              <a:rPr lang="pl-PL" sz="1867" dirty="0"/>
            </a:br>
            <a:r>
              <a:rPr lang="pl-PL" sz="1867" dirty="0"/>
              <a:t>wygenerowano wiele nowych </a:t>
            </a:r>
            <a:br>
              <a:rPr lang="pl-PL" sz="1867" dirty="0"/>
            </a:br>
            <a:r>
              <a:rPr lang="pl-PL" sz="1867" dirty="0"/>
              <a:t>kreatywnych pomysłów (w oparciu o różne metody z </a:t>
            </a:r>
            <a:br>
              <a:rPr lang="pl-PL" sz="1867" dirty="0"/>
            </a:br>
            <a:r>
              <a:rPr lang="pl-PL" sz="1867" dirty="0"/>
              <a:t>leksykonu metod zawartych w podręczniku)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31747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063" y="76200"/>
            <a:ext cx="4924425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75" y="5826125"/>
            <a:ext cx="1270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09600" y="549275"/>
            <a:ext cx="11342688" cy="49926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400" dirty="0">
                <a:solidFill>
                  <a:srgbClr val="FF0000"/>
                </a:solidFill>
              </a:rPr>
              <a:t>W DŁUŻSZEJ PERSPEKTYWIE ZASTOSOWANY FORMAT WARSZTATÓW PRZYCZYNIA SIĘ DO ZMIAN W RELACJACH UCZEŃ - PRZEDSIEBIORCA</a:t>
            </a:r>
            <a:br>
              <a:rPr lang="pl-PL" sz="2400" dirty="0">
                <a:solidFill>
                  <a:srgbClr val="FF0000"/>
                </a:solidFill>
              </a:rPr>
            </a:br>
            <a:r>
              <a:rPr lang="pl-PL" sz="2400" dirty="0">
                <a:solidFill>
                  <a:schemeClr val="accent6">
                    <a:lumMod val="10000"/>
                  </a:schemeClr>
                </a:solidFill>
              </a:rPr>
              <a:t>uczniowie i lokalni przedsiębiorcy na warsztatach sieciujących zostają zaproszeni do realizacji wspólnych zadań i przekonują się o korzyściach płynących ze współpracy</a:t>
            </a:r>
            <a:br>
              <a:rPr lang="pl-PL" sz="2400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pl-PL" sz="2400" dirty="0">
                <a:solidFill>
                  <a:schemeClr val="accent6">
                    <a:lumMod val="10000"/>
                  </a:schemeClr>
                </a:solidFill>
              </a:rPr>
              <a:t/>
            </a:r>
            <a:br>
              <a:rPr lang="pl-PL" sz="2400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pl-PL" sz="2400" dirty="0">
                <a:solidFill>
                  <a:schemeClr val="accent6">
                    <a:lumMod val="10000"/>
                  </a:schemeClr>
                </a:solidFill>
              </a:rPr>
              <a:t/>
            </a:r>
            <a:br>
              <a:rPr lang="pl-PL" sz="2400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pl-PL" sz="2400" dirty="0">
                <a:solidFill>
                  <a:schemeClr val="accent6">
                    <a:lumMod val="10000"/>
                  </a:schemeClr>
                </a:solidFill>
              </a:rPr>
              <a:t/>
            </a:r>
            <a:br>
              <a:rPr lang="pl-PL" sz="2400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pl-PL" sz="2400" dirty="0">
                <a:solidFill>
                  <a:schemeClr val="accent6">
                    <a:lumMod val="10000"/>
                  </a:schemeClr>
                </a:solidFill>
              </a:rPr>
              <a:t/>
            </a:r>
            <a:br>
              <a:rPr lang="pl-PL" sz="2400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pl-PL" sz="2400" dirty="0">
                <a:solidFill>
                  <a:schemeClr val="accent6">
                    <a:lumMod val="10000"/>
                  </a:schemeClr>
                </a:solidFill>
              </a:rPr>
              <a:t/>
            </a:r>
            <a:br>
              <a:rPr lang="pl-PL" sz="2400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pl-PL" sz="2400" dirty="0">
                <a:solidFill>
                  <a:schemeClr val="accent6">
                    <a:lumMod val="10000"/>
                  </a:schemeClr>
                </a:solidFill>
              </a:rPr>
              <a:t/>
            </a:r>
            <a:br>
              <a:rPr lang="pl-PL" sz="2400" dirty="0">
                <a:solidFill>
                  <a:schemeClr val="accent6">
                    <a:lumMod val="10000"/>
                  </a:schemeClr>
                </a:solidFill>
              </a:rPr>
            </a:br>
            <a:endParaRPr lang="pl-PL" sz="24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32771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2757488"/>
            <a:ext cx="5867400" cy="394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57488"/>
            <a:ext cx="5813425" cy="394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75" y="5826125"/>
            <a:ext cx="1270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09600" y="549275"/>
            <a:ext cx="10972800" cy="57594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>
                <a:solidFill>
                  <a:srgbClr val="FF0000"/>
                </a:solidFill>
              </a:rPr>
              <a:t/>
            </a:r>
            <a:br>
              <a:rPr lang="pl-PL" dirty="0" smtClean="0">
                <a:solidFill>
                  <a:srgbClr val="FF0000"/>
                </a:solidFill>
              </a:rPr>
            </a:br>
            <a:r>
              <a:rPr lang="pl-PL" dirty="0" smtClean="0">
                <a:solidFill>
                  <a:srgbClr val="FF0000"/>
                </a:solidFill>
              </a:rPr>
              <a:t>TRAILS</a:t>
            </a:r>
            <a:r>
              <a:rPr lang="pl-PL" dirty="0">
                <a:solidFill>
                  <a:srgbClr val="FF0000"/>
                </a:solidFill>
              </a:rPr>
              <a:t>+ (2018 – 2021)</a:t>
            </a:r>
            <a:br>
              <a:rPr lang="pl-PL" dirty="0">
                <a:solidFill>
                  <a:srgbClr val="FF0000"/>
                </a:solidFill>
              </a:rPr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>- miejsce przedsiębiorców zajęli </a:t>
            </a:r>
            <a:r>
              <a:rPr lang="pl-PL" dirty="0" err="1"/>
              <a:t>multiplikatorzy</a:t>
            </a:r>
            <a:r>
              <a:rPr lang="pl-PL" dirty="0"/>
              <a:t> (nauczyciele</a:t>
            </a:r>
            <a:r>
              <a:rPr lang="pl-PL" dirty="0" smtClean="0"/>
              <a:t>),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>- dłuższy cykl warsztatów (wzrost z 3 do 9 dni</a:t>
            </a:r>
            <a:r>
              <a:rPr lang="pl-PL" dirty="0" smtClean="0"/>
              <a:t>),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>- zakres warsztatów powiększony o naukę projektowania druku 3D</a:t>
            </a:r>
            <a:r>
              <a:rPr lang="pl-PL" dirty="0" smtClean="0"/>
              <a:t>,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>- możliwa multiplikacja warsztatów i ich powtórzenie w danej </a:t>
            </a:r>
            <a:r>
              <a:rPr lang="pl-PL" dirty="0" smtClean="0"/>
              <a:t>placówce </a:t>
            </a:r>
            <a:r>
              <a:rPr lang="pl-PL" dirty="0"/>
              <a:t>dzięki zaangażowaniu nauczycieli</a:t>
            </a:r>
            <a:br>
              <a:rPr lang="pl-PL" dirty="0"/>
            </a:br>
            <a:endParaRPr lang="pl-PL" dirty="0"/>
          </a:p>
        </p:txBody>
      </p:sp>
      <p:pic>
        <p:nvPicPr>
          <p:cNvPr id="33795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75" y="5826125"/>
            <a:ext cx="1270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Google Shape;1246;p37"/>
          <p:cNvSpPr>
            <a:spLocks noGrp="1"/>
          </p:cNvSpPr>
          <p:nvPr>
            <p:ph type="title"/>
          </p:nvPr>
        </p:nvSpPr>
        <p:spPr>
          <a:xfrm>
            <a:off x="623888" y="452438"/>
            <a:ext cx="10972800" cy="609600"/>
          </a:xfrm>
        </p:spPr>
        <p:txBody>
          <a:bodyPr lIns="121900" tIns="121900" rIns="121900" bIns="121900"/>
          <a:lstStyle/>
          <a:p>
            <a:pPr algn="ctr" eaLnBrk="1" hangingPunct="1"/>
            <a:r>
              <a:rPr lang="pl-PL" altLang="de-DE" smtClean="0"/>
              <a:t>Harmonogram odbytych warsztatów</a:t>
            </a:r>
            <a:endParaRPr lang="de-DE" altLang="de-DE" smtClean="0"/>
          </a:p>
        </p:txBody>
      </p:sp>
      <p:grpSp>
        <p:nvGrpSpPr>
          <p:cNvPr id="34819" name="Google Shape;1247;p37"/>
          <p:cNvGrpSpPr>
            <a:grpSpLocks/>
          </p:cNvGrpSpPr>
          <p:nvPr/>
        </p:nvGrpSpPr>
        <p:grpSpPr bwMode="auto">
          <a:xfrm>
            <a:off x="609600" y="1262063"/>
            <a:ext cx="10972800" cy="5386387"/>
            <a:chOff x="457200" y="946806"/>
            <a:chExt cx="8229600" cy="4039168"/>
          </a:xfrm>
        </p:grpSpPr>
        <p:grpSp>
          <p:nvGrpSpPr>
            <p:cNvPr id="34832" name="Google Shape;1248;p37"/>
            <p:cNvGrpSpPr>
              <a:grpSpLocks/>
            </p:cNvGrpSpPr>
            <p:nvPr/>
          </p:nvGrpSpPr>
          <p:grpSpPr bwMode="auto">
            <a:xfrm>
              <a:off x="457200" y="1530025"/>
              <a:ext cx="8229600" cy="3192461"/>
              <a:chOff x="457200" y="1530025"/>
              <a:chExt cx="8229600" cy="3192461"/>
            </a:xfrm>
          </p:grpSpPr>
          <p:sp>
            <p:nvSpPr>
              <p:cNvPr id="34842" name="Google Shape;1249;p37"/>
              <p:cNvSpPr>
                <a:spLocks noChangeArrowheads="1"/>
              </p:cNvSpPr>
              <p:nvPr/>
            </p:nvSpPr>
            <p:spPr bwMode="auto">
              <a:xfrm>
                <a:off x="457200" y="1530025"/>
                <a:ext cx="8229600" cy="482700"/>
              </a:xfrm>
              <a:prstGeom prst="roundRect">
                <a:avLst>
                  <a:gd name="adj" fmla="val 50000"/>
                </a:avLst>
              </a:prstGeom>
              <a:solidFill>
                <a:srgbClr val="F3F3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pl-PL" altLang="de-DE" sz="2400">
                    <a:latin typeface="Fira Sans Medium"/>
                    <a:ea typeface="Fira Sans Medium"/>
                    <a:cs typeface="Fira Sans Medium"/>
                    <a:sym typeface="Fira Sans Medium"/>
                  </a:rPr>
                  <a:t>Zgorzelec</a:t>
                </a:r>
                <a:endParaRPr lang="de-DE" altLang="de-DE" sz="2400">
                  <a:latin typeface="Fira Sans Medium"/>
                  <a:ea typeface="Fira Sans Medium"/>
                  <a:cs typeface="Fira Sans Medium"/>
                  <a:sym typeface="Fira Sans Medium"/>
                </a:endParaRPr>
              </a:p>
            </p:txBody>
          </p:sp>
          <p:sp>
            <p:nvSpPr>
              <p:cNvPr id="34843" name="Google Shape;1250;p37"/>
              <p:cNvSpPr>
                <a:spLocks noChangeArrowheads="1"/>
              </p:cNvSpPr>
              <p:nvPr/>
            </p:nvSpPr>
            <p:spPr bwMode="auto">
              <a:xfrm>
                <a:off x="457200" y="2207465"/>
                <a:ext cx="8229600" cy="482700"/>
              </a:xfrm>
              <a:prstGeom prst="roundRect">
                <a:avLst>
                  <a:gd name="adj" fmla="val 50000"/>
                </a:avLst>
              </a:pr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>
                    <a:schemeClr val="hlink"/>
                  </a:buClr>
                  <a:buSzPts val="1100"/>
                  <a:buFontTx/>
                  <a:buNone/>
                </a:pPr>
                <a:r>
                  <a:rPr lang="pl-PL" altLang="de-DE" sz="2400">
                    <a:latin typeface="Fira Sans Medium"/>
                    <a:ea typeface="Fira Sans Medium"/>
                    <a:cs typeface="Fira Sans Medium"/>
                    <a:sym typeface="Fira Sans Medium"/>
                  </a:rPr>
                  <a:t>Karpacz</a:t>
                </a:r>
                <a:endParaRPr lang="de-DE" altLang="de-DE" sz="2400">
                  <a:latin typeface="Fira Sans Medium"/>
                  <a:ea typeface="Fira Sans Medium"/>
                  <a:cs typeface="Fira Sans Medium"/>
                  <a:sym typeface="Fira Sans Medium"/>
                </a:endParaRPr>
              </a:p>
            </p:txBody>
          </p:sp>
          <p:sp>
            <p:nvSpPr>
              <p:cNvPr id="34844" name="Google Shape;1251;p37"/>
              <p:cNvSpPr>
                <a:spLocks noChangeArrowheads="1"/>
              </p:cNvSpPr>
              <p:nvPr/>
            </p:nvSpPr>
            <p:spPr bwMode="auto">
              <a:xfrm>
                <a:off x="457200" y="2884905"/>
                <a:ext cx="8229600" cy="482700"/>
              </a:xfrm>
              <a:prstGeom prst="roundRect">
                <a:avLst>
                  <a:gd name="adj" fmla="val 50000"/>
                </a:avLst>
              </a:prstGeom>
              <a:solidFill>
                <a:srgbClr val="F3F3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>
                    <a:schemeClr val="hlink"/>
                  </a:buClr>
                  <a:buSzPts val="1100"/>
                  <a:buFontTx/>
                  <a:buNone/>
                </a:pPr>
                <a:r>
                  <a:rPr lang="pl-PL" altLang="de-DE" sz="2400">
                    <a:latin typeface="Fira Sans Medium"/>
                    <a:ea typeface="Fira Sans Medium"/>
                    <a:cs typeface="Fira Sans Medium"/>
                    <a:sym typeface="Fira Sans Medium"/>
                  </a:rPr>
                  <a:t>Biedrzychowice</a:t>
                </a:r>
                <a:endParaRPr lang="de-DE" altLang="de-DE" sz="2400">
                  <a:latin typeface="Fira Sans Medium"/>
                  <a:ea typeface="Fira Sans Medium"/>
                  <a:cs typeface="Fira Sans Medium"/>
                  <a:sym typeface="Fira Sans Medium"/>
                </a:endParaRPr>
              </a:p>
            </p:txBody>
          </p:sp>
          <p:sp>
            <p:nvSpPr>
              <p:cNvPr id="34845" name="Google Shape;1252;p37"/>
              <p:cNvSpPr>
                <a:spLocks noChangeArrowheads="1"/>
              </p:cNvSpPr>
              <p:nvPr/>
            </p:nvSpPr>
            <p:spPr bwMode="auto">
              <a:xfrm>
                <a:off x="457200" y="3562346"/>
                <a:ext cx="8229600" cy="482700"/>
              </a:xfrm>
              <a:prstGeom prst="roundRect">
                <a:avLst>
                  <a:gd name="adj" fmla="val 50000"/>
                </a:avLst>
              </a:pr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>
                    <a:schemeClr val="hlink"/>
                  </a:buClr>
                  <a:buSzPts val="1100"/>
                  <a:buFontTx/>
                  <a:buNone/>
                </a:pPr>
                <a:r>
                  <a:rPr lang="pl-PL" altLang="de-DE" sz="2400">
                    <a:latin typeface="Fira Sans Medium"/>
                    <a:ea typeface="Fira Sans Medium"/>
                    <a:cs typeface="Fira Sans Medium"/>
                    <a:sym typeface="Fira Sans Medium"/>
                  </a:rPr>
                  <a:t>Bogatynia</a:t>
                </a:r>
                <a:endParaRPr lang="de-DE" altLang="de-DE" sz="2400">
                  <a:latin typeface="Fira Sans Medium"/>
                  <a:ea typeface="Fira Sans Medium"/>
                  <a:cs typeface="Fira Sans Medium"/>
                  <a:sym typeface="Fira Sans Medium"/>
                </a:endParaRPr>
              </a:p>
            </p:txBody>
          </p:sp>
          <p:sp>
            <p:nvSpPr>
              <p:cNvPr id="34846" name="Google Shape;1253;p37"/>
              <p:cNvSpPr>
                <a:spLocks noChangeArrowheads="1"/>
              </p:cNvSpPr>
              <p:nvPr/>
            </p:nvSpPr>
            <p:spPr bwMode="auto">
              <a:xfrm>
                <a:off x="457200" y="4239786"/>
                <a:ext cx="8229600" cy="482700"/>
              </a:xfrm>
              <a:prstGeom prst="roundRect">
                <a:avLst>
                  <a:gd name="adj" fmla="val 50000"/>
                </a:avLst>
              </a:prstGeom>
              <a:solidFill>
                <a:srgbClr val="F3F3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>
                    <a:schemeClr val="hlink"/>
                  </a:buClr>
                  <a:buSzPts val="1100"/>
                  <a:buFontTx/>
                  <a:buNone/>
                </a:pPr>
                <a:r>
                  <a:rPr lang="pl-PL" altLang="de-DE" sz="2400">
                    <a:latin typeface="Fira Sans Medium"/>
                    <a:ea typeface="Fira Sans Medium"/>
                    <a:cs typeface="Fira Sans Medium"/>
                    <a:sym typeface="Fira Sans Medium"/>
                  </a:rPr>
                  <a:t>Lwówek Śląski</a:t>
                </a:r>
                <a:endParaRPr lang="de-DE" altLang="de-DE" sz="2400">
                  <a:latin typeface="Fira Sans Medium"/>
                  <a:ea typeface="Fira Sans Medium"/>
                  <a:cs typeface="Fira Sans Medium"/>
                  <a:sym typeface="Fira Sans Medium"/>
                </a:endParaRPr>
              </a:p>
            </p:txBody>
          </p:sp>
        </p:grpSp>
        <p:grpSp>
          <p:nvGrpSpPr>
            <p:cNvPr id="34833" name="Google Shape;1254;p37"/>
            <p:cNvGrpSpPr>
              <a:grpSpLocks/>
            </p:cNvGrpSpPr>
            <p:nvPr/>
          </p:nvGrpSpPr>
          <p:grpSpPr bwMode="auto">
            <a:xfrm>
              <a:off x="1466780" y="946806"/>
              <a:ext cx="6483406" cy="4039168"/>
              <a:chOff x="1466780" y="946806"/>
              <a:chExt cx="6483406" cy="4039168"/>
            </a:xfrm>
          </p:grpSpPr>
          <p:sp>
            <p:nvSpPr>
              <p:cNvPr id="34834" name="Google Shape;1255;p37"/>
              <p:cNvSpPr>
                <a:spLocks noChangeArrowheads="1"/>
              </p:cNvSpPr>
              <p:nvPr/>
            </p:nvSpPr>
            <p:spPr bwMode="auto">
              <a:xfrm>
                <a:off x="1466780" y="987574"/>
                <a:ext cx="1122000" cy="328800"/>
              </a:xfrm>
              <a:prstGeom prst="roundRect">
                <a:avLst>
                  <a:gd name="adj" fmla="val 50000"/>
                </a:avLst>
              </a:prstGeom>
              <a:solidFill>
                <a:srgbClr val="F3F3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pl-PL" altLang="de-DE" sz="2400">
                    <a:latin typeface="Fira Sans Medium"/>
                    <a:ea typeface="Fira Sans Medium"/>
                    <a:cs typeface="Fira Sans Medium"/>
                    <a:sym typeface="Fira Sans Medium"/>
                  </a:rPr>
                  <a:t>WRZ</a:t>
                </a:r>
                <a:r>
                  <a:rPr lang="de-DE" altLang="de-DE" sz="2400">
                    <a:latin typeface="Fira Sans Medium"/>
                    <a:ea typeface="Fira Sans Medium"/>
                    <a:cs typeface="Fira Sans Medium"/>
                    <a:sym typeface="Fira Sans Medium"/>
                  </a:rPr>
                  <a:t>, 20</a:t>
                </a:r>
                <a:r>
                  <a:rPr lang="pl-PL" altLang="de-DE" sz="2400">
                    <a:latin typeface="Fira Sans Medium"/>
                    <a:ea typeface="Fira Sans Medium"/>
                    <a:cs typeface="Fira Sans Medium"/>
                    <a:sym typeface="Fira Sans Medium"/>
                  </a:rPr>
                  <a:t>19</a:t>
                </a:r>
                <a:endParaRPr lang="de-DE" altLang="de-DE" sz="2400">
                  <a:latin typeface="Fira Sans Medium"/>
                  <a:ea typeface="Fira Sans Medium"/>
                  <a:cs typeface="Fira Sans Medium"/>
                  <a:sym typeface="Fira Sans Medium"/>
                </a:endParaRPr>
              </a:p>
            </p:txBody>
          </p:sp>
          <p:sp>
            <p:nvSpPr>
              <p:cNvPr id="34835" name="Google Shape;1256;p37"/>
              <p:cNvSpPr>
                <a:spLocks noChangeArrowheads="1"/>
              </p:cNvSpPr>
              <p:nvPr/>
            </p:nvSpPr>
            <p:spPr bwMode="auto">
              <a:xfrm>
                <a:off x="2915816" y="987574"/>
                <a:ext cx="1122000" cy="328800"/>
              </a:xfrm>
              <a:prstGeom prst="roundRect">
                <a:avLst>
                  <a:gd name="adj" fmla="val 50000"/>
                </a:avLst>
              </a:prstGeom>
              <a:solidFill>
                <a:srgbClr val="F3F3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pl-PL" altLang="de-DE" sz="2400">
                    <a:latin typeface="Fira Sans Medium"/>
                    <a:ea typeface="Fira Sans Medium"/>
                    <a:cs typeface="Fira Sans Medium"/>
                    <a:sym typeface="Fira Sans Medium"/>
                  </a:rPr>
                  <a:t>PAŹ</a:t>
                </a:r>
                <a:r>
                  <a:rPr lang="de-DE" altLang="de-DE" sz="2400">
                    <a:latin typeface="Fira Sans Medium"/>
                    <a:ea typeface="Fira Sans Medium"/>
                    <a:cs typeface="Fira Sans Medium"/>
                    <a:sym typeface="Fira Sans Medium"/>
                  </a:rPr>
                  <a:t>, 20</a:t>
                </a:r>
                <a:r>
                  <a:rPr lang="pl-PL" altLang="de-DE" sz="2400">
                    <a:latin typeface="Fira Sans Medium"/>
                    <a:ea typeface="Fira Sans Medium"/>
                    <a:cs typeface="Fira Sans Medium"/>
                    <a:sym typeface="Fira Sans Medium"/>
                  </a:rPr>
                  <a:t>19</a:t>
                </a:r>
                <a:endParaRPr lang="de-DE" altLang="de-DE" sz="2400">
                  <a:latin typeface="Fira Sans Medium"/>
                  <a:ea typeface="Fira Sans Medium"/>
                  <a:cs typeface="Fira Sans Medium"/>
                  <a:sym typeface="Fira Sans Medium"/>
                </a:endParaRPr>
              </a:p>
            </p:txBody>
          </p:sp>
          <p:sp>
            <p:nvSpPr>
              <p:cNvPr id="34836" name="Google Shape;1257;p37"/>
              <p:cNvSpPr>
                <a:spLocks noChangeArrowheads="1"/>
              </p:cNvSpPr>
              <p:nvPr/>
            </p:nvSpPr>
            <p:spPr bwMode="auto">
              <a:xfrm>
                <a:off x="5379150" y="946806"/>
                <a:ext cx="1122000" cy="328800"/>
              </a:xfrm>
              <a:prstGeom prst="roundRect">
                <a:avLst>
                  <a:gd name="adj" fmla="val 50000"/>
                </a:avLst>
              </a:prstGeom>
              <a:solidFill>
                <a:srgbClr val="F3F3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pl-PL" altLang="de-DE" sz="2400">
                    <a:latin typeface="Fira Sans Medium"/>
                    <a:ea typeface="Fira Sans Medium"/>
                    <a:cs typeface="Fira Sans Medium"/>
                    <a:sym typeface="Fira Sans Medium"/>
                  </a:rPr>
                  <a:t>WRZ,</a:t>
                </a:r>
                <a:r>
                  <a:rPr lang="de-DE" altLang="de-DE" sz="2400">
                    <a:latin typeface="Fira Sans Medium"/>
                    <a:ea typeface="Fira Sans Medium"/>
                    <a:cs typeface="Fira Sans Medium"/>
                    <a:sym typeface="Fira Sans Medium"/>
                  </a:rPr>
                  <a:t> 2020</a:t>
                </a:r>
              </a:p>
            </p:txBody>
          </p:sp>
          <p:sp>
            <p:nvSpPr>
              <p:cNvPr id="34837" name="Google Shape;1258;p37"/>
              <p:cNvSpPr>
                <a:spLocks noChangeArrowheads="1"/>
              </p:cNvSpPr>
              <p:nvPr/>
            </p:nvSpPr>
            <p:spPr bwMode="auto">
              <a:xfrm>
                <a:off x="6828186" y="946806"/>
                <a:ext cx="1122000" cy="328800"/>
              </a:xfrm>
              <a:prstGeom prst="roundRect">
                <a:avLst>
                  <a:gd name="adj" fmla="val 50000"/>
                </a:avLst>
              </a:prstGeom>
              <a:solidFill>
                <a:srgbClr val="F3F3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pl-PL" altLang="de-DE" sz="2400">
                    <a:latin typeface="Fira Sans Medium"/>
                    <a:ea typeface="Fira Sans Medium"/>
                    <a:cs typeface="Fira Sans Medium"/>
                    <a:sym typeface="Fira Sans Medium"/>
                  </a:rPr>
                  <a:t>PAŹ</a:t>
                </a:r>
                <a:r>
                  <a:rPr lang="de-DE" altLang="de-DE" sz="2400">
                    <a:latin typeface="Fira Sans Medium"/>
                    <a:ea typeface="Fira Sans Medium"/>
                    <a:cs typeface="Fira Sans Medium"/>
                    <a:sym typeface="Fira Sans Medium"/>
                  </a:rPr>
                  <a:t>, 2020</a:t>
                </a:r>
              </a:p>
            </p:txBody>
          </p:sp>
          <p:cxnSp>
            <p:nvCxnSpPr>
              <p:cNvPr id="34838" name="Google Shape;1260;p37"/>
              <p:cNvCxnSpPr>
                <a:cxnSpLocks noChangeShapeType="1"/>
                <a:stCxn id="34834" idx="2"/>
              </p:cNvCxnSpPr>
              <p:nvPr/>
            </p:nvCxnSpPr>
            <p:spPr bwMode="auto">
              <a:xfrm>
                <a:off x="2027780" y="1316374"/>
                <a:ext cx="0" cy="3669600"/>
              </a:xfrm>
              <a:prstGeom prst="straightConnector1">
                <a:avLst/>
              </a:prstGeom>
              <a:noFill/>
              <a:ln w="9525">
                <a:solidFill>
                  <a:srgbClr val="43434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839" name="Google Shape;1261;p37"/>
              <p:cNvCxnSpPr>
                <a:cxnSpLocks noChangeShapeType="1"/>
              </p:cNvCxnSpPr>
              <p:nvPr/>
            </p:nvCxnSpPr>
            <p:spPr bwMode="auto">
              <a:xfrm>
                <a:off x="3476805" y="1316374"/>
                <a:ext cx="0" cy="3669600"/>
              </a:xfrm>
              <a:prstGeom prst="straightConnector1">
                <a:avLst/>
              </a:prstGeom>
              <a:noFill/>
              <a:ln w="9525">
                <a:solidFill>
                  <a:srgbClr val="43434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840" name="Google Shape;1262;p37"/>
              <p:cNvCxnSpPr>
                <a:cxnSpLocks noChangeShapeType="1"/>
              </p:cNvCxnSpPr>
              <p:nvPr/>
            </p:nvCxnSpPr>
            <p:spPr bwMode="auto">
              <a:xfrm>
                <a:off x="5940152" y="1275606"/>
                <a:ext cx="0" cy="3669600"/>
              </a:xfrm>
              <a:prstGeom prst="straightConnector1">
                <a:avLst/>
              </a:prstGeom>
              <a:noFill/>
              <a:ln w="9525">
                <a:solidFill>
                  <a:srgbClr val="43434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841" name="Google Shape;1263;p37"/>
              <p:cNvCxnSpPr>
                <a:cxnSpLocks noChangeShapeType="1"/>
              </p:cNvCxnSpPr>
              <p:nvPr/>
            </p:nvCxnSpPr>
            <p:spPr bwMode="auto">
              <a:xfrm>
                <a:off x="7389177" y="1275606"/>
                <a:ext cx="0" cy="3669600"/>
              </a:xfrm>
              <a:prstGeom prst="straightConnector1">
                <a:avLst/>
              </a:prstGeom>
              <a:noFill/>
              <a:ln w="9525">
                <a:solidFill>
                  <a:srgbClr val="43434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34820" name="Google Shape;1265;p37"/>
          <p:cNvSpPr>
            <a:spLocks noChangeArrowheads="1"/>
          </p:cNvSpPr>
          <p:nvPr/>
        </p:nvSpPr>
        <p:spPr bwMode="auto">
          <a:xfrm>
            <a:off x="2063750" y="2084388"/>
            <a:ext cx="1728788" cy="644525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>
                <a:schemeClr val="hlink"/>
              </a:buClr>
              <a:buSzPts val="1100"/>
              <a:buFontTx/>
              <a:buNone/>
            </a:pPr>
            <a:r>
              <a:rPr lang="pl-PL" altLang="de-DE" sz="16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8-dniowe warsztaty</a:t>
            </a:r>
            <a:endParaRPr lang="de-DE" altLang="de-DE" sz="24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4821" name="Google Shape;1266;p37"/>
          <p:cNvSpPr>
            <a:spLocks noChangeArrowheads="1"/>
          </p:cNvSpPr>
          <p:nvPr/>
        </p:nvSpPr>
        <p:spPr bwMode="auto">
          <a:xfrm>
            <a:off x="3792538" y="2949575"/>
            <a:ext cx="1727200" cy="642938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>
                <a:schemeClr val="hlink"/>
              </a:buClr>
              <a:buSzPts val="1100"/>
              <a:buFontTx/>
              <a:buNone/>
            </a:pPr>
            <a:r>
              <a:rPr lang="pl-PL" altLang="de-DE" sz="16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8-dniowe warsztaty</a:t>
            </a:r>
            <a:endParaRPr lang="pl-PL" altLang="de-DE" sz="16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4822" name="Google Shape;1267;p37"/>
          <p:cNvSpPr>
            <a:spLocks noChangeArrowheads="1"/>
          </p:cNvSpPr>
          <p:nvPr/>
        </p:nvSpPr>
        <p:spPr bwMode="auto">
          <a:xfrm>
            <a:off x="6959600" y="3908425"/>
            <a:ext cx="1631950" cy="64452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>
                <a:schemeClr val="hlink"/>
              </a:buClr>
              <a:buSzPts val="1100"/>
              <a:buFontTx/>
              <a:buNone/>
            </a:pPr>
            <a:r>
              <a:rPr lang="pl-PL" altLang="de-DE" sz="16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9-dniowe warsztaty</a:t>
            </a:r>
            <a:endParaRPr lang="pl-PL" altLang="de-DE" sz="16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268" name="Google Shape;1268;p37"/>
          <p:cNvSpPr/>
          <p:nvPr/>
        </p:nvSpPr>
        <p:spPr>
          <a:xfrm>
            <a:off x="8496300" y="4773613"/>
            <a:ext cx="1439863" cy="64293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defRPr/>
            </a:pPr>
            <a:r>
              <a:rPr lang="pl-PL" sz="1600" dirty="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9-dniowe warsztaty</a:t>
            </a:r>
            <a:endParaRPr lang="pl-PL" sz="1600" dirty="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269" name="Google Shape;1269;p37"/>
          <p:cNvSpPr/>
          <p:nvPr/>
        </p:nvSpPr>
        <p:spPr>
          <a:xfrm>
            <a:off x="9840913" y="5637213"/>
            <a:ext cx="1439862" cy="642937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defRPr/>
            </a:pPr>
            <a:r>
              <a:rPr lang="pl-PL" sz="1600" dirty="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4-dniowe warsztaty</a:t>
            </a:r>
            <a:endParaRPr lang="pl-PL" sz="1600" dirty="0">
              <a:latin typeface="Fira Sans"/>
              <a:ea typeface="Fira Sans"/>
              <a:cs typeface="Fira Sans"/>
              <a:sym typeface="Fira Sans"/>
            </a:endParaRPr>
          </a:p>
        </p:txBody>
      </p:sp>
      <p:grpSp>
        <p:nvGrpSpPr>
          <p:cNvPr id="34825" name="Google Shape;94;p15"/>
          <p:cNvGrpSpPr>
            <a:grpSpLocks/>
          </p:cNvGrpSpPr>
          <p:nvPr/>
        </p:nvGrpSpPr>
        <p:grpSpPr bwMode="auto">
          <a:xfrm rot="9248222">
            <a:off x="5649913" y="1260475"/>
            <a:ext cx="1371600" cy="1352550"/>
            <a:chOff x="903183" y="3024051"/>
            <a:chExt cx="399219" cy="398577"/>
          </a:xfrm>
        </p:grpSpPr>
        <p:sp>
          <p:nvSpPr>
            <p:cNvPr id="34827" name="Google Shape;95;p15"/>
            <p:cNvSpPr>
              <a:spLocks/>
            </p:cNvSpPr>
            <p:nvPr/>
          </p:nvSpPr>
          <p:spPr bwMode="auto">
            <a:xfrm>
              <a:off x="903183" y="3024051"/>
              <a:ext cx="399219" cy="398577"/>
            </a:xfrm>
            <a:custGeom>
              <a:avLst/>
              <a:gdLst>
                <a:gd name="T0" fmla="*/ 319238 w 19272"/>
                <a:gd name="T1" fmla="*/ 198988 h 19241"/>
                <a:gd name="T2" fmla="*/ 79981 w 19272"/>
                <a:gd name="T3" fmla="*/ 198988 h 19241"/>
                <a:gd name="T4" fmla="*/ 183866 w 19272"/>
                <a:gd name="T5" fmla="*/ 21 h 19241"/>
                <a:gd name="T6" fmla="*/ 183866 w 19272"/>
                <a:gd name="T7" fmla="*/ 15743 h 19241"/>
                <a:gd name="T8" fmla="*/ 192049 w 19272"/>
                <a:gd name="T9" fmla="*/ 64237 h 19241"/>
                <a:gd name="T10" fmla="*/ 76190 w 19272"/>
                <a:gd name="T11" fmla="*/ 63595 h 19241"/>
                <a:gd name="T12" fmla="*/ 81223 w 19272"/>
                <a:gd name="T13" fmla="*/ 47230 h 19241"/>
                <a:gd name="T14" fmla="*/ 69892 w 19272"/>
                <a:gd name="T15" fmla="*/ 47230 h 19241"/>
                <a:gd name="T16" fmla="*/ 47852 w 19272"/>
                <a:gd name="T17" fmla="*/ 80602 h 19241"/>
                <a:gd name="T18" fmla="*/ 58561 w 19272"/>
                <a:gd name="T19" fmla="*/ 80602 h 19241"/>
                <a:gd name="T20" fmla="*/ 98852 w 19272"/>
                <a:gd name="T21" fmla="*/ 108940 h 19241"/>
                <a:gd name="T22" fmla="*/ 16386 w 19272"/>
                <a:gd name="T23" fmla="*/ 190785 h 19241"/>
                <a:gd name="T24" fmla="*/ 8182 w 19272"/>
                <a:gd name="T25" fmla="*/ 175042 h 19241"/>
                <a:gd name="T26" fmla="*/ 0 w 19272"/>
                <a:gd name="T27" fmla="*/ 215353 h 19241"/>
                <a:gd name="T28" fmla="*/ 16386 w 19272"/>
                <a:gd name="T29" fmla="*/ 215353 h 19241"/>
                <a:gd name="T30" fmla="*/ 64237 w 19272"/>
                <a:gd name="T31" fmla="*/ 206528 h 19241"/>
                <a:gd name="T32" fmla="*/ 64237 w 19272"/>
                <a:gd name="T33" fmla="*/ 323009 h 19241"/>
                <a:gd name="T34" fmla="*/ 53237 w 19272"/>
                <a:gd name="T35" fmla="*/ 315531 h 19241"/>
                <a:gd name="T36" fmla="*/ 47230 w 19272"/>
                <a:gd name="T37" fmla="*/ 328685 h 19241"/>
                <a:gd name="T38" fmla="*/ 75568 w 19272"/>
                <a:gd name="T39" fmla="*/ 353708 h 19241"/>
                <a:gd name="T40" fmla="*/ 81223 w 19272"/>
                <a:gd name="T41" fmla="*/ 340016 h 19241"/>
                <a:gd name="T42" fmla="*/ 109562 w 19272"/>
                <a:gd name="T43" fmla="*/ 300347 h 19241"/>
                <a:gd name="T44" fmla="*/ 192049 w 19272"/>
                <a:gd name="T45" fmla="*/ 382834 h 19241"/>
                <a:gd name="T46" fmla="*/ 175684 w 19272"/>
                <a:gd name="T47" fmla="*/ 390395 h 19241"/>
                <a:gd name="T48" fmla="*/ 215353 w 19272"/>
                <a:gd name="T49" fmla="*/ 398577 h 19241"/>
                <a:gd name="T50" fmla="*/ 215353 w 19272"/>
                <a:gd name="T51" fmla="*/ 382834 h 19241"/>
                <a:gd name="T52" fmla="*/ 207792 w 19272"/>
                <a:gd name="T53" fmla="*/ 334361 h 19241"/>
                <a:gd name="T54" fmla="*/ 324272 w 19272"/>
                <a:gd name="T55" fmla="*/ 334361 h 19241"/>
                <a:gd name="T56" fmla="*/ 317975 w 19272"/>
                <a:gd name="T57" fmla="*/ 351347 h 19241"/>
                <a:gd name="T58" fmla="*/ 329306 w 19272"/>
                <a:gd name="T59" fmla="*/ 351347 h 19241"/>
                <a:gd name="T60" fmla="*/ 351968 w 19272"/>
                <a:gd name="T61" fmla="*/ 317354 h 19241"/>
                <a:gd name="T62" fmla="*/ 340637 w 19272"/>
                <a:gd name="T63" fmla="*/ 317354 h 19241"/>
                <a:gd name="T64" fmla="*/ 300968 w 19272"/>
                <a:gd name="T65" fmla="*/ 289015 h 19241"/>
                <a:gd name="T66" fmla="*/ 382833 w 19272"/>
                <a:gd name="T67" fmla="*/ 206528 h 19241"/>
                <a:gd name="T68" fmla="*/ 391016 w 19272"/>
                <a:gd name="T69" fmla="*/ 222914 h 19241"/>
                <a:gd name="T70" fmla="*/ 399198 w 19272"/>
                <a:gd name="T71" fmla="*/ 183245 h 19241"/>
                <a:gd name="T72" fmla="*/ 382833 w 19272"/>
                <a:gd name="T73" fmla="*/ 183245 h 19241"/>
                <a:gd name="T74" fmla="*/ 334982 w 19272"/>
                <a:gd name="T75" fmla="*/ 190785 h 19241"/>
                <a:gd name="T76" fmla="*/ 334340 w 19272"/>
                <a:gd name="T77" fmla="*/ 74947 h 19241"/>
                <a:gd name="T78" fmla="*/ 346313 w 19272"/>
                <a:gd name="T79" fmla="*/ 82964 h 19241"/>
                <a:gd name="T80" fmla="*/ 351968 w 19272"/>
                <a:gd name="T81" fmla="*/ 69271 h 19241"/>
                <a:gd name="T82" fmla="*/ 323982 w 19272"/>
                <a:gd name="T83" fmla="*/ 44786 h 19241"/>
                <a:gd name="T84" fmla="*/ 317975 w 19272"/>
                <a:gd name="T85" fmla="*/ 57940 h 19241"/>
                <a:gd name="T86" fmla="*/ 289015 w 19272"/>
                <a:gd name="T87" fmla="*/ 97609 h 19241"/>
                <a:gd name="T88" fmla="*/ 207792 w 19272"/>
                <a:gd name="T89" fmla="*/ 15743 h 19241"/>
                <a:gd name="T90" fmla="*/ 223535 w 19272"/>
                <a:gd name="T91" fmla="*/ 7561 h 1924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9272" h="19241" extrusionOk="0">
                  <a:moveTo>
                    <a:pt x="9636" y="3830"/>
                  </a:moveTo>
                  <a:cubicBezTo>
                    <a:pt x="12827" y="3830"/>
                    <a:pt x="15411" y="6414"/>
                    <a:pt x="15411" y="9606"/>
                  </a:cubicBezTo>
                  <a:cubicBezTo>
                    <a:pt x="15411" y="12797"/>
                    <a:pt x="12827" y="15381"/>
                    <a:pt x="9636" y="15381"/>
                  </a:cubicBezTo>
                  <a:cubicBezTo>
                    <a:pt x="6444" y="15381"/>
                    <a:pt x="3861" y="12797"/>
                    <a:pt x="3861" y="9606"/>
                  </a:cubicBezTo>
                  <a:cubicBezTo>
                    <a:pt x="3861" y="6414"/>
                    <a:pt x="6444" y="3830"/>
                    <a:pt x="9636" y="3830"/>
                  </a:cubicBezTo>
                  <a:close/>
                  <a:moveTo>
                    <a:pt x="8876" y="1"/>
                  </a:moveTo>
                  <a:cubicBezTo>
                    <a:pt x="8663" y="1"/>
                    <a:pt x="8481" y="152"/>
                    <a:pt x="8481" y="365"/>
                  </a:cubicBezTo>
                  <a:cubicBezTo>
                    <a:pt x="8481" y="578"/>
                    <a:pt x="8663" y="760"/>
                    <a:pt x="8876" y="760"/>
                  </a:cubicBezTo>
                  <a:lnTo>
                    <a:pt x="9271" y="760"/>
                  </a:lnTo>
                  <a:lnTo>
                    <a:pt x="9271" y="3101"/>
                  </a:lnTo>
                  <a:cubicBezTo>
                    <a:pt x="7812" y="3162"/>
                    <a:pt x="6414" y="3739"/>
                    <a:pt x="5319" y="4712"/>
                  </a:cubicBezTo>
                  <a:lnTo>
                    <a:pt x="3678" y="3070"/>
                  </a:lnTo>
                  <a:lnTo>
                    <a:pt x="3921" y="2797"/>
                  </a:lnTo>
                  <a:cubicBezTo>
                    <a:pt x="4073" y="2645"/>
                    <a:pt x="4073" y="2402"/>
                    <a:pt x="3921" y="2280"/>
                  </a:cubicBezTo>
                  <a:cubicBezTo>
                    <a:pt x="3845" y="2204"/>
                    <a:pt x="3747" y="2166"/>
                    <a:pt x="3648" y="2166"/>
                  </a:cubicBezTo>
                  <a:cubicBezTo>
                    <a:pt x="3549" y="2166"/>
                    <a:pt x="3450" y="2204"/>
                    <a:pt x="3374" y="2280"/>
                  </a:cubicBezTo>
                  <a:lnTo>
                    <a:pt x="2280" y="3344"/>
                  </a:lnTo>
                  <a:cubicBezTo>
                    <a:pt x="2128" y="3496"/>
                    <a:pt x="2158" y="3739"/>
                    <a:pt x="2310" y="3891"/>
                  </a:cubicBezTo>
                  <a:cubicBezTo>
                    <a:pt x="2371" y="3967"/>
                    <a:pt x="2462" y="4005"/>
                    <a:pt x="2557" y="4005"/>
                  </a:cubicBezTo>
                  <a:cubicBezTo>
                    <a:pt x="2652" y="4005"/>
                    <a:pt x="2751" y="3967"/>
                    <a:pt x="2827" y="3891"/>
                  </a:cubicBezTo>
                  <a:lnTo>
                    <a:pt x="3131" y="3618"/>
                  </a:lnTo>
                  <a:lnTo>
                    <a:pt x="4772" y="5259"/>
                  </a:lnTo>
                  <a:cubicBezTo>
                    <a:pt x="3800" y="6353"/>
                    <a:pt x="3192" y="7751"/>
                    <a:pt x="3101" y="9210"/>
                  </a:cubicBezTo>
                  <a:lnTo>
                    <a:pt x="791" y="9210"/>
                  </a:lnTo>
                  <a:lnTo>
                    <a:pt x="791" y="8846"/>
                  </a:lnTo>
                  <a:cubicBezTo>
                    <a:pt x="791" y="8633"/>
                    <a:pt x="608" y="8450"/>
                    <a:pt x="395" y="8450"/>
                  </a:cubicBezTo>
                  <a:cubicBezTo>
                    <a:pt x="183" y="8450"/>
                    <a:pt x="0" y="8633"/>
                    <a:pt x="0" y="8846"/>
                  </a:cubicBezTo>
                  <a:lnTo>
                    <a:pt x="0" y="10396"/>
                  </a:lnTo>
                  <a:cubicBezTo>
                    <a:pt x="0" y="10609"/>
                    <a:pt x="183" y="10761"/>
                    <a:pt x="395" y="10761"/>
                  </a:cubicBezTo>
                  <a:cubicBezTo>
                    <a:pt x="608" y="10761"/>
                    <a:pt x="791" y="10609"/>
                    <a:pt x="791" y="10396"/>
                  </a:cubicBezTo>
                  <a:lnTo>
                    <a:pt x="791" y="9970"/>
                  </a:lnTo>
                  <a:lnTo>
                    <a:pt x="3101" y="9970"/>
                  </a:lnTo>
                  <a:cubicBezTo>
                    <a:pt x="3192" y="11429"/>
                    <a:pt x="3769" y="12827"/>
                    <a:pt x="4742" y="13952"/>
                  </a:cubicBezTo>
                  <a:lnTo>
                    <a:pt x="3101" y="15593"/>
                  </a:lnTo>
                  <a:lnTo>
                    <a:pt x="2827" y="15320"/>
                  </a:lnTo>
                  <a:cubicBezTo>
                    <a:pt x="2755" y="15262"/>
                    <a:pt x="2663" y="15232"/>
                    <a:pt x="2570" y="15232"/>
                  </a:cubicBezTo>
                  <a:cubicBezTo>
                    <a:pt x="2466" y="15232"/>
                    <a:pt x="2360" y="15270"/>
                    <a:pt x="2280" y="15350"/>
                  </a:cubicBezTo>
                  <a:cubicBezTo>
                    <a:pt x="2158" y="15502"/>
                    <a:pt x="2158" y="15715"/>
                    <a:pt x="2280" y="15867"/>
                  </a:cubicBezTo>
                  <a:lnTo>
                    <a:pt x="3374" y="16961"/>
                  </a:lnTo>
                  <a:cubicBezTo>
                    <a:pt x="3450" y="17037"/>
                    <a:pt x="3549" y="17075"/>
                    <a:pt x="3648" y="17075"/>
                  </a:cubicBezTo>
                  <a:cubicBezTo>
                    <a:pt x="3747" y="17075"/>
                    <a:pt x="3845" y="17037"/>
                    <a:pt x="3921" y="16961"/>
                  </a:cubicBezTo>
                  <a:cubicBezTo>
                    <a:pt x="4073" y="16809"/>
                    <a:pt x="4073" y="16566"/>
                    <a:pt x="3921" y="16414"/>
                  </a:cubicBezTo>
                  <a:lnTo>
                    <a:pt x="3648" y="16141"/>
                  </a:lnTo>
                  <a:lnTo>
                    <a:pt x="5289" y="14499"/>
                  </a:lnTo>
                  <a:cubicBezTo>
                    <a:pt x="6383" y="15472"/>
                    <a:pt x="7782" y="16049"/>
                    <a:pt x="9271" y="16141"/>
                  </a:cubicBezTo>
                  <a:lnTo>
                    <a:pt x="9271" y="18481"/>
                  </a:lnTo>
                  <a:lnTo>
                    <a:pt x="8876" y="18481"/>
                  </a:lnTo>
                  <a:cubicBezTo>
                    <a:pt x="8663" y="18481"/>
                    <a:pt x="8481" y="18633"/>
                    <a:pt x="8481" y="18846"/>
                  </a:cubicBezTo>
                  <a:cubicBezTo>
                    <a:pt x="8481" y="19059"/>
                    <a:pt x="8663" y="19241"/>
                    <a:pt x="8876" y="19241"/>
                  </a:cubicBezTo>
                  <a:lnTo>
                    <a:pt x="10396" y="19241"/>
                  </a:lnTo>
                  <a:cubicBezTo>
                    <a:pt x="10608" y="19241"/>
                    <a:pt x="10791" y="19059"/>
                    <a:pt x="10791" y="18846"/>
                  </a:cubicBezTo>
                  <a:cubicBezTo>
                    <a:pt x="10791" y="18633"/>
                    <a:pt x="10608" y="18481"/>
                    <a:pt x="10396" y="18481"/>
                  </a:cubicBezTo>
                  <a:lnTo>
                    <a:pt x="10031" y="18481"/>
                  </a:lnTo>
                  <a:lnTo>
                    <a:pt x="10031" y="16141"/>
                  </a:lnTo>
                  <a:cubicBezTo>
                    <a:pt x="11520" y="16049"/>
                    <a:pt x="12918" y="15472"/>
                    <a:pt x="13982" y="14499"/>
                  </a:cubicBezTo>
                  <a:lnTo>
                    <a:pt x="15654" y="16141"/>
                  </a:lnTo>
                  <a:lnTo>
                    <a:pt x="15350" y="16414"/>
                  </a:lnTo>
                  <a:cubicBezTo>
                    <a:pt x="15198" y="16566"/>
                    <a:pt x="15198" y="16809"/>
                    <a:pt x="15350" y="16961"/>
                  </a:cubicBezTo>
                  <a:cubicBezTo>
                    <a:pt x="15426" y="17037"/>
                    <a:pt x="15525" y="17075"/>
                    <a:pt x="15624" y="17075"/>
                  </a:cubicBezTo>
                  <a:cubicBezTo>
                    <a:pt x="15722" y="17075"/>
                    <a:pt x="15821" y="17037"/>
                    <a:pt x="15897" y="16961"/>
                  </a:cubicBezTo>
                  <a:lnTo>
                    <a:pt x="16991" y="15867"/>
                  </a:lnTo>
                  <a:cubicBezTo>
                    <a:pt x="17143" y="15715"/>
                    <a:pt x="17143" y="15472"/>
                    <a:pt x="16991" y="15320"/>
                  </a:cubicBezTo>
                  <a:cubicBezTo>
                    <a:pt x="16915" y="15259"/>
                    <a:pt x="16817" y="15229"/>
                    <a:pt x="16718" y="15229"/>
                  </a:cubicBezTo>
                  <a:cubicBezTo>
                    <a:pt x="16619" y="15229"/>
                    <a:pt x="16520" y="15259"/>
                    <a:pt x="16444" y="15320"/>
                  </a:cubicBezTo>
                  <a:lnTo>
                    <a:pt x="16201" y="15593"/>
                  </a:lnTo>
                  <a:lnTo>
                    <a:pt x="14529" y="13952"/>
                  </a:lnTo>
                  <a:cubicBezTo>
                    <a:pt x="15502" y="12827"/>
                    <a:pt x="16080" y="11429"/>
                    <a:pt x="16171" y="9970"/>
                  </a:cubicBezTo>
                  <a:lnTo>
                    <a:pt x="18481" y="9970"/>
                  </a:lnTo>
                  <a:lnTo>
                    <a:pt x="18481" y="10396"/>
                  </a:lnTo>
                  <a:cubicBezTo>
                    <a:pt x="18481" y="10609"/>
                    <a:pt x="18663" y="10761"/>
                    <a:pt x="18876" y="10761"/>
                  </a:cubicBezTo>
                  <a:cubicBezTo>
                    <a:pt x="19089" y="10761"/>
                    <a:pt x="19271" y="10609"/>
                    <a:pt x="19271" y="10396"/>
                  </a:cubicBezTo>
                  <a:lnTo>
                    <a:pt x="19271" y="8846"/>
                  </a:lnTo>
                  <a:cubicBezTo>
                    <a:pt x="19271" y="8633"/>
                    <a:pt x="19089" y="8450"/>
                    <a:pt x="18876" y="8450"/>
                  </a:cubicBezTo>
                  <a:cubicBezTo>
                    <a:pt x="18663" y="8450"/>
                    <a:pt x="18481" y="8633"/>
                    <a:pt x="18481" y="8846"/>
                  </a:cubicBezTo>
                  <a:lnTo>
                    <a:pt x="18481" y="9210"/>
                  </a:lnTo>
                  <a:lnTo>
                    <a:pt x="16171" y="9210"/>
                  </a:lnTo>
                  <a:cubicBezTo>
                    <a:pt x="16080" y="7751"/>
                    <a:pt x="15502" y="6353"/>
                    <a:pt x="14499" y="5259"/>
                  </a:cubicBezTo>
                  <a:lnTo>
                    <a:pt x="16140" y="3618"/>
                  </a:lnTo>
                  <a:lnTo>
                    <a:pt x="16444" y="3891"/>
                  </a:lnTo>
                  <a:cubicBezTo>
                    <a:pt x="16520" y="3967"/>
                    <a:pt x="16619" y="4005"/>
                    <a:pt x="16718" y="4005"/>
                  </a:cubicBezTo>
                  <a:cubicBezTo>
                    <a:pt x="16817" y="4005"/>
                    <a:pt x="16915" y="3967"/>
                    <a:pt x="16991" y="3891"/>
                  </a:cubicBezTo>
                  <a:cubicBezTo>
                    <a:pt x="17143" y="3739"/>
                    <a:pt x="17143" y="3496"/>
                    <a:pt x="16991" y="3344"/>
                  </a:cubicBezTo>
                  <a:lnTo>
                    <a:pt x="15897" y="2250"/>
                  </a:lnTo>
                  <a:cubicBezTo>
                    <a:pt x="15825" y="2192"/>
                    <a:pt x="15733" y="2162"/>
                    <a:pt x="15640" y="2162"/>
                  </a:cubicBezTo>
                  <a:cubicBezTo>
                    <a:pt x="15536" y="2162"/>
                    <a:pt x="15430" y="2200"/>
                    <a:pt x="15350" y="2280"/>
                  </a:cubicBezTo>
                  <a:cubicBezTo>
                    <a:pt x="15198" y="2432"/>
                    <a:pt x="15198" y="2645"/>
                    <a:pt x="15350" y="2797"/>
                  </a:cubicBezTo>
                  <a:lnTo>
                    <a:pt x="15624" y="3070"/>
                  </a:lnTo>
                  <a:lnTo>
                    <a:pt x="13952" y="4712"/>
                  </a:lnTo>
                  <a:cubicBezTo>
                    <a:pt x="12888" y="3739"/>
                    <a:pt x="11490" y="3192"/>
                    <a:pt x="10031" y="3101"/>
                  </a:cubicBezTo>
                  <a:lnTo>
                    <a:pt x="10031" y="760"/>
                  </a:lnTo>
                  <a:lnTo>
                    <a:pt x="10396" y="760"/>
                  </a:lnTo>
                  <a:cubicBezTo>
                    <a:pt x="10608" y="760"/>
                    <a:pt x="10791" y="578"/>
                    <a:pt x="10791" y="365"/>
                  </a:cubicBezTo>
                  <a:cubicBezTo>
                    <a:pt x="10791" y="152"/>
                    <a:pt x="10608" y="1"/>
                    <a:pt x="10396" y="1"/>
                  </a:cubicBezTo>
                  <a:lnTo>
                    <a:pt x="8876" y="1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121900" tIns="121900" rIns="121900" bIns="121900" anchor="ctr"/>
            <a:lstStyle/>
            <a:p>
              <a:endParaRPr lang="de-DE"/>
            </a:p>
          </p:txBody>
        </p:sp>
        <p:sp>
          <p:nvSpPr>
            <p:cNvPr id="34828" name="Google Shape;96;p15"/>
            <p:cNvSpPr>
              <a:spLocks/>
            </p:cNvSpPr>
            <p:nvPr/>
          </p:nvSpPr>
          <p:spPr bwMode="auto">
            <a:xfrm>
              <a:off x="1039185" y="3135503"/>
              <a:ext cx="63616" cy="63616"/>
            </a:xfrm>
            <a:custGeom>
              <a:avLst/>
              <a:gdLst>
                <a:gd name="T0" fmla="*/ 31508 w 3071"/>
                <a:gd name="T1" fmla="*/ 15743 h 3071"/>
                <a:gd name="T2" fmla="*/ 47873 w 3071"/>
                <a:gd name="T3" fmla="*/ 32129 h 3071"/>
                <a:gd name="T4" fmla="*/ 31508 w 3071"/>
                <a:gd name="T5" fmla="*/ 47873 h 3071"/>
                <a:gd name="T6" fmla="*/ 15764 w 3071"/>
                <a:gd name="T7" fmla="*/ 32129 h 3071"/>
                <a:gd name="T8" fmla="*/ 31508 w 3071"/>
                <a:gd name="T9" fmla="*/ 15743 h 3071"/>
                <a:gd name="T10" fmla="*/ 31508 w 3071"/>
                <a:gd name="T11" fmla="*/ 21 h 3071"/>
                <a:gd name="T12" fmla="*/ 21 w 3071"/>
                <a:gd name="T13" fmla="*/ 32129 h 3071"/>
                <a:gd name="T14" fmla="*/ 31508 w 3071"/>
                <a:gd name="T15" fmla="*/ 63595 h 3071"/>
                <a:gd name="T16" fmla="*/ 63616 w 3071"/>
                <a:gd name="T17" fmla="*/ 32129 h 3071"/>
                <a:gd name="T18" fmla="*/ 31508 w 3071"/>
                <a:gd name="T19" fmla="*/ 21 h 30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071" h="3071" extrusionOk="0">
                  <a:moveTo>
                    <a:pt x="1521" y="760"/>
                  </a:moveTo>
                  <a:cubicBezTo>
                    <a:pt x="1946" y="760"/>
                    <a:pt x="2311" y="1125"/>
                    <a:pt x="2311" y="1551"/>
                  </a:cubicBezTo>
                  <a:cubicBezTo>
                    <a:pt x="2311" y="1976"/>
                    <a:pt x="1946" y="2311"/>
                    <a:pt x="1521" y="2311"/>
                  </a:cubicBezTo>
                  <a:cubicBezTo>
                    <a:pt x="1095" y="2311"/>
                    <a:pt x="761" y="1976"/>
                    <a:pt x="761" y="1551"/>
                  </a:cubicBezTo>
                  <a:cubicBezTo>
                    <a:pt x="761" y="1125"/>
                    <a:pt x="1095" y="760"/>
                    <a:pt x="1521" y="760"/>
                  </a:cubicBezTo>
                  <a:close/>
                  <a:moveTo>
                    <a:pt x="1521" y="1"/>
                  </a:moveTo>
                  <a:cubicBezTo>
                    <a:pt x="669" y="1"/>
                    <a:pt x="1" y="700"/>
                    <a:pt x="1" y="1551"/>
                  </a:cubicBezTo>
                  <a:cubicBezTo>
                    <a:pt x="1" y="2402"/>
                    <a:pt x="669" y="3070"/>
                    <a:pt x="1521" y="3070"/>
                  </a:cubicBezTo>
                  <a:cubicBezTo>
                    <a:pt x="2372" y="3070"/>
                    <a:pt x="3071" y="2402"/>
                    <a:pt x="3071" y="1551"/>
                  </a:cubicBezTo>
                  <a:cubicBezTo>
                    <a:pt x="3071" y="700"/>
                    <a:pt x="2372" y="1"/>
                    <a:pt x="1521" y="1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121900" tIns="121900" rIns="121900" bIns="121900" anchor="ctr"/>
            <a:lstStyle/>
            <a:p>
              <a:endParaRPr lang="de-DE"/>
            </a:p>
          </p:txBody>
        </p:sp>
        <p:sp>
          <p:nvSpPr>
            <p:cNvPr id="34829" name="Google Shape;97;p15"/>
            <p:cNvSpPr>
              <a:spLocks/>
            </p:cNvSpPr>
            <p:nvPr/>
          </p:nvSpPr>
          <p:spPr bwMode="auto">
            <a:xfrm>
              <a:off x="1102784" y="3231212"/>
              <a:ext cx="71798" cy="71798"/>
            </a:xfrm>
            <a:custGeom>
              <a:avLst/>
              <a:gdLst>
                <a:gd name="T0" fmla="*/ 35899 w 3466"/>
                <a:gd name="T1" fmla="*/ 15764 h 3466"/>
                <a:gd name="T2" fmla="*/ 56055 w 3466"/>
                <a:gd name="T3" fmla="*/ 35899 h 3466"/>
                <a:gd name="T4" fmla="*/ 35899 w 3466"/>
                <a:gd name="T5" fmla="*/ 56055 h 3466"/>
                <a:gd name="T6" fmla="*/ 15764 w 3466"/>
                <a:gd name="T7" fmla="*/ 35899 h 3466"/>
                <a:gd name="T8" fmla="*/ 35899 w 3466"/>
                <a:gd name="T9" fmla="*/ 15764 h 3466"/>
                <a:gd name="T10" fmla="*/ 35899 w 3466"/>
                <a:gd name="T11" fmla="*/ 21 h 3466"/>
                <a:gd name="T12" fmla="*/ 21 w 3466"/>
                <a:gd name="T13" fmla="*/ 35899 h 3466"/>
                <a:gd name="T14" fmla="*/ 35899 w 3466"/>
                <a:gd name="T15" fmla="*/ 71798 h 3466"/>
                <a:gd name="T16" fmla="*/ 71798 w 3466"/>
                <a:gd name="T17" fmla="*/ 35899 h 3466"/>
                <a:gd name="T18" fmla="*/ 35899 w 3466"/>
                <a:gd name="T19" fmla="*/ 21 h 34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466" h="3466" extrusionOk="0">
                  <a:moveTo>
                    <a:pt x="1733" y="761"/>
                  </a:moveTo>
                  <a:cubicBezTo>
                    <a:pt x="2280" y="761"/>
                    <a:pt x="2706" y="1216"/>
                    <a:pt x="2706" y="1733"/>
                  </a:cubicBezTo>
                  <a:cubicBezTo>
                    <a:pt x="2706" y="2250"/>
                    <a:pt x="2280" y="2706"/>
                    <a:pt x="1733" y="2706"/>
                  </a:cubicBezTo>
                  <a:cubicBezTo>
                    <a:pt x="1217" y="2706"/>
                    <a:pt x="761" y="2250"/>
                    <a:pt x="761" y="1733"/>
                  </a:cubicBezTo>
                  <a:cubicBezTo>
                    <a:pt x="761" y="1216"/>
                    <a:pt x="1217" y="761"/>
                    <a:pt x="1733" y="761"/>
                  </a:cubicBezTo>
                  <a:close/>
                  <a:moveTo>
                    <a:pt x="1733" y="1"/>
                  </a:moveTo>
                  <a:cubicBezTo>
                    <a:pt x="791" y="1"/>
                    <a:pt x="1" y="791"/>
                    <a:pt x="1" y="1733"/>
                  </a:cubicBezTo>
                  <a:cubicBezTo>
                    <a:pt x="1" y="2675"/>
                    <a:pt x="791" y="3466"/>
                    <a:pt x="1733" y="3466"/>
                  </a:cubicBezTo>
                  <a:cubicBezTo>
                    <a:pt x="2706" y="3466"/>
                    <a:pt x="3466" y="2675"/>
                    <a:pt x="3466" y="1733"/>
                  </a:cubicBezTo>
                  <a:cubicBezTo>
                    <a:pt x="3466" y="791"/>
                    <a:pt x="2706" y="1"/>
                    <a:pt x="1733" y="1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121900" tIns="121900" rIns="121900" bIns="121900" anchor="ctr"/>
            <a:lstStyle/>
            <a:p>
              <a:endParaRPr lang="de-DE"/>
            </a:p>
          </p:txBody>
        </p:sp>
        <p:sp>
          <p:nvSpPr>
            <p:cNvPr id="34830" name="Google Shape;98;p15"/>
            <p:cNvSpPr>
              <a:spLocks/>
            </p:cNvSpPr>
            <p:nvPr/>
          </p:nvSpPr>
          <p:spPr bwMode="auto">
            <a:xfrm>
              <a:off x="1039185" y="3263322"/>
              <a:ext cx="23947" cy="23947"/>
            </a:xfrm>
            <a:custGeom>
              <a:avLst/>
              <a:gdLst>
                <a:gd name="T0" fmla="*/ 11974 w 1156"/>
                <a:gd name="T1" fmla="*/ 21 h 1156"/>
                <a:gd name="T2" fmla="*/ 21 w 1156"/>
                <a:gd name="T3" fmla="*/ 11974 h 1156"/>
                <a:gd name="T4" fmla="*/ 11974 w 1156"/>
                <a:gd name="T5" fmla="*/ 23947 h 1156"/>
                <a:gd name="T6" fmla="*/ 23947 w 1156"/>
                <a:gd name="T7" fmla="*/ 11974 h 1156"/>
                <a:gd name="T8" fmla="*/ 11974 w 1156"/>
                <a:gd name="T9" fmla="*/ 21 h 11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6" h="1156" extrusionOk="0">
                  <a:moveTo>
                    <a:pt x="578" y="1"/>
                  </a:moveTo>
                  <a:cubicBezTo>
                    <a:pt x="244" y="1"/>
                    <a:pt x="1" y="244"/>
                    <a:pt x="1" y="578"/>
                  </a:cubicBezTo>
                  <a:cubicBezTo>
                    <a:pt x="1" y="882"/>
                    <a:pt x="244" y="1156"/>
                    <a:pt x="578" y="1156"/>
                  </a:cubicBezTo>
                  <a:cubicBezTo>
                    <a:pt x="882" y="1156"/>
                    <a:pt x="1156" y="882"/>
                    <a:pt x="1156" y="578"/>
                  </a:cubicBezTo>
                  <a:cubicBezTo>
                    <a:pt x="1156" y="244"/>
                    <a:pt x="882" y="1"/>
                    <a:pt x="578" y="1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121900" tIns="121900" rIns="121900" bIns="121900" anchor="ctr"/>
            <a:lstStyle/>
            <a:p>
              <a:endParaRPr lang="de-DE"/>
            </a:p>
          </p:txBody>
        </p:sp>
        <p:sp>
          <p:nvSpPr>
            <p:cNvPr id="34831" name="Google Shape;99;p15"/>
            <p:cNvSpPr>
              <a:spLocks/>
            </p:cNvSpPr>
            <p:nvPr/>
          </p:nvSpPr>
          <p:spPr bwMode="auto">
            <a:xfrm>
              <a:off x="1142455" y="3159430"/>
              <a:ext cx="23947" cy="23947"/>
            </a:xfrm>
            <a:custGeom>
              <a:avLst/>
              <a:gdLst>
                <a:gd name="T0" fmla="*/ 11974 w 1156"/>
                <a:gd name="T1" fmla="*/ 21 h 1156"/>
                <a:gd name="T2" fmla="*/ 21 w 1156"/>
                <a:gd name="T3" fmla="*/ 11974 h 1156"/>
                <a:gd name="T4" fmla="*/ 11974 w 1156"/>
                <a:gd name="T5" fmla="*/ 23947 h 1156"/>
                <a:gd name="T6" fmla="*/ 23947 w 1156"/>
                <a:gd name="T7" fmla="*/ 11974 h 1156"/>
                <a:gd name="T8" fmla="*/ 11974 w 1156"/>
                <a:gd name="T9" fmla="*/ 21 h 11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6" h="1156" extrusionOk="0">
                  <a:moveTo>
                    <a:pt x="578" y="1"/>
                  </a:moveTo>
                  <a:cubicBezTo>
                    <a:pt x="274" y="1"/>
                    <a:pt x="1" y="274"/>
                    <a:pt x="1" y="578"/>
                  </a:cubicBezTo>
                  <a:cubicBezTo>
                    <a:pt x="1" y="882"/>
                    <a:pt x="274" y="1156"/>
                    <a:pt x="578" y="1156"/>
                  </a:cubicBezTo>
                  <a:cubicBezTo>
                    <a:pt x="912" y="1156"/>
                    <a:pt x="1156" y="882"/>
                    <a:pt x="1156" y="578"/>
                  </a:cubicBezTo>
                  <a:cubicBezTo>
                    <a:pt x="1156" y="274"/>
                    <a:pt x="912" y="1"/>
                    <a:pt x="578" y="1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121900" tIns="121900" rIns="121900" bIns="121900" anchor="ctr"/>
            <a:lstStyle/>
            <a:p>
              <a:endParaRPr lang="de-DE"/>
            </a:p>
          </p:txBody>
        </p:sp>
      </p:grpSp>
      <p:pic>
        <p:nvPicPr>
          <p:cNvPr id="34826" name="Grafik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75" y="5826125"/>
            <a:ext cx="1270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Google Shape;1246;p37"/>
          <p:cNvSpPr>
            <a:spLocks noGrp="1"/>
          </p:cNvSpPr>
          <p:nvPr>
            <p:ph type="title"/>
          </p:nvPr>
        </p:nvSpPr>
        <p:spPr>
          <a:xfrm>
            <a:off x="623888" y="452438"/>
            <a:ext cx="10972800" cy="609600"/>
          </a:xfrm>
        </p:spPr>
        <p:txBody>
          <a:bodyPr lIns="121900" tIns="121900" rIns="121900" bIns="121900"/>
          <a:lstStyle/>
          <a:p>
            <a:pPr algn="ctr" eaLnBrk="1" hangingPunct="1"/>
            <a:r>
              <a:rPr lang="pl-PL" altLang="de-DE" smtClean="0"/>
              <a:t>Harmonogram planowanych warsztatów na 2021 rok</a:t>
            </a:r>
            <a:endParaRPr lang="de-DE" altLang="de-DE" smtClean="0"/>
          </a:p>
        </p:txBody>
      </p:sp>
      <p:grpSp>
        <p:nvGrpSpPr>
          <p:cNvPr id="36867" name="Google Shape;1247;p37"/>
          <p:cNvGrpSpPr>
            <a:grpSpLocks/>
          </p:cNvGrpSpPr>
          <p:nvPr/>
        </p:nvGrpSpPr>
        <p:grpSpPr bwMode="auto">
          <a:xfrm>
            <a:off x="609600" y="1262063"/>
            <a:ext cx="10972800" cy="5386387"/>
            <a:chOff x="457200" y="946806"/>
            <a:chExt cx="8229600" cy="4039168"/>
          </a:xfrm>
        </p:grpSpPr>
        <p:grpSp>
          <p:nvGrpSpPr>
            <p:cNvPr id="36874" name="Google Shape;1248;p37"/>
            <p:cNvGrpSpPr>
              <a:grpSpLocks/>
            </p:cNvGrpSpPr>
            <p:nvPr/>
          </p:nvGrpSpPr>
          <p:grpSpPr bwMode="auto">
            <a:xfrm>
              <a:off x="457200" y="1530025"/>
              <a:ext cx="8229600" cy="3192461"/>
              <a:chOff x="457200" y="1530025"/>
              <a:chExt cx="8229600" cy="3192461"/>
            </a:xfrm>
          </p:grpSpPr>
          <p:sp>
            <p:nvSpPr>
              <p:cNvPr id="36884" name="Google Shape;1249;p37"/>
              <p:cNvSpPr>
                <a:spLocks noChangeArrowheads="1"/>
              </p:cNvSpPr>
              <p:nvPr/>
            </p:nvSpPr>
            <p:spPr bwMode="auto">
              <a:xfrm>
                <a:off x="457200" y="1530025"/>
                <a:ext cx="8229600" cy="482700"/>
              </a:xfrm>
              <a:prstGeom prst="roundRect">
                <a:avLst>
                  <a:gd name="adj" fmla="val 50000"/>
                </a:avLst>
              </a:prstGeom>
              <a:solidFill>
                <a:srgbClr val="F3F3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pl-PL" altLang="de-DE" sz="2400">
                    <a:latin typeface="Fira Sans Medium"/>
                    <a:ea typeface="Fira Sans Medium"/>
                    <a:cs typeface="Fira Sans Medium"/>
                    <a:sym typeface="Fira Sans Medium"/>
                  </a:rPr>
                  <a:t>Złotoryja</a:t>
                </a:r>
                <a:endParaRPr lang="de-DE" altLang="de-DE" sz="2400">
                  <a:latin typeface="Fira Sans Medium"/>
                  <a:ea typeface="Fira Sans Medium"/>
                  <a:cs typeface="Fira Sans Medium"/>
                  <a:sym typeface="Fira Sans Medium"/>
                </a:endParaRPr>
              </a:p>
            </p:txBody>
          </p:sp>
          <p:sp>
            <p:nvSpPr>
              <p:cNvPr id="36885" name="Google Shape;1250;p37"/>
              <p:cNvSpPr>
                <a:spLocks noChangeArrowheads="1"/>
              </p:cNvSpPr>
              <p:nvPr/>
            </p:nvSpPr>
            <p:spPr bwMode="auto">
              <a:xfrm>
                <a:off x="457200" y="2207465"/>
                <a:ext cx="8229600" cy="482700"/>
              </a:xfrm>
              <a:prstGeom prst="roundRect">
                <a:avLst>
                  <a:gd name="adj" fmla="val 50000"/>
                </a:avLst>
              </a:pr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>
                    <a:schemeClr val="hlink"/>
                  </a:buClr>
                  <a:buSzPts val="1100"/>
                  <a:buFontTx/>
                  <a:buNone/>
                </a:pPr>
                <a:r>
                  <a:rPr lang="pl-PL" altLang="de-DE" sz="2400">
                    <a:latin typeface="Fira Sans Medium"/>
                    <a:ea typeface="Fira Sans Medium"/>
                    <a:cs typeface="Fira Sans Medium"/>
                    <a:sym typeface="Fira Sans Medium"/>
                  </a:rPr>
                  <a:t>Lubań</a:t>
                </a:r>
                <a:endParaRPr lang="de-DE" altLang="de-DE" sz="2400">
                  <a:latin typeface="Fira Sans Medium"/>
                  <a:ea typeface="Fira Sans Medium"/>
                  <a:cs typeface="Fira Sans Medium"/>
                  <a:sym typeface="Fira Sans Medium"/>
                </a:endParaRPr>
              </a:p>
            </p:txBody>
          </p:sp>
          <p:sp>
            <p:nvSpPr>
              <p:cNvPr id="36886" name="Google Shape;1251;p37"/>
              <p:cNvSpPr>
                <a:spLocks noChangeArrowheads="1"/>
              </p:cNvSpPr>
              <p:nvPr/>
            </p:nvSpPr>
            <p:spPr bwMode="auto">
              <a:xfrm>
                <a:off x="457200" y="2884905"/>
                <a:ext cx="8229600" cy="482700"/>
              </a:xfrm>
              <a:prstGeom prst="roundRect">
                <a:avLst>
                  <a:gd name="adj" fmla="val 50000"/>
                </a:avLst>
              </a:prstGeom>
              <a:solidFill>
                <a:srgbClr val="F3F3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>
                    <a:schemeClr val="hlink"/>
                  </a:buClr>
                  <a:buSzPts val="1100"/>
                  <a:buFontTx/>
                  <a:buNone/>
                </a:pPr>
                <a:r>
                  <a:rPr lang="pl-PL" altLang="de-DE" sz="2400">
                    <a:latin typeface="Fira Sans Medium"/>
                    <a:ea typeface="Fira Sans Medium"/>
                    <a:cs typeface="Fira Sans Medium"/>
                    <a:sym typeface="Fira Sans Medium"/>
                  </a:rPr>
                  <a:t>Mirsk</a:t>
                </a:r>
                <a:endParaRPr lang="de-DE" altLang="de-DE" sz="2400">
                  <a:latin typeface="Fira Sans Medium"/>
                  <a:ea typeface="Fira Sans Medium"/>
                  <a:cs typeface="Fira Sans Medium"/>
                  <a:sym typeface="Fira Sans Medium"/>
                </a:endParaRPr>
              </a:p>
            </p:txBody>
          </p:sp>
          <p:sp>
            <p:nvSpPr>
              <p:cNvPr id="36887" name="Google Shape;1252;p37"/>
              <p:cNvSpPr>
                <a:spLocks noChangeArrowheads="1"/>
              </p:cNvSpPr>
              <p:nvPr/>
            </p:nvSpPr>
            <p:spPr bwMode="auto">
              <a:xfrm>
                <a:off x="457200" y="3562346"/>
                <a:ext cx="8229600" cy="482700"/>
              </a:xfrm>
              <a:prstGeom prst="roundRect">
                <a:avLst>
                  <a:gd name="adj" fmla="val 50000"/>
                </a:avLst>
              </a:pr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>
                    <a:schemeClr val="hlink"/>
                  </a:buClr>
                  <a:buSzPts val="1100"/>
                  <a:buFontTx/>
                  <a:buNone/>
                </a:pPr>
                <a:r>
                  <a:rPr lang="pl-PL" altLang="de-DE" sz="2400">
                    <a:latin typeface="Fira Sans Medium"/>
                    <a:ea typeface="Fira Sans Medium"/>
                    <a:cs typeface="Fira Sans Medium"/>
                    <a:sym typeface="Fira Sans Medium"/>
                  </a:rPr>
                  <a:t>Jelenia Góra</a:t>
                </a:r>
                <a:endParaRPr lang="de-DE" altLang="de-DE" sz="2400">
                  <a:latin typeface="Fira Sans Medium"/>
                  <a:ea typeface="Fira Sans Medium"/>
                  <a:cs typeface="Fira Sans Medium"/>
                  <a:sym typeface="Fira Sans Medium"/>
                </a:endParaRPr>
              </a:p>
            </p:txBody>
          </p:sp>
          <p:sp>
            <p:nvSpPr>
              <p:cNvPr id="36888" name="Google Shape;1253;p37"/>
              <p:cNvSpPr>
                <a:spLocks noChangeArrowheads="1"/>
              </p:cNvSpPr>
              <p:nvPr/>
            </p:nvSpPr>
            <p:spPr bwMode="auto">
              <a:xfrm>
                <a:off x="457200" y="4239786"/>
                <a:ext cx="8229600" cy="482700"/>
              </a:xfrm>
              <a:prstGeom prst="roundRect">
                <a:avLst>
                  <a:gd name="adj" fmla="val 50000"/>
                </a:avLst>
              </a:prstGeom>
              <a:solidFill>
                <a:srgbClr val="F3F3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>
                    <a:schemeClr val="hlink"/>
                  </a:buClr>
                  <a:buSzPts val="1100"/>
                  <a:buFontTx/>
                  <a:buNone/>
                </a:pPr>
                <a:r>
                  <a:rPr lang="pl-PL" altLang="de-DE" sz="2400">
                    <a:latin typeface="Fira Sans Medium"/>
                    <a:ea typeface="Fira Sans Medium"/>
                    <a:cs typeface="Fira Sans Medium"/>
                    <a:sym typeface="Fira Sans Medium"/>
                  </a:rPr>
                  <a:t>Bolesławiec</a:t>
                </a:r>
                <a:endParaRPr lang="de-DE" altLang="de-DE" sz="2400">
                  <a:latin typeface="Fira Sans Medium"/>
                  <a:ea typeface="Fira Sans Medium"/>
                  <a:cs typeface="Fira Sans Medium"/>
                  <a:sym typeface="Fira Sans Medium"/>
                </a:endParaRPr>
              </a:p>
            </p:txBody>
          </p:sp>
        </p:grpSp>
        <p:grpSp>
          <p:nvGrpSpPr>
            <p:cNvPr id="36875" name="Google Shape;1254;p37"/>
            <p:cNvGrpSpPr>
              <a:grpSpLocks/>
            </p:cNvGrpSpPr>
            <p:nvPr/>
          </p:nvGrpSpPr>
          <p:grpSpPr bwMode="auto">
            <a:xfrm>
              <a:off x="1826820" y="946806"/>
              <a:ext cx="6123366" cy="4039168"/>
              <a:chOff x="1826820" y="946806"/>
              <a:chExt cx="6123366" cy="4039168"/>
            </a:xfrm>
          </p:grpSpPr>
          <p:sp>
            <p:nvSpPr>
              <p:cNvPr id="36876" name="Google Shape;1255;p37"/>
              <p:cNvSpPr>
                <a:spLocks noChangeArrowheads="1"/>
              </p:cNvSpPr>
              <p:nvPr/>
            </p:nvSpPr>
            <p:spPr bwMode="auto">
              <a:xfrm>
                <a:off x="1826820" y="987574"/>
                <a:ext cx="1122000" cy="328800"/>
              </a:xfrm>
              <a:prstGeom prst="roundRect">
                <a:avLst>
                  <a:gd name="adj" fmla="val 50000"/>
                </a:avLst>
              </a:prstGeom>
              <a:solidFill>
                <a:srgbClr val="F3F3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pl-PL" altLang="de-DE" sz="2400">
                    <a:latin typeface="Fira Sans Medium"/>
                    <a:ea typeface="Fira Sans Medium"/>
                    <a:cs typeface="Fira Sans Medium"/>
                    <a:sym typeface="Fira Sans Medium"/>
                  </a:rPr>
                  <a:t>MAJ</a:t>
                </a:r>
                <a:r>
                  <a:rPr lang="de-DE" altLang="de-DE" sz="2400">
                    <a:latin typeface="Fira Sans Medium"/>
                    <a:ea typeface="Fira Sans Medium"/>
                    <a:cs typeface="Fira Sans Medium"/>
                    <a:sym typeface="Fira Sans Medium"/>
                  </a:rPr>
                  <a:t>, 2</a:t>
                </a:r>
                <a:r>
                  <a:rPr lang="pl-PL" altLang="de-DE" sz="2400">
                    <a:latin typeface="Fira Sans Medium"/>
                    <a:ea typeface="Fira Sans Medium"/>
                    <a:cs typeface="Fira Sans Medium"/>
                    <a:sym typeface="Fira Sans Medium"/>
                  </a:rPr>
                  <a:t>021</a:t>
                </a:r>
                <a:endParaRPr lang="de-DE" altLang="de-DE" sz="2400">
                  <a:latin typeface="Fira Sans Medium"/>
                  <a:ea typeface="Fira Sans Medium"/>
                  <a:cs typeface="Fira Sans Medium"/>
                  <a:sym typeface="Fira Sans Medium"/>
                </a:endParaRPr>
              </a:p>
            </p:txBody>
          </p:sp>
          <p:sp>
            <p:nvSpPr>
              <p:cNvPr id="36877" name="Google Shape;1256;p37"/>
              <p:cNvSpPr>
                <a:spLocks noChangeArrowheads="1"/>
              </p:cNvSpPr>
              <p:nvPr/>
            </p:nvSpPr>
            <p:spPr bwMode="auto">
              <a:xfrm>
                <a:off x="3275856" y="987574"/>
                <a:ext cx="1122000" cy="328800"/>
              </a:xfrm>
              <a:prstGeom prst="roundRect">
                <a:avLst>
                  <a:gd name="adj" fmla="val 50000"/>
                </a:avLst>
              </a:prstGeom>
              <a:solidFill>
                <a:srgbClr val="F3F3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pl-PL" altLang="de-DE" sz="2400">
                    <a:latin typeface="Fira Sans Medium"/>
                    <a:ea typeface="Fira Sans Medium"/>
                    <a:cs typeface="Fira Sans Medium"/>
                    <a:sym typeface="Fira Sans Medium"/>
                  </a:rPr>
                  <a:t>CZE</a:t>
                </a:r>
                <a:r>
                  <a:rPr lang="de-DE" altLang="de-DE" sz="2400">
                    <a:latin typeface="Fira Sans Medium"/>
                    <a:ea typeface="Fira Sans Medium"/>
                    <a:cs typeface="Fira Sans Medium"/>
                    <a:sym typeface="Fira Sans Medium"/>
                  </a:rPr>
                  <a:t>, 20</a:t>
                </a:r>
                <a:r>
                  <a:rPr lang="pl-PL" altLang="de-DE" sz="2400">
                    <a:latin typeface="Fira Sans Medium"/>
                    <a:ea typeface="Fira Sans Medium"/>
                    <a:cs typeface="Fira Sans Medium"/>
                    <a:sym typeface="Fira Sans Medium"/>
                  </a:rPr>
                  <a:t>21</a:t>
                </a:r>
                <a:endParaRPr lang="de-DE" altLang="de-DE" sz="2400">
                  <a:latin typeface="Fira Sans Medium"/>
                  <a:ea typeface="Fira Sans Medium"/>
                  <a:cs typeface="Fira Sans Medium"/>
                  <a:sym typeface="Fira Sans Medium"/>
                </a:endParaRPr>
              </a:p>
            </p:txBody>
          </p:sp>
          <p:sp>
            <p:nvSpPr>
              <p:cNvPr id="36878" name="Google Shape;1257;p37"/>
              <p:cNvSpPr>
                <a:spLocks noChangeArrowheads="1"/>
              </p:cNvSpPr>
              <p:nvPr/>
            </p:nvSpPr>
            <p:spPr bwMode="auto">
              <a:xfrm>
                <a:off x="5379150" y="946806"/>
                <a:ext cx="1122000" cy="328800"/>
              </a:xfrm>
              <a:prstGeom prst="roundRect">
                <a:avLst>
                  <a:gd name="adj" fmla="val 50000"/>
                </a:avLst>
              </a:prstGeom>
              <a:solidFill>
                <a:srgbClr val="F3F3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pl-PL" altLang="de-DE" sz="2400">
                    <a:latin typeface="Fira Sans Medium"/>
                    <a:ea typeface="Fira Sans Medium"/>
                    <a:cs typeface="Fira Sans Medium"/>
                    <a:sym typeface="Fira Sans Medium"/>
                  </a:rPr>
                  <a:t>WRZ,</a:t>
                </a:r>
                <a:r>
                  <a:rPr lang="de-DE" altLang="de-DE" sz="2400">
                    <a:latin typeface="Fira Sans Medium"/>
                    <a:ea typeface="Fira Sans Medium"/>
                    <a:cs typeface="Fira Sans Medium"/>
                    <a:sym typeface="Fira Sans Medium"/>
                  </a:rPr>
                  <a:t> 202</a:t>
                </a:r>
                <a:r>
                  <a:rPr lang="pl-PL" altLang="de-DE" sz="2400">
                    <a:latin typeface="Fira Sans Medium"/>
                    <a:ea typeface="Fira Sans Medium"/>
                    <a:cs typeface="Fira Sans Medium"/>
                    <a:sym typeface="Fira Sans Medium"/>
                  </a:rPr>
                  <a:t>1</a:t>
                </a:r>
                <a:endParaRPr lang="de-DE" altLang="de-DE" sz="2400">
                  <a:latin typeface="Fira Sans Medium"/>
                  <a:ea typeface="Fira Sans Medium"/>
                  <a:cs typeface="Fira Sans Medium"/>
                  <a:sym typeface="Fira Sans Medium"/>
                </a:endParaRPr>
              </a:p>
            </p:txBody>
          </p:sp>
          <p:sp>
            <p:nvSpPr>
              <p:cNvPr id="36879" name="Google Shape;1258;p37"/>
              <p:cNvSpPr>
                <a:spLocks noChangeArrowheads="1"/>
              </p:cNvSpPr>
              <p:nvPr/>
            </p:nvSpPr>
            <p:spPr bwMode="auto">
              <a:xfrm>
                <a:off x="6828186" y="946806"/>
                <a:ext cx="1122000" cy="328800"/>
              </a:xfrm>
              <a:prstGeom prst="roundRect">
                <a:avLst>
                  <a:gd name="adj" fmla="val 50000"/>
                </a:avLst>
              </a:prstGeom>
              <a:solidFill>
                <a:srgbClr val="F3F3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pl-PL" altLang="de-DE" sz="2400">
                    <a:latin typeface="Fira Sans Medium"/>
                    <a:ea typeface="Fira Sans Medium"/>
                    <a:cs typeface="Fira Sans Medium"/>
                    <a:sym typeface="Fira Sans Medium"/>
                  </a:rPr>
                  <a:t>PAŹ</a:t>
                </a:r>
                <a:r>
                  <a:rPr lang="de-DE" altLang="de-DE" sz="2400">
                    <a:latin typeface="Fira Sans Medium"/>
                    <a:ea typeface="Fira Sans Medium"/>
                    <a:cs typeface="Fira Sans Medium"/>
                    <a:sym typeface="Fira Sans Medium"/>
                  </a:rPr>
                  <a:t>, 202</a:t>
                </a:r>
                <a:r>
                  <a:rPr lang="pl-PL" altLang="de-DE" sz="2400">
                    <a:latin typeface="Fira Sans Medium"/>
                    <a:ea typeface="Fira Sans Medium"/>
                    <a:cs typeface="Fira Sans Medium"/>
                    <a:sym typeface="Fira Sans Medium"/>
                  </a:rPr>
                  <a:t>1</a:t>
                </a:r>
                <a:endParaRPr lang="de-DE" altLang="de-DE" sz="2400">
                  <a:latin typeface="Fira Sans Medium"/>
                  <a:ea typeface="Fira Sans Medium"/>
                  <a:cs typeface="Fira Sans Medium"/>
                  <a:sym typeface="Fira Sans Medium"/>
                </a:endParaRPr>
              </a:p>
            </p:txBody>
          </p:sp>
          <p:cxnSp>
            <p:nvCxnSpPr>
              <p:cNvPr id="36880" name="Google Shape;1260;p37"/>
              <p:cNvCxnSpPr>
                <a:cxnSpLocks noChangeShapeType="1"/>
                <a:stCxn id="36876" idx="2"/>
              </p:cNvCxnSpPr>
              <p:nvPr/>
            </p:nvCxnSpPr>
            <p:spPr bwMode="auto">
              <a:xfrm>
                <a:off x="2387820" y="1316374"/>
                <a:ext cx="0" cy="3669600"/>
              </a:xfrm>
              <a:prstGeom prst="straightConnector1">
                <a:avLst/>
              </a:prstGeom>
              <a:noFill/>
              <a:ln w="9525">
                <a:solidFill>
                  <a:srgbClr val="43434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881" name="Google Shape;1261;p37"/>
              <p:cNvCxnSpPr>
                <a:cxnSpLocks noChangeShapeType="1"/>
              </p:cNvCxnSpPr>
              <p:nvPr/>
            </p:nvCxnSpPr>
            <p:spPr bwMode="auto">
              <a:xfrm>
                <a:off x="3836845" y="1316374"/>
                <a:ext cx="0" cy="3669600"/>
              </a:xfrm>
              <a:prstGeom prst="straightConnector1">
                <a:avLst/>
              </a:prstGeom>
              <a:noFill/>
              <a:ln w="9525">
                <a:solidFill>
                  <a:srgbClr val="43434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882" name="Google Shape;1262;p37"/>
              <p:cNvCxnSpPr>
                <a:cxnSpLocks noChangeShapeType="1"/>
              </p:cNvCxnSpPr>
              <p:nvPr/>
            </p:nvCxnSpPr>
            <p:spPr bwMode="auto">
              <a:xfrm>
                <a:off x="5940152" y="1275606"/>
                <a:ext cx="0" cy="3669600"/>
              </a:xfrm>
              <a:prstGeom prst="straightConnector1">
                <a:avLst/>
              </a:prstGeom>
              <a:noFill/>
              <a:ln w="9525">
                <a:solidFill>
                  <a:srgbClr val="43434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883" name="Google Shape;1263;p37"/>
              <p:cNvCxnSpPr>
                <a:cxnSpLocks noChangeShapeType="1"/>
              </p:cNvCxnSpPr>
              <p:nvPr/>
            </p:nvCxnSpPr>
            <p:spPr bwMode="auto">
              <a:xfrm>
                <a:off x="7389177" y="1275606"/>
                <a:ext cx="0" cy="3669600"/>
              </a:xfrm>
              <a:prstGeom prst="straightConnector1">
                <a:avLst/>
              </a:prstGeom>
              <a:noFill/>
              <a:ln w="9525">
                <a:solidFill>
                  <a:srgbClr val="43434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36868" name="Google Shape;1265;p37"/>
          <p:cNvSpPr>
            <a:spLocks noChangeArrowheads="1"/>
          </p:cNvSpPr>
          <p:nvPr/>
        </p:nvSpPr>
        <p:spPr bwMode="auto">
          <a:xfrm>
            <a:off x="1966913" y="2084388"/>
            <a:ext cx="1728787" cy="644525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>
                <a:schemeClr val="hlink"/>
              </a:buClr>
              <a:buSzPts val="1100"/>
              <a:buFontTx/>
              <a:buNone/>
            </a:pPr>
            <a:r>
              <a:rPr lang="pl-PL" altLang="de-DE" sz="16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9-dniowe warsztaty</a:t>
            </a:r>
            <a:endParaRPr lang="de-DE" altLang="de-DE" sz="24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6869" name="Google Shape;1266;p37"/>
          <p:cNvSpPr>
            <a:spLocks noChangeArrowheads="1"/>
          </p:cNvSpPr>
          <p:nvPr/>
        </p:nvSpPr>
        <p:spPr bwMode="auto">
          <a:xfrm>
            <a:off x="3503613" y="2949575"/>
            <a:ext cx="1728787" cy="642938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>
                <a:schemeClr val="hlink"/>
              </a:buClr>
              <a:buSzPts val="1100"/>
              <a:buFontTx/>
              <a:buNone/>
            </a:pPr>
            <a:r>
              <a:rPr lang="pl-PL" altLang="de-DE" sz="16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9-dniowe warsztaty</a:t>
            </a:r>
            <a:endParaRPr lang="pl-PL" altLang="de-DE" sz="16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6870" name="Google Shape;1267;p37"/>
          <p:cNvSpPr>
            <a:spLocks noChangeArrowheads="1"/>
          </p:cNvSpPr>
          <p:nvPr/>
        </p:nvSpPr>
        <p:spPr bwMode="auto">
          <a:xfrm>
            <a:off x="4943475" y="3813175"/>
            <a:ext cx="1536700" cy="64293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>
                <a:schemeClr val="hlink"/>
              </a:buClr>
              <a:buSzPts val="1100"/>
              <a:buFontTx/>
              <a:buNone/>
            </a:pPr>
            <a:r>
              <a:rPr lang="pl-PL" altLang="de-DE" sz="16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9-dniowe warsztaty</a:t>
            </a:r>
            <a:endParaRPr lang="pl-PL" altLang="de-DE" sz="16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268" name="Google Shape;1268;p37"/>
          <p:cNvSpPr/>
          <p:nvPr/>
        </p:nvSpPr>
        <p:spPr>
          <a:xfrm>
            <a:off x="6959600" y="4773613"/>
            <a:ext cx="1536700" cy="64293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defRPr/>
            </a:pPr>
            <a:r>
              <a:rPr lang="pl-PL" sz="1600" dirty="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9-dniowe warsztaty</a:t>
            </a:r>
            <a:endParaRPr lang="pl-PL" sz="1600" dirty="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269" name="Google Shape;1269;p37"/>
          <p:cNvSpPr/>
          <p:nvPr/>
        </p:nvSpPr>
        <p:spPr>
          <a:xfrm>
            <a:off x="8880475" y="5637213"/>
            <a:ext cx="1728788" cy="642937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defRPr/>
            </a:pPr>
            <a:r>
              <a:rPr lang="pl-PL" sz="1600" dirty="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9-dniowe warsztaty</a:t>
            </a:r>
            <a:endParaRPr lang="pl-PL" sz="1600" dirty="0"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36873" name="Grafik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75" y="5826125"/>
            <a:ext cx="1270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684;p33"/>
          <p:cNvSpPr txBox="1">
            <a:spLocks/>
          </p:cNvSpPr>
          <p:nvPr/>
        </p:nvSpPr>
        <p:spPr>
          <a:xfrm>
            <a:off x="3887788" y="549275"/>
            <a:ext cx="4572000" cy="641350"/>
          </a:xfrm>
          <a:prstGeom prst="rect">
            <a:avLst/>
          </a:prstGeom>
          <a:noFill/>
          <a:ln>
            <a:noFill/>
          </a:ln>
        </p:spPr>
        <p:txBody>
          <a:bodyPr spcFirstLastPara="1" lIns="121900" tIns="121900" rIns="121900" bIns="12190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defRPr/>
            </a:pPr>
            <a:r>
              <a:rPr lang="pl-PL" sz="2667" kern="0" dirty="0">
                <a:solidFill>
                  <a:srgbClr val="000000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Osiągnięte wskaźniki po polskiej stronie</a:t>
            </a:r>
          </a:p>
        </p:txBody>
      </p:sp>
      <p:sp>
        <p:nvSpPr>
          <p:cNvPr id="38915" name="Google Shape;1686;p33"/>
          <p:cNvSpPr>
            <a:spLocks/>
          </p:cNvSpPr>
          <p:nvPr/>
        </p:nvSpPr>
        <p:spPr bwMode="auto">
          <a:xfrm>
            <a:off x="5118100" y="2573338"/>
            <a:ext cx="2092325" cy="2708275"/>
          </a:xfrm>
          <a:custGeom>
            <a:avLst/>
            <a:gdLst>
              <a:gd name="T0" fmla="*/ 1110643 w 10838"/>
              <a:gd name="T1" fmla="*/ 193 h 14024"/>
              <a:gd name="T2" fmla="*/ 666617 w 10838"/>
              <a:gd name="T3" fmla="*/ 115677 h 14024"/>
              <a:gd name="T4" fmla="*/ 211781 w 10838"/>
              <a:gd name="T5" fmla="*/ 1062724 h 14024"/>
              <a:gd name="T6" fmla="*/ 42858 w 10838"/>
              <a:gd name="T7" fmla="*/ 1560580 h 14024"/>
              <a:gd name="T8" fmla="*/ 213518 w 10838"/>
              <a:gd name="T9" fmla="*/ 1818584 h 14024"/>
              <a:gd name="T10" fmla="*/ 287844 w 10838"/>
              <a:gd name="T11" fmla="*/ 1818584 h 14024"/>
              <a:gd name="T12" fmla="*/ 324911 w 10838"/>
              <a:gd name="T13" fmla="*/ 1857594 h 14024"/>
              <a:gd name="T14" fmla="*/ 324911 w 10838"/>
              <a:gd name="T15" fmla="*/ 2203081 h 14024"/>
              <a:gd name="T16" fmla="*/ 510629 w 10838"/>
              <a:gd name="T17" fmla="*/ 2388666 h 14024"/>
              <a:gd name="T18" fmla="*/ 774149 w 10838"/>
              <a:gd name="T19" fmla="*/ 2344056 h 14024"/>
              <a:gd name="T20" fmla="*/ 780326 w 10838"/>
              <a:gd name="T21" fmla="*/ 2343670 h 14024"/>
              <a:gd name="T22" fmla="*/ 818744 w 10838"/>
              <a:gd name="T23" fmla="*/ 2383066 h 14024"/>
              <a:gd name="T24" fmla="*/ 818744 w 10838"/>
              <a:gd name="T25" fmla="*/ 2652464 h 14024"/>
              <a:gd name="T26" fmla="*/ 876275 w 10838"/>
              <a:gd name="T27" fmla="*/ 2708082 h 14024"/>
              <a:gd name="T28" fmla="*/ 1721081 w 10838"/>
              <a:gd name="T29" fmla="*/ 2708082 h 14024"/>
              <a:gd name="T30" fmla="*/ 1778611 w 10838"/>
              <a:gd name="T31" fmla="*/ 2652464 h 14024"/>
              <a:gd name="T32" fmla="*/ 1778611 w 10838"/>
              <a:gd name="T33" fmla="*/ 1755435 h 14024"/>
              <a:gd name="T34" fmla="*/ 1800813 w 10838"/>
              <a:gd name="T35" fmla="*/ 1582788 h 14024"/>
              <a:gd name="T36" fmla="*/ 1873208 w 10838"/>
              <a:gd name="T37" fmla="*/ 1423080 h 14024"/>
              <a:gd name="T38" fmla="*/ 1980933 w 10838"/>
              <a:gd name="T39" fmla="*/ 1187284 h 14024"/>
              <a:gd name="T40" fmla="*/ 1980933 w 10838"/>
              <a:gd name="T41" fmla="*/ 1185353 h 14024"/>
              <a:gd name="T42" fmla="*/ 1685752 w 10838"/>
              <a:gd name="T43" fmla="*/ 204897 h 14024"/>
              <a:gd name="T44" fmla="*/ 1110643 w 10838"/>
              <a:gd name="T45" fmla="*/ 193 h 1402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0838" h="14024" extrusionOk="0">
                <a:moveTo>
                  <a:pt x="5753" y="1"/>
                </a:moveTo>
                <a:cubicBezTo>
                  <a:pt x="4965" y="1"/>
                  <a:pt x="4173" y="198"/>
                  <a:pt x="3453" y="599"/>
                </a:cubicBezTo>
                <a:cubicBezTo>
                  <a:pt x="1712" y="1570"/>
                  <a:pt x="760" y="3532"/>
                  <a:pt x="1097" y="5503"/>
                </a:cubicBezTo>
                <a:lnTo>
                  <a:pt x="222" y="8081"/>
                </a:lnTo>
                <a:cubicBezTo>
                  <a:pt x="1" y="8706"/>
                  <a:pt x="443" y="9379"/>
                  <a:pt x="1106" y="9417"/>
                </a:cubicBezTo>
                <a:lnTo>
                  <a:pt x="1491" y="9417"/>
                </a:lnTo>
                <a:cubicBezTo>
                  <a:pt x="1597" y="9417"/>
                  <a:pt x="1683" y="9504"/>
                  <a:pt x="1683" y="9619"/>
                </a:cubicBezTo>
                <a:lnTo>
                  <a:pt x="1683" y="11408"/>
                </a:lnTo>
                <a:cubicBezTo>
                  <a:pt x="1683" y="11937"/>
                  <a:pt x="2116" y="12369"/>
                  <a:pt x="2645" y="12369"/>
                </a:cubicBezTo>
                <a:lnTo>
                  <a:pt x="4010" y="12138"/>
                </a:lnTo>
                <a:cubicBezTo>
                  <a:pt x="4021" y="12137"/>
                  <a:pt x="4032" y="12136"/>
                  <a:pt x="4042" y="12136"/>
                </a:cubicBezTo>
                <a:cubicBezTo>
                  <a:pt x="4153" y="12136"/>
                  <a:pt x="4241" y="12226"/>
                  <a:pt x="4241" y="12340"/>
                </a:cubicBezTo>
                <a:lnTo>
                  <a:pt x="4241" y="13735"/>
                </a:lnTo>
                <a:cubicBezTo>
                  <a:pt x="4241" y="13889"/>
                  <a:pt x="4376" y="14023"/>
                  <a:pt x="4539" y="14023"/>
                </a:cubicBezTo>
                <a:lnTo>
                  <a:pt x="8915" y="14023"/>
                </a:lnTo>
                <a:cubicBezTo>
                  <a:pt x="9078" y="14023"/>
                  <a:pt x="9213" y="13898"/>
                  <a:pt x="9213" y="13735"/>
                </a:cubicBezTo>
                <a:lnTo>
                  <a:pt x="9213" y="9090"/>
                </a:lnTo>
                <a:cubicBezTo>
                  <a:pt x="9213" y="8792"/>
                  <a:pt x="9251" y="8484"/>
                  <a:pt x="9328" y="8196"/>
                </a:cubicBezTo>
                <a:cubicBezTo>
                  <a:pt x="9415" y="7907"/>
                  <a:pt x="9540" y="7629"/>
                  <a:pt x="9703" y="7369"/>
                </a:cubicBezTo>
                <a:cubicBezTo>
                  <a:pt x="9944" y="6994"/>
                  <a:pt x="10126" y="6580"/>
                  <a:pt x="10261" y="6148"/>
                </a:cubicBezTo>
                <a:lnTo>
                  <a:pt x="10261" y="6138"/>
                </a:lnTo>
                <a:cubicBezTo>
                  <a:pt x="10838" y="4292"/>
                  <a:pt x="10232" y="2282"/>
                  <a:pt x="8732" y="1061"/>
                </a:cubicBezTo>
                <a:cubicBezTo>
                  <a:pt x="7871" y="360"/>
                  <a:pt x="6816" y="1"/>
                  <a:pt x="5753" y="1"/>
                </a:cubicBezTo>
                <a:close/>
              </a:path>
            </a:pathLst>
          </a:custGeom>
          <a:noFill/>
          <a:ln w="38100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900" tIns="121900" rIns="121900" bIns="121900" anchor="ctr"/>
          <a:lstStyle/>
          <a:p>
            <a:endParaRPr lang="de-DE"/>
          </a:p>
        </p:txBody>
      </p:sp>
      <p:grpSp>
        <p:nvGrpSpPr>
          <p:cNvPr id="38916" name="Google Shape;1687;p33"/>
          <p:cNvGrpSpPr>
            <a:grpSpLocks/>
          </p:cNvGrpSpPr>
          <p:nvPr/>
        </p:nvGrpSpPr>
        <p:grpSpPr bwMode="auto">
          <a:xfrm>
            <a:off x="5589588" y="2806700"/>
            <a:ext cx="1249362" cy="1457325"/>
            <a:chOff x="4140773" y="3133932"/>
            <a:chExt cx="937605" cy="1092449"/>
          </a:xfrm>
        </p:grpSpPr>
        <p:sp>
          <p:nvSpPr>
            <p:cNvPr id="7" name="Google Shape;1688;p33"/>
            <p:cNvSpPr/>
            <p:nvPr/>
          </p:nvSpPr>
          <p:spPr>
            <a:xfrm>
              <a:off x="4526776" y="4119278"/>
              <a:ext cx="172748" cy="107103"/>
            </a:xfrm>
            <a:custGeom>
              <a:avLst/>
              <a:gdLst/>
              <a:ahLst/>
              <a:cxnLst/>
              <a:rect l="l" t="t" r="r" b="b"/>
              <a:pathLst>
                <a:path w="1414" h="875" extrusionOk="0">
                  <a:moveTo>
                    <a:pt x="0" y="0"/>
                  </a:moveTo>
                  <a:lnTo>
                    <a:pt x="0" y="174"/>
                  </a:lnTo>
                  <a:cubicBezTo>
                    <a:pt x="0" y="582"/>
                    <a:pt x="337" y="874"/>
                    <a:pt x="706" y="874"/>
                  </a:cubicBezTo>
                  <a:cubicBezTo>
                    <a:pt x="823" y="874"/>
                    <a:pt x="944" y="844"/>
                    <a:pt x="1058" y="779"/>
                  </a:cubicBezTo>
                  <a:lnTo>
                    <a:pt x="1067" y="779"/>
                  </a:lnTo>
                  <a:cubicBezTo>
                    <a:pt x="1279" y="654"/>
                    <a:pt x="1414" y="424"/>
                    <a:pt x="1414" y="183"/>
                  </a:cubicBezTo>
                  <a:lnTo>
                    <a:pt x="1414" y="10"/>
                  </a:lnTo>
                  <a:lnTo>
                    <a:pt x="141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latin typeface="+mn-lt"/>
                <a:cs typeface="+mn-cs"/>
              </a:endParaRPr>
            </a:p>
          </p:txBody>
        </p:sp>
        <p:sp>
          <p:nvSpPr>
            <p:cNvPr id="8" name="Google Shape;1689;p33"/>
            <p:cNvSpPr/>
            <p:nvPr/>
          </p:nvSpPr>
          <p:spPr>
            <a:xfrm>
              <a:off x="4614937" y="4120469"/>
              <a:ext cx="84587" cy="94012"/>
            </a:xfrm>
            <a:custGeom>
              <a:avLst/>
              <a:gdLst/>
              <a:ahLst/>
              <a:cxnLst/>
              <a:rect l="l" t="t" r="r" b="b"/>
              <a:pathLst>
                <a:path w="693" h="770" extrusionOk="0">
                  <a:moveTo>
                    <a:pt x="0" y="0"/>
                  </a:moveTo>
                  <a:lnTo>
                    <a:pt x="0" y="173"/>
                  </a:lnTo>
                  <a:cubicBezTo>
                    <a:pt x="0" y="414"/>
                    <a:pt x="135" y="644"/>
                    <a:pt x="346" y="769"/>
                  </a:cubicBezTo>
                  <a:cubicBezTo>
                    <a:pt x="558" y="644"/>
                    <a:pt x="693" y="414"/>
                    <a:pt x="693" y="173"/>
                  </a:cubicBezTo>
                  <a:lnTo>
                    <a:pt x="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latin typeface="+mn-lt"/>
                <a:cs typeface="+mn-cs"/>
              </a:endParaRPr>
            </a:p>
          </p:txBody>
        </p:sp>
        <p:sp>
          <p:nvSpPr>
            <p:cNvPr id="9" name="Google Shape;1690;p33"/>
            <p:cNvSpPr/>
            <p:nvPr/>
          </p:nvSpPr>
          <p:spPr>
            <a:xfrm>
              <a:off x="4245613" y="3320767"/>
              <a:ext cx="718394" cy="808031"/>
            </a:xfrm>
            <a:custGeom>
              <a:avLst/>
              <a:gdLst/>
              <a:ahLst/>
              <a:cxnLst/>
              <a:rect l="l" t="t" r="r" b="b"/>
              <a:pathLst>
                <a:path w="5882" h="6627" extrusionOk="0">
                  <a:moveTo>
                    <a:pt x="3006" y="0"/>
                  </a:moveTo>
                  <a:cubicBezTo>
                    <a:pt x="978" y="0"/>
                    <a:pt x="1" y="2504"/>
                    <a:pt x="1515" y="3876"/>
                  </a:cubicBezTo>
                  <a:cubicBezTo>
                    <a:pt x="1785" y="4126"/>
                    <a:pt x="1939" y="4482"/>
                    <a:pt x="1939" y="4857"/>
                  </a:cubicBezTo>
                  <a:lnTo>
                    <a:pt x="1939" y="6251"/>
                  </a:lnTo>
                  <a:cubicBezTo>
                    <a:pt x="1939" y="6347"/>
                    <a:pt x="1977" y="6444"/>
                    <a:pt x="2044" y="6521"/>
                  </a:cubicBezTo>
                  <a:cubicBezTo>
                    <a:pt x="2064" y="6530"/>
                    <a:pt x="2073" y="6540"/>
                    <a:pt x="2092" y="6549"/>
                  </a:cubicBezTo>
                  <a:lnTo>
                    <a:pt x="2121" y="6569"/>
                  </a:lnTo>
                  <a:cubicBezTo>
                    <a:pt x="2179" y="6607"/>
                    <a:pt x="2246" y="6626"/>
                    <a:pt x="2314" y="6626"/>
                  </a:cubicBezTo>
                  <a:lnTo>
                    <a:pt x="3698" y="6626"/>
                  </a:lnTo>
                  <a:cubicBezTo>
                    <a:pt x="3775" y="6626"/>
                    <a:pt x="3843" y="6607"/>
                    <a:pt x="3900" y="6569"/>
                  </a:cubicBezTo>
                  <a:lnTo>
                    <a:pt x="3929" y="6549"/>
                  </a:lnTo>
                  <a:cubicBezTo>
                    <a:pt x="3948" y="6540"/>
                    <a:pt x="3958" y="6530"/>
                    <a:pt x="3968" y="6521"/>
                  </a:cubicBezTo>
                  <a:cubicBezTo>
                    <a:pt x="4045" y="6444"/>
                    <a:pt x="4083" y="6347"/>
                    <a:pt x="4083" y="6251"/>
                  </a:cubicBezTo>
                  <a:lnTo>
                    <a:pt x="4083" y="4847"/>
                  </a:lnTo>
                  <a:cubicBezTo>
                    <a:pt x="4083" y="4472"/>
                    <a:pt x="4246" y="4117"/>
                    <a:pt x="4525" y="3867"/>
                  </a:cubicBezTo>
                  <a:cubicBezTo>
                    <a:pt x="5881" y="2616"/>
                    <a:pt x="5218" y="357"/>
                    <a:pt x="3400" y="30"/>
                  </a:cubicBezTo>
                  <a:lnTo>
                    <a:pt x="3352" y="20"/>
                  </a:lnTo>
                  <a:cubicBezTo>
                    <a:pt x="3256" y="11"/>
                    <a:pt x="3160" y="1"/>
                    <a:pt x="3064" y="1"/>
                  </a:cubicBezTo>
                  <a:cubicBezTo>
                    <a:pt x="3044" y="0"/>
                    <a:pt x="3025" y="0"/>
                    <a:pt x="30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latin typeface="+mn-lt"/>
                <a:cs typeface="+mn-cs"/>
              </a:endParaRPr>
            </a:p>
          </p:txBody>
        </p:sp>
        <p:sp>
          <p:nvSpPr>
            <p:cNvPr id="38933" name="Google Shape;1691;p33"/>
            <p:cNvSpPr>
              <a:spLocks/>
            </p:cNvSpPr>
            <p:nvPr/>
          </p:nvSpPr>
          <p:spPr bwMode="auto">
            <a:xfrm>
              <a:off x="4357848" y="3324039"/>
              <a:ext cx="604367" cy="805091"/>
            </a:xfrm>
            <a:custGeom>
              <a:avLst/>
              <a:gdLst>
                <a:gd name="T0" fmla="*/ 301634 w 4953"/>
                <a:gd name="T1" fmla="*/ 122 h 6598"/>
                <a:gd name="T2" fmla="*/ 166680 w 4953"/>
                <a:gd name="T3" fmla="*/ 469413 h 6598"/>
                <a:gd name="T4" fmla="*/ 219393 w 4953"/>
                <a:gd name="T5" fmla="*/ 589115 h 6598"/>
                <a:gd name="T6" fmla="*/ 219393 w 4953"/>
                <a:gd name="T7" fmla="*/ 759211 h 6598"/>
                <a:gd name="T8" fmla="*/ 264296 w 4953"/>
                <a:gd name="T9" fmla="*/ 805091 h 6598"/>
                <a:gd name="T10" fmla="*/ 266371 w 4953"/>
                <a:gd name="T11" fmla="*/ 804969 h 6598"/>
                <a:gd name="T12" fmla="*/ 339095 w 4953"/>
                <a:gd name="T13" fmla="*/ 804969 h 6598"/>
                <a:gd name="T14" fmla="*/ 386073 w 4953"/>
                <a:gd name="T15" fmla="*/ 759211 h 6598"/>
                <a:gd name="T16" fmla="*/ 386073 w 4953"/>
                <a:gd name="T17" fmla="*/ 587895 h 6598"/>
                <a:gd name="T18" fmla="*/ 440006 w 4953"/>
                <a:gd name="T19" fmla="*/ 468315 h 6598"/>
                <a:gd name="T20" fmla="*/ 438907 w 4953"/>
                <a:gd name="T21" fmla="*/ 468315 h 6598"/>
                <a:gd name="T22" fmla="*/ 301634 w 4953"/>
                <a:gd name="T23" fmla="*/ 122 h 659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953" h="6598" extrusionOk="0">
                  <a:moveTo>
                    <a:pt x="2472" y="1"/>
                  </a:moveTo>
                  <a:cubicBezTo>
                    <a:pt x="654" y="328"/>
                    <a:pt x="0" y="2607"/>
                    <a:pt x="1366" y="3847"/>
                  </a:cubicBezTo>
                  <a:cubicBezTo>
                    <a:pt x="1645" y="4097"/>
                    <a:pt x="1798" y="4453"/>
                    <a:pt x="1798" y="4828"/>
                  </a:cubicBezTo>
                  <a:lnTo>
                    <a:pt x="1798" y="6222"/>
                  </a:lnTo>
                  <a:cubicBezTo>
                    <a:pt x="1789" y="6428"/>
                    <a:pt x="1962" y="6598"/>
                    <a:pt x="2166" y="6598"/>
                  </a:cubicBezTo>
                  <a:cubicBezTo>
                    <a:pt x="2172" y="6598"/>
                    <a:pt x="2178" y="6598"/>
                    <a:pt x="2183" y="6597"/>
                  </a:cubicBezTo>
                  <a:lnTo>
                    <a:pt x="2779" y="6597"/>
                  </a:lnTo>
                  <a:cubicBezTo>
                    <a:pt x="2991" y="6597"/>
                    <a:pt x="3164" y="6424"/>
                    <a:pt x="3164" y="6222"/>
                  </a:cubicBezTo>
                  <a:lnTo>
                    <a:pt x="3164" y="4818"/>
                  </a:lnTo>
                  <a:cubicBezTo>
                    <a:pt x="3164" y="4443"/>
                    <a:pt x="3327" y="4088"/>
                    <a:pt x="3606" y="3838"/>
                  </a:cubicBezTo>
                  <a:lnTo>
                    <a:pt x="3597" y="3838"/>
                  </a:lnTo>
                  <a:cubicBezTo>
                    <a:pt x="4953" y="2587"/>
                    <a:pt x="4289" y="328"/>
                    <a:pt x="2472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de-DE"/>
            </a:p>
          </p:txBody>
        </p:sp>
        <p:sp>
          <p:nvSpPr>
            <p:cNvPr id="11" name="Google Shape;1692;p33"/>
            <p:cNvSpPr/>
            <p:nvPr/>
          </p:nvSpPr>
          <p:spPr>
            <a:xfrm>
              <a:off x="4415978" y="3479041"/>
              <a:ext cx="371706" cy="445072"/>
            </a:xfrm>
            <a:custGeom>
              <a:avLst/>
              <a:gdLst/>
              <a:ahLst/>
              <a:cxnLst/>
              <a:rect l="l" t="t" r="r" b="b"/>
              <a:pathLst>
                <a:path w="3039" h="3645" extrusionOk="0">
                  <a:moveTo>
                    <a:pt x="837" y="423"/>
                  </a:moveTo>
                  <a:cubicBezTo>
                    <a:pt x="933" y="423"/>
                    <a:pt x="1010" y="510"/>
                    <a:pt x="1010" y="606"/>
                  </a:cubicBezTo>
                  <a:lnTo>
                    <a:pt x="1010" y="779"/>
                  </a:lnTo>
                  <a:lnTo>
                    <a:pt x="1010" y="789"/>
                  </a:lnTo>
                  <a:lnTo>
                    <a:pt x="798" y="789"/>
                  </a:lnTo>
                  <a:cubicBezTo>
                    <a:pt x="558" y="789"/>
                    <a:pt x="558" y="423"/>
                    <a:pt x="798" y="423"/>
                  </a:cubicBezTo>
                  <a:close/>
                  <a:moveTo>
                    <a:pt x="2423" y="433"/>
                  </a:moveTo>
                  <a:cubicBezTo>
                    <a:pt x="2654" y="433"/>
                    <a:pt x="2654" y="789"/>
                    <a:pt x="2423" y="789"/>
                  </a:cubicBezTo>
                  <a:lnTo>
                    <a:pt x="2212" y="789"/>
                  </a:lnTo>
                  <a:lnTo>
                    <a:pt x="2212" y="606"/>
                  </a:lnTo>
                  <a:cubicBezTo>
                    <a:pt x="2212" y="510"/>
                    <a:pt x="2289" y="433"/>
                    <a:pt x="2385" y="433"/>
                  </a:cubicBezTo>
                  <a:close/>
                  <a:moveTo>
                    <a:pt x="817" y="0"/>
                  </a:moveTo>
                  <a:cubicBezTo>
                    <a:pt x="0" y="0"/>
                    <a:pt x="0" y="1221"/>
                    <a:pt x="817" y="1221"/>
                  </a:cubicBezTo>
                  <a:lnTo>
                    <a:pt x="1019" y="1221"/>
                  </a:lnTo>
                  <a:lnTo>
                    <a:pt x="1019" y="3635"/>
                  </a:lnTo>
                  <a:lnTo>
                    <a:pt x="1452" y="3635"/>
                  </a:lnTo>
                  <a:lnTo>
                    <a:pt x="1452" y="1221"/>
                  </a:lnTo>
                  <a:lnTo>
                    <a:pt x="1789" y="1221"/>
                  </a:lnTo>
                  <a:lnTo>
                    <a:pt x="1789" y="3645"/>
                  </a:lnTo>
                  <a:lnTo>
                    <a:pt x="2221" y="3645"/>
                  </a:lnTo>
                  <a:lnTo>
                    <a:pt x="2221" y="1221"/>
                  </a:lnTo>
                  <a:lnTo>
                    <a:pt x="2433" y="1221"/>
                  </a:lnTo>
                  <a:cubicBezTo>
                    <a:pt x="2760" y="1221"/>
                    <a:pt x="3039" y="952"/>
                    <a:pt x="3039" y="615"/>
                  </a:cubicBezTo>
                  <a:cubicBezTo>
                    <a:pt x="3039" y="279"/>
                    <a:pt x="2760" y="10"/>
                    <a:pt x="2433" y="10"/>
                  </a:cubicBezTo>
                  <a:lnTo>
                    <a:pt x="2414" y="0"/>
                  </a:lnTo>
                  <a:lnTo>
                    <a:pt x="2385" y="0"/>
                  </a:lnTo>
                  <a:cubicBezTo>
                    <a:pt x="2058" y="10"/>
                    <a:pt x="1789" y="269"/>
                    <a:pt x="1789" y="606"/>
                  </a:cubicBezTo>
                  <a:lnTo>
                    <a:pt x="1789" y="779"/>
                  </a:lnTo>
                  <a:lnTo>
                    <a:pt x="1442" y="779"/>
                  </a:lnTo>
                  <a:lnTo>
                    <a:pt x="1442" y="606"/>
                  </a:lnTo>
                  <a:cubicBezTo>
                    <a:pt x="1442" y="269"/>
                    <a:pt x="1173" y="10"/>
                    <a:pt x="8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latin typeface="+mn-lt"/>
                <a:cs typeface="+mn-cs"/>
              </a:endParaRPr>
            </a:p>
          </p:txBody>
        </p:sp>
        <p:sp>
          <p:nvSpPr>
            <p:cNvPr id="12" name="Google Shape;1693;p33"/>
            <p:cNvSpPr/>
            <p:nvPr/>
          </p:nvSpPr>
          <p:spPr>
            <a:xfrm>
              <a:off x="4188428" y="3749179"/>
              <a:ext cx="140581" cy="90442"/>
            </a:xfrm>
            <a:custGeom>
              <a:avLst/>
              <a:gdLst/>
              <a:ahLst/>
              <a:cxnLst/>
              <a:rect l="l" t="t" r="r" b="b"/>
              <a:pathLst>
                <a:path w="1153" h="740" extrusionOk="0">
                  <a:moveTo>
                    <a:pt x="850" y="1"/>
                  </a:moveTo>
                  <a:cubicBezTo>
                    <a:pt x="819" y="1"/>
                    <a:pt x="786" y="8"/>
                    <a:pt x="752" y="25"/>
                  </a:cubicBezTo>
                  <a:lnTo>
                    <a:pt x="232" y="323"/>
                  </a:lnTo>
                  <a:cubicBezTo>
                    <a:pt x="0" y="435"/>
                    <a:pt x="121" y="739"/>
                    <a:pt x="317" y="739"/>
                  </a:cubicBezTo>
                  <a:cubicBezTo>
                    <a:pt x="357" y="739"/>
                    <a:pt x="400" y="727"/>
                    <a:pt x="444" y="698"/>
                  </a:cubicBezTo>
                  <a:lnTo>
                    <a:pt x="963" y="400"/>
                  </a:lnTo>
                  <a:cubicBezTo>
                    <a:pt x="1153" y="268"/>
                    <a:pt x="1038" y="1"/>
                    <a:pt x="8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latin typeface="+mn-lt"/>
                <a:cs typeface="+mn-cs"/>
              </a:endParaRPr>
            </a:p>
          </p:txBody>
        </p:sp>
        <p:sp>
          <p:nvSpPr>
            <p:cNvPr id="13" name="Google Shape;1694;p33"/>
            <p:cNvSpPr/>
            <p:nvPr/>
          </p:nvSpPr>
          <p:spPr>
            <a:xfrm>
              <a:off x="4880611" y="3752748"/>
              <a:ext cx="140581" cy="90442"/>
            </a:xfrm>
            <a:custGeom>
              <a:avLst/>
              <a:gdLst/>
              <a:ahLst/>
              <a:cxnLst/>
              <a:rect l="l" t="t" r="r" b="b"/>
              <a:pathLst>
                <a:path w="1154" h="739" extrusionOk="0">
                  <a:moveTo>
                    <a:pt x="321" y="0"/>
                  </a:moveTo>
                  <a:cubicBezTo>
                    <a:pt x="128" y="0"/>
                    <a:pt x="1" y="305"/>
                    <a:pt x="233" y="417"/>
                  </a:cubicBezTo>
                  <a:lnTo>
                    <a:pt x="752" y="715"/>
                  </a:lnTo>
                  <a:cubicBezTo>
                    <a:pt x="786" y="731"/>
                    <a:pt x="819" y="738"/>
                    <a:pt x="851" y="738"/>
                  </a:cubicBezTo>
                  <a:cubicBezTo>
                    <a:pt x="1039" y="738"/>
                    <a:pt x="1153" y="473"/>
                    <a:pt x="964" y="349"/>
                  </a:cubicBezTo>
                  <a:lnTo>
                    <a:pt x="444" y="42"/>
                  </a:lnTo>
                  <a:cubicBezTo>
                    <a:pt x="402" y="13"/>
                    <a:pt x="360" y="0"/>
                    <a:pt x="3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latin typeface="+mn-lt"/>
                <a:cs typeface="+mn-cs"/>
              </a:endParaRPr>
            </a:p>
          </p:txBody>
        </p:sp>
        <p:sp>
          <p:nvSpPr>
            <p:cNvPr id="14" name="Google Shape;1695;p33"/>
            <p:cNvSpPr/>
            <p:nvPr/>
          </p:nvSpPr>
          <p:spPr>
            <a:xfrm>
              <a:off x="4586344" y="3133932"/>
              <a:ext cx="53611" cy="123763"/>
            </a:xfrm>
            <a:custGeom>
              <a:avLst/>
              <a:gdLst/>
              <a:ahLst/>
              <a:cxnLst/>
              <a:rect l="l" t="t" r="r" b="b"/>
              <a:pathLst>
                <a:path w="434" h="1014" extrusionOk="0">
                  <a:moveTo>
                    <a:pt x="212" y="1"/>
                  </a:moveTo>
                  <a:cubicBezTo>
                    <a:pt x="97" y="1"/>
                    <a:pt x="0" y="97"/>
                    <a:pt x="0" y="213"/>
                  </a:cubicBezTo>
                  <a:lnTo>
                    <a:pt x="0" y="818"/>
                  </a:lnTo>
                  <a:cubicBezTo>
                    <a:pt x="10" y="948"/>
                    <a:pt x="113" y="1013"/>
                    <a:pt x="217" y="1013"/>
                  </a:cubicBezTo>
                  <a:cubicBezTo>
                    <a:pt x="320" y="1013"/>
                    <a:pt x="424" y="948"/>
                    <a:pt x="433" y="818"/>
                  </a:cubicBezTo>
                  <a:lnTo>
                    <a:pt x="433" y="213"/>
                  </a:lnTo>
                  <a:cubicBezTo>
                    <a:pt x="433" y="97"/>
                    <a:pt x="337" y="1"/>
                    <a:pt x="2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latin typeface="+mn-lt"/>
                <a:cs typeface="+mn-cs"/>
              </a:endParaRPr>
            </a:p>
          </p:txBody>
        </p:sp>
        <p:sp>
          <p:nvSpPr>
            <p:cNvPr id="15" name="Google Shape;1696;p33"/>
            <p:cNvSpPr/>
            <p:nvPr/>
          </p:nvSpPr>
          <p:spPr>
            <a:xfrm>
              <a:off x="4357602" y="3187484"/>
              <a:ext cx="109606" cy="121383"/>
            </a:xfrm>
            <a:custGeom>
              <a:avLst/>
              <a:gdLst/>
              <a:ahLst/>
              <a:cxnLst/>
              <a:rect l="l" t="t" r="r" b="b"/>
              <a:pathLst>
                <a:path w="904" h="991" extrusionOk="0">
                  <a:moveTo>
                    <a:pt x="302" y="1"/>
                  </a:moveTo>
                  <a:cubicBezTo>
                    <a:pt x="151" y="1"/>
                    <a:pt x="0" y="169"/>
                    <a:pt x="119" y="346"/>
                  </a:cubicBezTo>
                  <a:lnTo>
                    <a:pt x="417" y="866"/>
                  </a:lnTo>
                  <a:cubicBezTo>
                    <a:pt x="459" y="954"/>
                    <a:pt x="529" y="990"/>
                    <a:pt x="599" y="990"/>
                  </a:cubicBezTo>
                  <a:cubicBezTo>
                    <a:pt x="750" y="990"/>
                    <a:pt x="903" y="822"/>
                    <a:pt x="792" y="645"/>
                  </a:cubicBezTo>
                  <a:lnTo>
                    <a:pt x="484" y="125"/>
                  </a:lnTo>
                  <a:cubicBezTo>
                    <a:pt x="441" y="37"/>
                    <a:pt x="372" y="1"/>
                    <a:pt x="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latin typeface="+mn-lt"/>
                <a:cs typeface="+mn-cs"/>
              </a:endParaRPr>
            </a:p>
          </p:txBody>
        </p:sp>
        <p:sp>
          <p:nvSpPr>
            <p:cNvPr id="16" name="Google Shape;1697;p33"/>
            <p:cNvSpPr/>
            <p:nvPr/>
          </p:nvSpPr>
          <p:spPr>
            <a:xfrm>
              <a:off x="4195576" y="3349328"/>
              <a:ext cx="137007" cy="88062"/>
            </a:xfrm>
            <a:custGeom>
              <a:avLst/>
              <a:gdLst/>
              <a:ahLst/>
              <a:cxnLst/>
              <a:rect l="l" t="t" r="r" b="b"/>
              <a:pathLst>
                <a:path w="1121" h="722" extrusionOk="0">
                  <a:moveTo>
                    <a:pt x="313" y="1"/>
                  </a:moveTo>
                  <a:cubicBezTo>
                    <a:pt x="123" y="1"/>
                    <a:pt x="1" y="268"/>
                    <a:pt x="191" y="400"/>
                  </a:cubicBezTo>
                  <a:lnTo>
                    <a:pt x="719" y="698"/>
                  </a:lnTo>
                  <a:cubicBezTo>
                    <a:pt x="752" y="714"/>
                    <a:pt x="784" y="721"/>
                    <a:pt x="815" y="721"/>
                  </a:cubicBezTo>
                  <a:cubicBezTo>
                    <a:pt x="999" y="721"/>
                    <a:pt x="1121" y="456"/>
                    <a:pt x="931" y="332"/>
                  </a:cubicBezTo>
                  <a:lnTo>
                    <a:pt x="412" y="25"/>
                  </a:lnTo>
                  <a:cubicBezTo>
                    <a:pt x="378" y="8"/>
                    <a:pt x="344" y="1"/>
                    <a:pt x="3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latin typeface="+mn-lt"/>
                <a:cs typeface="+mn-cs"/>
              </a:endParaRPr>
            </a:p>
          </p:txBody>
        </p:sp>
        <p:sp>
          <p:nvSpPr>
            <p:cNvPr id="17" name="Google Shape;1698;p33"/>
            <p:cNvSpPr/>
            <p:nvPr/>
          </p:nvSpPr>
          <p:spPr>
            <a:xfrm>
              <a:off x="4140773" y="3567103"/>
              <a:ext cx="131050" cy="52361"/>
            </a:xfrm>
            <a:custGeom>
              <a:avLst/>
              <a:gdLst/>
              <a:ahLst/>
              <a:cxnLst/>
              <a:rect l="l" t="t" r="r" b="b"/>
              <a:pathLst>
                <a:path w="1078" h="433" extrusionOk="0">
                  <a:moveTo>
                    <a:pt x="260" y="0"/>
                  </a:moveTo>
                  <a:cubicBezTo>
                    <a:pt x="0" y="20"/>
                    <a:pt x="0" y="404"/>
                    <a:pt x="260" y="433"/>
                  </a:cubicBezTo>
                  <a:lnTo>
                    <a:pt x="866" y="433"/>
                  </a:lnTo>
                  <a:cubicBezTo>
                    <a:pt x="981" y="433"/>
                    <a:pt x="1077" y="337"/>
                    <a:pt x="1077" y="212"/>
                  </a:cubicBezTo>
                  <a:cubicBezTo>
                    <a:pt x="1077" y="96"/>
                    <a:pt x="981" y="0"/>
                    <a:pt x="8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latin typeface="+mn-lt"/>
                <a:cs typeface="+mn-cs"/>
              </a:endParaRPr>
            </a:p>
          </p:txBody>
        </p:sp>
        <p:sp>
          <p:nvSpPr>
            <p:cNvPr id="18" name="Google Shape;1699;p33"/>
            <p:cNvSpPr/>
            <p:nvPr/>
          </p:nvSpPr>
          <p:spPr>
            <a:xfrm>
              <a:off x="4940179" y="3574244"/>
              <a:ext cx="138199" cy="52361"/>
            </a:xfrm>
            <a:custGeom>
              <a:avLst/>
              <a:gdLst/>
              <a:ahLst/>
              <a:cxnLst/>
              <a:rect l="l" t="t" r="r" b="b"/>
              <a:pathLst>
                <a:path w="1136" h="434" extrusionOk="0">
                  <a:moveTo>
                    <a:pt x="270" y="1"/>
                  </a:moveTo>
                  <a:cubicBezTo>
                    <a:pt x="1" y="20"/>
                    <a:pt x="1" y="405"/>
                    <a:pt x="270" y="434"/>
                  </a:cubicBezTo>
                  <a:lnTo>
                    <a:pt x="876" y="434"/>
                  </a:lnTo>
                  <a:cubicBezTo>
                    <a:pt x="1136" y="405"/>
                    <a:pt x="1136" y="20"/>
                    <a:pt x="8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latin typeface="+mn-lt"/>
                <a:cs typeface="+mn-cs"/>
              </a:endParaRPr>
            </a:p>
          </p:txBody>
        </p:sp>
        <p:sp>
          <p:nvSpPr>
            <p:cNvPr id="19" name="Google Shape;1700;p33"/>
            <p:cNvSpPr/>
            <p:nvPr/>
          </p:nvSpPr>
          <p:spPr>
            <a:xfrm>
              <a:off x="4888951" y="3354088"/>
              <a:ext cx="141772" cy="89252"/>
            </a:xfrm>
            <a:custGeom>
              <a:avLst/>
              <a:gdLst/>
              <a:ahLst/>
              <a:cxnLst/>
              <a:rect l="l" t="t" r="r" b="b"/>
              <a:pathLst>
                <a:path w="1155" h="736" extrusionOk="0">
                  <a:moveTo>
                    <a:pt x="837" y="1"/>
                  </a:moveTo>
                  <a:cubicBezTo>
                    <a:pt x="797" y="1"/>
                    <a:pt x="755" y="14"/>
                    <a:pt x="712" y="43"/>
                  </a:cubicBezTo>
                  <a:lnTo>
                    <a:pt x="193" y="341"/>
                  </a:lnTo>
                  <a:cubicBezTo>
                    <a:pt x="0" y="447"/>
                    <a:pt x="77" y="736"/>
                    <a:pt x="298" y="736"/>
                  </a:cubicBezTo>
                  <a:cubicBezTo>
                    <a:pt x="337" y="736"/>
                    <a:pt x="375" y="726"/>
                    <a:pt x="404" y="707"/>
                  </a:cubicBezTo>
                  <a:lnTo>
                    <a:pt x="923" y="409"/>
                  </a:lnTo>
                  <a:cubicBezTo>
                    <a:pt x="1155" y="297"/>
                    <a:pt x="1029" y="1"/>
                    <a:pt x="8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latin typeface="+mn-lt"/>
                <a:cs typeface="+mn-cs"/>
              </a:endParaRPr>
            </a:p>
          </p:txBody>
        </p:sp>
        <p:sp>
          <p:nvSpPr>
            <p:cNvPr id="20" name="Google Shape;1701;p33"/>
            <p:cNvSpPr/>
            <p:nvPr/>
          </p:nvSpPr>
          <p:spPr>
            <a:xfrm>
              <a:off x="4756709" y="3194624"/>
              <a:ext cx="103649" cy="117813"/>
            </a:xfrm>
            <a:custGeom>
              <a:avLst/>
              <a:gdLst/>
              <a:ahLst/>
              <a:cxnLst/>
              <a:rect l="l" t="t" r="r" b="b"/>
              <a:pathLst>
                <a:path w="850" h="970" extrusionOk="0">
                  <a:moveTo>
                    <a:pt x="611" y="0"/>
                  </a:moveTo>
                  <a:cubicBezTo>
                    <a:pt x="536" y="0"/>
                    <a:pt x="466" y="39"/>
                    <a:pt x="427" y="104"/>
                  </a:cubicBezTo>
                  <a:lnTo>
                    <a:pt x="119" y="623"/>
                  </a:lnTo>
                  <a:cubicBezTo>
                    <a:pt x="1" y="801"/>
                    <a:pt x="156" y="969"/>
                    <a:pt x="310" y="969"/>
                  </a:cubicBezTo>
                  <a:cubicBezTo>
                    <a:pt x="381" y="969"/>
                    <a:pt x="452" y="933"/>
                    <a:pt x="494" y="845"/>
                  </a:cubicBezTo>
                  <a:lnTo>
                    <a:pt x="792" y="325"/>
                  </a:lnTo>
                  <a:cubicBezTo>
                    <a:pt x="850" y="220"/>
                    <a:pt x="821" y="85"/>
                    <a:pt x="715" y="27"/>
                  </a:cubicBezTo>
                  <a:cubicBezTo>
                    <a:pt x="681" y="9"/>
                    <a:pt x="646" y="0"/>
                    <a:pt x="6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latin typeface="+mn-lt"/>
                <a:cs typeface="+mn-cs"/>
              </a:endParaRPr>
            </a:p>
          </p:txBody>
        </p:sp>
        <p:sp>
          <p:nvSpPr>
            <p:cNvPr id="21" name="Google Shape;1702;p33"/>
            <p:cNvSpPr/>
            <p:nvPr/>
          </p:nvSpPr>
          <p:spPr>
            <a:xfrm>
              <a:off x="4482695" y="3922923"/>
              <a:ext cx="260910" cy="103532"/>
            </a:xfrm>
            <a:custGeom>
              <a:avLst/>
              <a:gdLst/>
              <a:ahLst/>
              <a:cxnLst/>
              <a:rect l="l" t="t" r="r" b="b"/>
              <a:pathLst>
                <a:path w="2145" h="848" extrusionOk="0">
                  <a:moveTo>
                    <a:pt x="1" y="1"/>
                  </a:moveTo>
                  <a:lnTo>
                    <a:pt x="1" y="847"/>
                  </a:lnTo>
                  <a:lnTo>
                    <a:pt x="2145" y="847"/>
                  </a:lnTo>
                  <a:lnTo>
                    <a:pt x="2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latin typeface="+mn-lt"/>
                <a:cs typeface="+mn-cs"/>
              </a:endParaRPr>
            </a:p>
          </p:txBody>
        </p:sp>
        <p:sp>
          <p:nvSpPr>
            <p:cNvPr id="22" name="Google Shape;1703;p33"/>
            <p:cNvSpPr/>
            <p:nvPr/>
          </p:nvSpPr>
          <p:spPr>
            <a:xfrm>
              <a:off x="4482695" y="4025266"/>
              <a:ext cx="260910" cy="103532"/>
            </a:xfrm>
            <a:custGeom>
              <a:avLst/>
              <a:gdLst/>
              <a:ahLst/>
              <a:cxnLst/>
              <a:rect l="l" t="t" r="r" b="b"/>
              <a:pathLst>
                <a:path w="2145" h="847" extrusionOk="0">
                  <a:moveTo>
                    <a:pt x="1" y="0"/>
                  </a:moveTo>
                  <a:lnTo>
                    <a:pt x="1" y="471"/>
                  </a:lnTo>
                  <a:cubicBezTo>
                    <a:pt x="1" y="567"/>
                    <a:pt x="39" y="664"/>
                    <a:pt x="106" y="741"/>
                  </a:cubicBezTo>
                  <a:cubicBezTo>
                    <a:pt x="126" y="750"/>
                    <a:pt x="135" y="760"/>
                    <a:pt x="154" y="769"/>
                  </a:cubicBezTo>
                  <a:lnTo>
                    <a:pt x="183" y="789"/>
                  </a:lnTo>
                  <a:cubicBezTo>
                    <a:pt x="241" y="827"/>
                    <a:pt x="308" y="846"/>
                    <a:pt x="376" y="846"/>
                  </a:cubicBezTo>
                  <a:lnTo>
                    <a:pt x="1760" y="846"/>
                  </a:lnTo>
                  <a:cubicBezTo>
                    <a:pt x="1837" y="846"/>
                    <a:pt x="1905" y="827"/>
                    <a:pt x="1962" y="789"/>
                  </a:cubicBezTo>
                  <a:lnTo>
                    <a:pt x="1991" y="769"/>
                  </a:lnTo>
                  <a:cubicBezTo>
                    <a:pt x="2010" y="760"/>
                    <a:pt x="2020" y="750"/>
                    <a:pt x="2030" y="741"/>
                  </a:cubicBezTo>
                  <a:cubicBezTo>
                    <a:pt x="2107" y="664"/>
                    <a:pt x="2145" y="567"/>
                    <a:pt x="2145" y="471"/>
                  </a:cubicBezTo>
                  <a:lnTo>
                    <a:pt x="2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latin typeface="+mn-lt"/>
                <a:cs typeface="+mn-cs"/>
              </a:endParaRPr>
            </a:p>
          </p:txBody>
        </p:sp>
        <p:sp>
          <p:nvSpPr>
            <p:cNvPr id="23" name="Google Shape;1704;p33"/>
            <p:cNvSpPr/>
            <p:nvPr/>
          </p:nvSpPr>
          <p:spPr>
            <a:xfrm>
              <a:off x="4576813" y="3922923"/>
              <a:ext cx="166791" cy="103532"/>
            </a:xfrm>
            <a:custGeom>
              <a:avLst/>
              <a:gdLst/>
              <a:ahLst/>
              <a:cxnLst/>
              <a:rect l="l" t="t" r="r" b="b"/>
              <a:pathLst>
                <a:path w="1366" h="848" extrusionOk="0">
                  <a:moveTo>
                    <a:pt x="0" y="1"/>
                  </a:moveTo>
                  <a:lnTo>
                    <a:pt x="0" y="847"/>
                  </a:lnTo>
                  <a:lnTo>
                    <a:pt x="1366" y="847"/>
                  </a:lnTo>
                  <a:lnTo>
                    <a:pt x="13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latin typeface="+mn-lt"/>
                <a:cs typeface="+mn-cs"/>
              </a:endParaRPr>
            </a:p>
          </p:txBody>
        </p:sp>
        <p:sp>
          <p:nvSpPr>
            <p:cNvPr id="24" name="Google Shape;1705;p33"/>
            <p:cNvSpPr/>
            <p:nvPr/>
          </p:nvSpPr>
          <p:spPr>
            <a:xfrm>
              <a:off x="4575621" y="4025266"/>
              <a:ext cx="167983" cy="103532"/>
            </a:xfrm>
            <a:custGeom>
              <a:avLst/>
              <a:gdLst/>
              <a:ahLst/>
              <a:cxnLst/>
              <a:rect l="l" t="t" r="r" b="b"/>
              <a:pathLst>
                <a:path w="1376" h="847" extrusionOk="0">
                  <a:moveTo>
                    <a:pt x="10" y="0"/>
                  </a:moveTo>
                  <a:lnTo>
                    <a:pt x="10" y="471"/>
                  </a:lnTo>
                  <a:cubicBezTo>
                    <a:pt x="1" y="683"/>
                    <a:pt x="184" y="846"/>
                    <a:pt x="395" y="846"/>
                  </a:cubicBezTo>
                  <a:lnTo>
                    <a:pt x="991" y="846"/>
                  </a:lnTo>
                  <a:cubicBezTo>
                    <a:pt x="1068" y="846"/>
                    <a:pt x="1136" y="827"/>
                    <a:pt x="1193" y="789"/>
                  </a:cubicBezTo>
                  <a:lnTo>
                    <a:pt x="1222" y="769"/>
                  </a:lnTo>
                  <a:cubicBezTo>
                    <a:pt x="1241" y="760"/>
                    <a:pt x="1251" y="750"/>
                    <a:pt x="1261" y="741"/>
                  </a:cubicBezTo>
                  <a:cubicBezTo>
                    <a:pt x="1338" y="664"/>
                    <a:pt x="1376" y="567"/>
                    <a:pt x="1376" y="471"/>
                  </a:cubicBezTo>
                  <a:lnTo>
                    <a:pt x="13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latin typeface="+mn-lt"/>
                <a:cs typeface="+mn-cs"/>
              </a:endParaRPr>
            </a:p>
          </p:txBody>
        </p:sp>
      </p:grpSp>
      <p:sp>
        <p:nvSpPr>
          <p:cNvPr id="38917" name="Google Shape;1707;p33"/>
          <p:cNvSpPr>
            <a:spLocks noChangeArrowheads="1"/>
          </p:cNvSpPr>
          <p:nvPr/>
        </p:nvSpPr>
        <p:spPr bwMode="auto">
          <a:xfrm>
            <a:off x="719138" y="2084388"/>
            <a:ext cx="260667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de-DE" sz="1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Uczniowie : 179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de-DE" sz="1600">
                <a:latin typeface="Roboto"/>
                <a:ea typeface="Roboto"/>
                <a:cs typeface="Roboto"/>
                <a:sym typeface="Roboto"/>
              </a:rPr>
              <a:t>Multiplikatorzy: 23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de-DE" sz="1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uczestnicy warsztatów sieciujących: 109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de-DE" sz="1600" b="1">
                <a:latin typeface="Roboto"/>
                <a:ea typeface="Roboto"/>
                <a:cs typeface="Roboto"/>
                <a:sym typeface="Roboto"/>
              </a:rPr>
              <a:t>RAZEM: 311</a:t>
            </a:r>
            <a:endParaRPr lang="de-DE" altLang="de-DE" sz="16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9" name="Google Shape;1710;p33"/>
          <p:cNvCxnSpPr>
            <a:stCxn id="38917" idx="3"/>
          </p:cNvCxnSpPr>
          <p:nvPr/>
        </p:nvCxnSpPr>
        <p:spPr>
          <a:xfrm>
            <a:off x="3325813" y="2913063"/>
            <a:ext cx="1714500" cy="611187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38919" name="Google Shape;1711;p33"/>
          <p:cNvCxnSpPr>
            <a:cxnSpLocks noChangeShapeType="1"/>
          </p:cNvCxnSpPr>
          <p:nvPr/>
        </p:nvCxnSpPr>
        <p:spPr bwMode="auto">
          <a:xfrm flipV="1">
            <a:off x="3133725" y="4614863"/>
            <a:ext cx="1711325" cy="979487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accent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Google Shape;1712;p33"/>
          <p:cNvCxnSpPr/>
          <p:nvPr/>
        </p:nvCxnSpPr>
        <p:spPr>
          <a:xfrm rot="10800000" flipV="1">
            <a:off x="7416800" y="2757488"/>
            <a:ext cx="1558925" cy="815975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38921" name="Google Shape;1713;p33"/>
          <p:cNvCxnSpPr>
            <a:cxnSpLocks noChangeShapeType="1"/>
          </p:cNvCxnSpPr>
          <p:nvPr/>
        </p:nvCxnSpPr>
        <p:spPr bwMode="auto">
          <a:xfrm rot="10800000">
            <a:off x="7399338" y="4622800"/>
            <a:ext cx="1576387" cy="630238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accent2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Google Shape;1714;p33"/>
          <p:cNvSpPr txBox="1"/>
          <p:nvPr/>
        </p:nvSpPr>
        <p:spPr>
          <a:xfrm>
            <a:off x="719138" y="1412875"/>
            <a:ext cx="2092325" cy="441325"/>
          </a:xfrm>
          <a:prstGeom prst="rect">
            <a:avLst/>
          </a:prstGeom>
          <a:noFill/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267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Liczba uczestników</a:t>
            </a:r>
            <a:endParaRPr sz="2267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" name="Google Shape;1716;p33"/>
          <p:cNvSpPr txBox="1"/>
          <p:nvPr/>
        </p:nvSpPr>
        <p:spPr>
          <a:xfrm>
            <a:off x="9264650" y="1700213"/>
            <a:ext cx="2403475" cy="442912"/>
          </a:xfrm>
          <a:prstGeom prst="rect">
            <a:avLst/>
          </a:prstGeom>
          <a:noFill/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267" b="1" dirty="0">
                <a:latin typeface="Roboto"/>
                <a:ea typeface="Roboto"/>
                <a:cs typeface="Roboto"/>
                <a:sym typeface="Roboto"/>
              </a:rPr>
              <a:t>Liczba warsztatów</a:t>
            </a:r>
            <a:endParaRPr sz="2267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" name="Google Shape;1709;p33"/>
          <p:cNvSpPr/>
          <p:nvPr/>
        </p:nvSpPr>
        <p:spPr>
          <a:xfrm>
            <a:off x="9264650" y="2181225"/>
            <a:ext cx="3119438" cy="2024063"/>
          </a:xfrm>
          <a:prstGeom prst="rect">
            <a:avLst/>
          </a:prstGeom>
          <a:noFill/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defRPr/>
            </a:pPr>
            <a:r>
              <a:rPr lang="pl-PL" sz="1600" dirty="0">
                <a:solidFill>
                  <a:schemeClr val="accent6">
                    <a:lumMod val="1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Warsztaty kreatywne: 21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defRPr/>
            </a:pPr>
            <a:r>
              <a:rPr lang="pl-PL" sz="1600" dirty="0">
                <a:solidFill>
                  <a:schemeClr val="accent6">
                    <a:lumMod val="1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Dla multiplikatorów: 5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defRPr/>
            </a:pPr>
            <a:r>
              <a:rPr lang="pl-PL" sz="1600" dirty="0">
                <a:solidFill>
                  <a:schemeClr val="accent6">
                    <a:lumMod val="1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Sieciujące: 4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defRPr/>
            </a:pPr>
            <a:r>
              <a:rPr lang="pl-PL" sz="1600" dirty="0">
                <a:solidFill>
                  <a:schemeClr val="accent6">
                    <a:lumMod val="1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Praktyczne z projektowania </a:t>
            </a:r>
            <a:br>
              <a:rPr lang="pl-PL" sz="1600" dirty="0">
                <a:solidFill>
                  <a:schemeClr val="accent6">
                    <a:lumMod val="10000"/>
                  </a:schemeClr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l-PL" sz="1600" dirty="0">
                <a:solidFill>
                  <a:schemeClr val="accent6">
                    <a:lumMod val="1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w 3D: 25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defRPr/>
            </a:pPr>
            <a:r>
              <a:rPr lang="pl-PL" sz="1600" b="1" dirty="0">
                <a:solidFill>
                  <a:schemeClr val="accent6">
                    <a:lumMod val="1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RAZEM: 55</a:t>
            </a:r>
            <a:endParaRPr sz="1600" b="1" dirty="0">
              <a:solidFill>
                <a:schemeClr val="accent6">
                  <a:lumMod val="10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" name="Google Shape;1714;p33"/>
          <p:cNvSpPr txBox="1"/>
          <p:nvPr/>
        </p:nvSpPr>
        <p:spPr>
          <a:xfrm>
            <a:off x="719138" y="4005263"/>
            <a:ext cx="2400300" cy="671512"/>
          </a:xfrm>
          <a:prstGeom prst="rect">
            <a:avLst/>
          </a:prstGeom>
          <a:noFill/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267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Zaangażowane szkoły</a:t>
            </a:r>
          </a:p>
          <a:p>
            <a:pPr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2267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926" name="Google Shape;1707;p33"/>
          <p:cNvSpPr>
            <a:spLocks noChangeArrowheads="1"/>
          </p:cNvSpPr>
          <p:nvPr/>
        </p:nvSpPr>
        <p:spPr bwMode="auto">
          <a:xfrm>
            <a:off x="719138" y="4389438"/>
            <a:ext cx="260667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de-DE" sz="1600"/>
              <a:t>Zgorzelec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de-DE" sz="1600"/>
              <a:t>Karpacz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de-DE" sz="1600"/>
              <a:t>Biedrzychowice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de-DE" sz="1600"/>
              <a:t>Bogatynia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de-DE" sz="1600"/>
              <a:t>Lwówek Śląski </a:t>
            </a:r>
          </a:p>
        </p:txBody>
      </p:sp>
      <p:sp>
        <p:nvSpPr>
          <p:cNvPr id="68" name="Google Shape;1716;p33"/>
          <p:cNvSpPr txBox="1"/>
          <p:nvPr/>
        </p:nvSpPr>
        <p:spPr>
          <a:xfrm>
            <a:off x="9167813" y="4581525"/>
            <a:ext cx="2405062" cy="441325"/>
          </a:xfrm>
          <a:prstGeom prst="rect">
            <a:avLst/>
          </a:prstGeom>
          <a:noFill/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267" b="1" dirty="0">
                <a:latin typeface="Roboto"/>
                <a:ea typeface="Roboto"/>
                <a:cs typeface="Roboto"/>
                <a:sym typeface="Roboto"/>
              </a:rPr>
              <a:t>Wydarzenia </a:t>
            </a:r>
            <a:r>
              <a:rPr lang="pl-PL" sz="2267" b="1" dirty="0" err="1">
                <a:latin typeface="Roboto"/>
                <a:ea typeface="Roboto"/>
                <a:cs typeface="Roboto"/>
                <a:sym typeface="Roboto"/>
              </a:rPr>
              <a:t>transgraniczne</a:t>
            </a:r>
            <a:endParaRPr sz="2267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" name="Google Shape;1709;p33"/>
          <p:cNvSpPr/>
          <p:nvPr/>
        </p:nvSpPr>
        <p:spPr>
          <a:xfrm>
            <a:off x="9264650" y="4868863"/>
            <a:ext cx="3119438" cy="1573212"/>
          </a:xfrm>
          <a:prstGeom prst="rect">
            <a:avLst/>
          </a:prstGeom>
          <a:noFill/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defRPr/>
            </a:pPr>
            <a:r>
              <a:rPr lang="pl-PL" sz="1600" dirty="0">
                <a:solidFill>
                  <a:schemeClr val="accent6">
                    <a:lumMod val="1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Po stronie Polskiej: 0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defRPr/>
            </a:pPr>
            <a:r>
              <a:rPr lang="pl-PL" sz="1600" dirty="0">
                <a:solidFill>
                  <a:schemeClr val="accent6">
                    <a:lumMod val="1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Po stronie Niemieckiej: 0</a:t>
            </a:r>
            <a:endParaRPr sz="1600" dirty="0">
              <a:solidFill>
                <a:schemeClr val="accent6">
                  <a:lumMod val="10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8929" name="Grafik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75" y="5826125"/>
            <a:ext cx="1270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kdega\Documents\TRAILS +\warsztaty\Biedrzychowice\120115898_2770596026594936_949824864179622313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51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 descr="C:\Users\kdega\Documents\TRAILS +\warsztaty\Biedrzychowice\120199850_2770596206594918_649224940368601468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0"/>
            <a:ext cx="3246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 descr="C:\Users\kdega\Documents\TRAILS +\warsztaty\Biedrzychowice\120137261_2770596903261515_6085993444539468105_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988" y="0"/>
            <a:ext cx="32464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C:\Users\kdega\Documents\TRAILS +\warsztaty\Bogatynia\120999134_2781727655481773_6810632471978187003_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88" y="0"/>
            <a:ext cx="32464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Grafi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75" y="5826125"/>
            <a:ext cx="1270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feld 3"/>
          <p:cNvSpPr txBox="1">
            <a:spLocks noChangeArrowheads="1"/>
          </p:cNvSpPr>
          <p:nvPr/>
        </p:nvSpPr>
        <p:spPr bwMode="auto">
          <a:xfrm>
            <a:off x="9445625" y="6275388"/>
            <a:ext cx="692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800">
                <a:solidFill>
                  <a:schemeClr val="bg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de-DE" altLang="de-DE" sz="800">
                <a:solidFill>
                  <a:schemeClr val="bg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altLang="de-DE" sz="800">
                <a:solidFill>
                  <a:schemeClr val="bg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Folie </a:t>
            </a:r>
            <a:fld id="{CD48D7D3-19B0-4020-A789-67011A8A7939}" type="slidenum">
              <a:rPr lang="de-DE" altLang="de-DE" sz="800">
                <a:solidFill>
                  <a:schemeClr val="bg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</a:t>
            </a:fld>
            <a:endParaRPr lang="de-DE" altLang="de-DE" sz="800">
              <a:solidFill>
                <a:schemeClr val="bg2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de-DE" altLang="de-DE" sz="800">
              <a:solidFill>
                <a:schemeClr val="bg2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9219" name="Gruppieren 6"/>
          <p:cNvGrpSpPr>
            <a:grpSpLocks/>
          </p:cNvGrpSpPr>
          <p:nvPr/>
        </p:nvGrpSpPr>
        <p:grpSpPr bwMode="auto">
          <a:xfrm>
            <a:off x="0" y="1082675"/>
            <a:ext cx="12192000" cy="5010150"/>
            <a:chOff x="0" y="1082757"/>
            <a:chExt cx="9144000" cy="5010539"/>
          </a:xfrm>
        </p:grpSpPr>
        <p:cxnSp>
          <p:nvCxnSpPr>
            <p:cNvPr id="8" name="Gerade Verbindung 14"/>
            <p:cNvCxnSpPr/>
            <p:nvPr/>
          </p:nvCxnSpPr>
          <p:spPr>
            <a:xfrm>
              <a:off x="0" y="6093296"/>
              <a:ext cx="9144000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9"/>
            <p:cNvCxnSpPr/>
            <p:nvPr/>
          </p:nvCxnSpPr>
          <p:spPr>
            <a:xfrm>
              <a:off x="0" y="1082757"/>
              <a:ext cx="9144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220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050" y="6194425"/>
            <a:ext cx="178752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feld 19"/>
          <p:cNvSpPr txBox="1"/>
          <p:nvPr/>
        </p:nvSpPr>
        <p:spPr>
          <a:xfrm>
            <a:off x="1114425" y="2063750"/>
            <a:ext cx="6681788" cy="304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Brains are like parachutes. They have to be open in order to function.</a:t>
            </a:r>
            <a:endParaRPr lang="de-DE" sz="3600" dirty="0">
              <a:solidFill>
                <a:schemeClr val="tx2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9222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75" y="5826125"/>
            <a:ext cx="1270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feld 3"/>
          <p:cNvSpPr txBox="1">
            <a:spLocks noChangeArrowheads="1"/>
          </p:cNvSpPr>
          <p:nvPr/>
        </p:nvSpPr>
        <p:spPr bwMode="auto">
          <a:xfrm>
            <a:off x="9445625" y="6275388"/>
            <a:ext cx="692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800">
                <a:solidFill>
                  <a:schemeClr val="bg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de-DE" altLang="de-DE" sz="800">
                <a:solidFill>
                  <a:schemeClr val="bg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altLang="de-DE" sz="800">
                <a:solidFill>
                  <a:schemeClr val="bg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Folie </a:t>
            </a:r>
            <a:fld id="{A1178989-BA23-4551-8811-BDD836A72197}" type="slidenum">
              <a:rPr lang="de-DE" altLang="de-DE" sz="800">
                <a:solidFill>
                  <a:schemeClr val="bg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</a:t>
            </a:fld>
            <a:endParaRPr lang="de-DE" altLang="de-DE" sz="800">
              <a:solidFill>
                <a:schemeClr val="bg2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de-DE" altLang="de-DE" sz="800">
              <a:solidFill>
                <a:schemeClr val="bg2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1267" name="Gruppieren 6"/>
          <p:cNvGrpSpPr>
            <a:grpSpLocks/>
          </p:cNvGrpSpPr>
          <p:nvPr/>
        </p:nvGrpSpPr>
        <p:grpSpPr bwMode="auto">
          <a:xfrm>
            <a:off x="0" y="1082675"/>
            <a:ext cx="12192000" cy="5010150"/>
            <a:chOff x="0" y="1082757"/>
            <a:chExt cx="9144000" cy="5010539"/>
          </a:xfrm>
        </p:grpSpPr>
        <p:cxnSp>
          <p:nvCxnSpPr>
            <p:cNvPr id="8" name="Gerade Verbindung 14"/>
            <p:cNvCxnSpPr/>
            <p:nvPr/>
          </p:nvCxnSpPr>
          <p:spPr>
            <a:xfrm>
              <a:off x="0" y="6093296"/>
              <a:ext cx="9144000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9"/>
            <p:cNvCxnSpPr/>
            <p:nvPr/>
          </p:nvCxnSpPr>
          <p:spPr>
            <a:xfrm>
              <a:off x="0" y="1082757"/>
              <a:ext cx="9144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hteck 10"/>
          <p:cNvSpPr/>
          <p:nvPr/>
        </p:nvSpPr>
        <p:spPr>
          <a:xfrm>
            <a:off x="2603500" y="2971800"/>
            <a:ext cx="69850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6000" b="1" dirty="0"/>
              <a:t>Inspiration</a:t>
            </a:r>
          </a:p>
        </p:txBody>
      </p:sp>
      <p:sp>
        <p:nvSpPr>
          <p:cNvPr id="16" name="Titel 3"/>
          <p:cNvSpPr txBox="1">
            <a:spLocks/>
          </p:cNvSpPr>
          <p:nvPr/>
        </p:nvSpPr>
        <p:spPr>
          <a:xfrm>
            <a:off x="395288" y="341313"/>
            <a:ext cx="9193212" cy="812800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tx2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de-DE" sz="3200" dirty="0" err="1" smtClean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Attractivity</a:t>
            </a:r>
            <a:r>
              <a:rPr lang="de-DE" sz="3200" dirty="0" smtClean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of u</a:t>
            </a:r>
            <a:r>
              <a:rPr lang="de-DE" sz="3200" dirty="0" err="1" smtClean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rbanization</a:t>
            </a:r>
            <a:r>
              <a:rPr lang="de-DE" sz="3200" dirty="0" smtClean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sz="3200" dirty="0" err="1" smtClean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vs</a:t>
            </a:r>
            <a:r>
              <a:rPr lang="de-DE" sz="3200" dirty="0" smtClean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rural </a:t>
            </a:r>
            <a:r>
              <a:rPr lang="de-DE" sz="3200" dirty="0" err="1" smtClean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stagnation</a:t>
            </a:r>
            <a:r>
              <a:rPr lang="de-DE" sz="3200" dirty="0" smtClean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?</a:t>
            </a:r>
            <a:endParaRPr lang="de-DE" sz="3200" b="0" dirty="0">
              <a:solidFill>
                <a:schemeClr val="tx2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1270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050" y="6194425"/>
            <a:ext cx="178752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1" r="836"/>
          <a:stretch>
            <a:fillRect/>
          </a:stretch>
        </p:blipFill>
        <p:spPr bwMode="auto">
          <a:xfrm>
            <a:off x="0" y="1092200"/>
            <a:ext cx="5954713" cy="49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3" r="10503"/>
          <a:stretch>
            <a:fillRect/>
          </a:stretch>
        </p:blipFill>
        <p:spPr bwMode="auto">
          <a:xfrm>
            <a:off x="6127750" y="1090613"/>
            <a:ext cx="6064250" cy="500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Textfeld 4"/>
          <p:cNvSpPr txBox="1">
            <a:spLocks noChangeArrowheads="1"/>
          </p:cNvSpPr>
          <p:nvPr/>
        </p:nvSpPr>
        <p:spPr bwMode="auto">
          <a:xfrm>
            <a:off x="4173538" y="1635125"/>
            <a:ext cx="4384675" cy="377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23900">
                <a:solidFill>
                  <a:schemeClr val="bg1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VS</a:t>
            </a:r>
          </a:p>
        </p:txBody>
      </p:sp>
      <p:pic>
        <p:nvPicPr>
          <p:cNvPr id="11274" name="Grafik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75" y="5826125"/>
            <a:ext cx="1270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feld 3"/>
          <p:cNvSpPr txBox="1">
            <a:spLocks noChangeArrowheads="1"/>
          </p:cNvSpPr>
          <p:nvPr/>
        </p:nvSpPr>
        <p:spPr bwMode="auto">
          <a:xfrm>
            <a:off x="9445625" y="6275388"/>
            <a:ext cx="692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800">
                <a:solidFill>
                  <a:schemeClr val="bg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de-DE" altLang="de-DE" sz="800">
                <a:solidFill>
                  <a:schemeClr val="bg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altLang="de-DE" sz="800">
                <a:solidFill>
                  <a:schemeClr val="bg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Folie </a:t>
            </a:r>
            <a:fld id="{41860D94-85D6-495F-B86A-E344351D9900}" type="slidenum">
              <a:rPr lang="de-DE" altLang="de-DE" sz="800">
                <a:solidFill>
                  <a:schemeClr val="bg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</a:t>
            </a:fld>
            <a:endParaRPr lang="de-DE" altLang="de-DE" sz="800">
              <a:solidFill>
                <a:schemeClr val="bg2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de-DE" altLang="de-DE" sz="800">
              <a:solidFill>
                <a:schemeClr val="bg2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3315" name="Gruppieren 6"/>
          <p:cNvGrpSpPr>
            <a:grpSpLocks/>
          </p:cNvGrpSpPr>
          <p:nvPr/>
        </p:nvGrpSpPr>
        <p:grpSpPr bwMode="auto">
          <a:xfrm>
            <a:off x="0" y="1082675"/>
            <a:ext cx="12192000" cy="5010150"/>
            <a:chOff x="0" y="1082757"/>
            <a:chExt cx="9144000" cy="5010539"/>
          </a:xfrm>
        </p:grpSpPr>
        <p:cxnSp>
          <p:nvCxnSpPr>
            <p:cNvPr id="8" name="Gerade Verbindung 14"/>
            <p:cNvCxnSpPr/>
            <p:nvPr/>
          </p:nvCxnSpPr>
          <p:spPr>
            <a:xfrm>
              <a:off x="0" y="6093296"/>
              <a:ext cx="9144000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9"/>
            <p:cNvCxnSpPr/>
            <p:nvPr/>
          </p:nvCxnSpPr>
          <p:spPr>
            <a:xfrm>
              <a:off x="0" y="1082757"/>
              <a:ext cx="9144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hteck 10"/>
          <p:cNvSpPr/>
          <p:nvPr/>
        </p:nvSpPr>
        <p:spPr>
          <a:xfrm>
            <a:off x="2603500" y="2971800"/>
            <a:ext cx="69850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6000" b="1" dirty="0"/>
              <a:t>Inspiration</a:t>
            </a:r>
          </a:p>
        </p:txBody>
      </p:sp>
      <p:sp>
        <p:nvSpPr>
          <p:cNvPr id="16" name="Titel 3"/>
          <p:cNvSpPr txBox="1">
            <a:spLocks/>
          </p:cNvSpPr>
          <p:nvPr/>
        </p:nvSpPr>
        <p:spPr>
          <a:xfrm>
            <a:off x="395288" y="341313"/>
            <a:ext cx="9193212" cy="812800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tx2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de-DE" sz="3200" dirty="0" smtClean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Space </a:t>
            </a:r>
            <a:r>
              <a:rPr lang="de-DE" sz="3200" dirty="0" err="1" smtClean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for</a:t>
            </a:r>
            <a:r>
              <a:rPr lang="de-DE" sz="3200" dirty="0" smtClean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sz="3200" dirty="0" err="1" smtClean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new</a:t>
            </a:r>
            <a:r>
              <a:rPr lang="de-DE" sz="3200" dirty="0" smtClean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sz="3200" dirty="0" err="1" smtClean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ideas</a:t>
            </a:r>
            <a:r>
              <a:rPr lang="de-DE" sz="3200" dirty="0" smtClean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sz="3200" dirty="0" err="1" smtClean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and</a:t>
            </a:r>
            <a:r>
              <a:rPr lang="de-DE" sz="3200" dirty="0" smtClean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sz="3200" dirty="0" err="1" smtClean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ventures</a:t>
            </a:r>
            <a:endParaRPr lang="de-DE" sz="3200" b="0" dirty="0">
              <a:solidFill>
                <a:schemeClr val="tx2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3318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050" y="6194425"/>
            <a:ext cx="178752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23" b="17143"/>
          <a:stretch>
            <a:fillRect/>
          </a:stretch>
        </p:blipFill>
        <p:spPr bwMode="auto">
          <a:xfrm>
            <a:off x="0" y="1079500"/>
            <a:ext cx="12192000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Grafik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75" y="5826125"/>
            <a:ext cx="1270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feld 3"/>
          <p:cNvSpPr txBox="1">
            <a:spLocks noChangeArrowheads="1"/>
          </p:cNvSpPr>
          <p:nvPr/>
        </p:nvSpPr>
        <p:spPr bwMode="auto">
          <a:xfrm>
            <a:off x="9445625" y="6275388"/>
            <a:ext cx="692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800">
                <a:solidFill>
                  <a:schemeClr val="bg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de-DE" altLang="de-DE" sz="800">
                <a:solidFill>
                  <a:schemeClr val="bg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altLang="de-DE" sz="800">
                <a:solidFill>
                  <a:schemeClr val="bg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Folie </a:t>
            </a:r>
            <a:fld id="{54E21F28-8D0C-43E4-863B-E99612A5710A}" type="slidenum">
              <a:rPr lang="de-DE" altLang="de-DE" sz="800">
                <a:solidFill>
                  <a:schemeClr val="bg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</a:t>
            </a:fld>
            <a:endParaRPr lang="de-DE" altLang="de-DE" sz="800">
              <a:solidFill>
                <a:schemeClr val="bg2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de-DE" altLang="de-DE" sz="800">
              <a:solidFill>
                <a:schemeClr val="bg2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5363" name="Gruppieren 6"/>
          <p:cNvGrpSpPr>
            <a:grpSpLocks/>
          </p:cNvGrpSpPr>
          <p:nvPr/>
        </p:nvGrpSpPr>
        <p:grpSpPr bwMode="auto">
          <a:xfrm>
            <a:off x="0" y="1082675"/>
            <a:ext cx="12192000" cy="5010150"/>
            <a:chOff x="0" y="1082757"/>
            <a:chExt cx="9144000" cy="5010539"/>
          </a:xfrm>
        </p:grpSpPr>
        <p:cxnSp>
          <p:nvCxnSpPr>
            <p:cNvPr id="8" name="Gerade Verbindung 14"/>
            <p:cNvCxnSpPr/>
            <p:nvPr/>
          </p:nvCxnSpPr>
          <p:spPr>
            <a:xfrm>
              <a:off x="0" y="6093296"/>
              <a:ext cx="9144000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9"/>
            <p:cNvCxnSpPr/>
            <p:nvPr/>
          </p:nvCxnSpPr>
          <p:spPr>
            <a:xfrm>
              <a:off x="0" y="1082757"/>
              <a:ext cx="9144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hteck 10"/>
          <p:cNvSpPr/>
          <p:nvPr/>
        </p:nvSpPr>
        <p:spPr>
          <a:xfrm>
            <a:off x="2603500" y="2971800"/>
            <a:ext cx="69850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6000" b="1" dirty="0"/>
              <a:t>Inspiration</a:t>
            </a:r>
          </a:p>
        </p:txBody>
      </p:sp>
      <p:sp>
        <p:nvSpPr>
          <p:cNvPr id="16" name="Titel 3"/>
          <p:cNvSpPr txBox="1">
            <a:spLocks/>
          </p:cNvSpPr>
          <p:nvPr/>
        </p:nvSpPr>
        <p:spPr>
          <a:xfrm>
            <a:off x="395288" y="341313"/>
            <a:ext cx="9783762" cy="812800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tx2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de-DE" sz="3200" dirty="0" err="1" smtClean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Availability</a:t>
            </a:r>
            <a:r>
              <a:rPr lang="de-DE" sz="3200" dirty="0" smtClean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of </a:t>
            </a:r>
            <a:r>
              <a:rPr lang="de-DE" sz="3200" dirty="0" err="1" smtClean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future</a:t>
            </a:r>
            <a:r>
              <a:rPr lang="de-DE" sz="3200" dirty="0" smtClean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sz="3200" dirty="0" err="1" smtClean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oriented</a:t>
            </a:r>
            <a:r>
              <a:rPr lang="de-DE" sz="3200" dirty="0" smtClean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sz="3200" dirty="0" err="1" smtClean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educational</a:t>
            </a:r>
            <a:r>
              <a:rPr lang="de-DE" sz="3200" dirty="0" smtClean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sz="3200" dirty="0" err="1" smtClean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skills</a:t>
            </a:r>
            <a:endParaRPr lang="de-DE" sz="3200" b="0" dirty="0">
              <a:solidFill>
                <a:schemeClr val="tx2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5366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050" y="6194425"/>
            <a:ext cx="178752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2" descr="https://www.fablabs.io/media/W1siZiIsIjIwMTcvMDEvMjgvMTMvNTUvMjcvZWZhZjliZWUtNDU0OS00ZDEwLTg3ZDItNTZjYmNmYWE0MThkL1pCNDUgTWFrZXJzcGFjZS5qcGciXSxbInAiLCJ0aHVtYiIsIjgwMHgiXV0/ZB45%20Makerspace.jpg?sha=4166d8b5345fac0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10" b="17181"/>
          <a:stretch>
            <a:fillRect/>
          </a:stretch>
        </p:blipFill>
        <p:spPr bwMode="auto">
          <a:xfrm>
            <a:off x="0" y="1089025"/>
            <a:ext cx="12192000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Grafi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75" y="5826125"/>
            <a:ext cx="1270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feld 3"/>
          <p:cNvSpPr txBox="1">
            <a:spLocks noChangeArrowheads="1"/>
          </p:cNvSpPr>
          <p:nvPr/>
        </p:nvSpPr>
        <p:spPr bwMode="auto">
          <a:xfrm>
            <a:off x="9445625" y="6275388"/>
            <a:ext cx="692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800">
                <a:solidFill>
                  <a:schemeClr val="bg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de-DE" altLang="de-DE" sz="800">
                <a:solidFill>
                  <a:schemeClr val="bg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altLang="de-DE" sz="800">
                <a:solidFill>
                  <a:schemeClr val="bg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Folie </a:t>
            </a:r>
            <a:fld id="{FEC27011-7E56-47A4-B0E6-E75377E91A04}" type="slidenum">
              <a:rPr lang="de-DE" altLang="de-DE" sz="800">
                <a:solidFill>
                  <a:schemeClr val="bg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</a:t>
            </a:fld>
            <a:endParaRPr lang="de-DE" altLang="de-DE" sz="800">
              <a:solidFill>
                <a:schemeClr val="bg2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de-DE" altLang="de-DE" sz="800">
              <a:solidFill>
                <a:schemeClr val="bg2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7411" name="Gruppieren 6"/>
          <p:cNvGrpSpPr>
            <a:grpSpLocks/>
          </p:cNvGrpSpPr>
          <p:nvPr/>
        </p:nvGrpSpPr>
        <p:grpSpPr bwMode="auto">
          <a:xfrm>
            <a:off x="0" y="1082675"/>
            <a:ext cx="12192000" cy="5010150"/>
            <a:chOff x="0" y="1082757"/>
            <a:chExt cx="9144000" cy="5010539"/>
          </a:xfrm>
        </p:grpSpPr>
        <p:cxnSp>
          <p:nvCxnSpPr>
            <p:cNvPr id="8" name="Gerade Verbindung 14"/>
            <p:cNvCxnSpPr/>
            <p:nvPr/>
          </p:nvCxnSpPr>
          <p:spPr>
            <a:xfrm>
              <a:off x="0" y="6093296"/>
              <a:ext cx="9144000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9"/>
            <p:cNvCxnSpPr/>
            <p:nvPr/>
          </p:nvCxnSpPr>
          <p:spPr>
            <a:xfrm>
              <a:off x="0" y="1082757"/>
              <a:ext cx="9144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hteck 10"/>
          <p:cNvSpPr/>
          <p:nvPr/>
        </p:nvSpPr>
        <p:spPr>
          <a:xfrm>
            <a:off x="2603500" y="2971800"/>
            <a:ext cx="69850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6000" b="1" dirty="0"/>
              <a:t>Inspiration</a:t>
            </a:r>
          </a:p>
        </p:txBody>
      </p:sp>
      <p:sp>
        <p:nvSpPr>
          <p:cNvPr id="16" name="Titel 3"/>
          <p:cNvSpPr txBox="1">
            <a:spLocks/>
          </p:cNvSpPr>
          <p:nvPr/>
        </p:nvSpPr>
        <p:spPr>
          <a:xfrm>
            <a:off x="395288" y="341313"/>
            <a:ext cx="8362950" cy="812800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tx2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de-DE" sz="3200" dirty="0" smtClean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New </a:t>
            </a:r>
            <a:r>
              <a:rPr lang="de-DE" sz="3200" dirty="0" err="1" smtClean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work</a:t>
            </a:r>
            <a:r>
              <a:rPr lang="de-DE" sz="3200" dirty="0" smtClean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sz="3200" dirty="0" err="1" smtClean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reality</a:t>
            </a:r>
            <a:r>
              <a:rPr lang="de-DE" sz="3200" dirty="0" smtClean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sz="3200" dirty="0" err="1" smtClean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and</a:t>
            </a:r>
            <a:r>
              <a:rPr lang="de-DE" sz="3200" dirty="0" smtClean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sz="3200" dirty="0" err="1" smtClean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co-creation</a:t>
            </a:r>
            <a:endParaRPr lang="de-DE" sz="3200" b="0" dirty="0">
              <a:solidFill>
                <a:schemeClr val="tx2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7414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050" y="6194425"/>
            <a:ext cx="178752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61" b="15318"/>
          <a:stretch>
            <a:fillRect/>
          </a:stretch>
        </p:blipFill>
        <p:spPr bwMode="auto">
          <a:xfrm>
            <a:off x="0" y="1111250"/>
            <a:ext cx="12192000" cy="496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Grafi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75" y="5826125"/>
            <a:ext cx="1270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feld 3"/>
          <p:cNvSpPr txBox="1">
            <a:spLocks noChangeArrowheads="1"/>
          </p:cNvSpPr>
          <p:nvPr/>
        </p:nvSpPr>
        <p:spPr bwMode="auto">
          <a:xfrm>
            <a:off x="9445625" y="6275388"/>
            <a:ext cx="692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800">
                <a:solidFill>
                  <a:schemeClr val="bg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de-DE" altLang="de-DE" sz="800">
                <a:solidFill>
                  <a:schemeClr val="bg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altLang="de-DE" sz="800">
                <a:solidFill>
                  <a:schemeClr val="bg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Folie </a:t>
            </a:r>
            <a:fld id="{DA76B60D-B50A-4CBC-9775-B8072D0A3709}" type="slidenum">
              <a:rPr lang="de-DE" altLang="de-DE" sz="800">
                <a:solidFill>
                  <a:schemeClr val="bg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7</a:t>
            </a:fld>
            <a:endParaRPr lang="de-DE" altLang="de-DE" sz="800">
              <a:solidFill>
                <a:schemeClr val="bg2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de-DE" altLang="de-DE" sz="800">
              <a:solidFill>
                <a:schemeClr val="bg2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9459" name="Gruppieren 6"/>
          <p:cNvGrpSpPr>
            <a:grpSpLocks/>
          </p:cNvGrpSpPr>
          <p:nvPr/>
        </p:nvGrpSpPr>
        <p:grpSpPr bwMode="auto">
          <a:xfrm>
            <a:off x="0" y="1082675"/>
            <a:ext cx="12192000" cy="5010150"/>
            <a:chOff x="0" y="1082757"/>
            <a:chExt cx="9144000" cy="5010539"/>
          </a:xfrm>
        </p:grpSpPr>
        <p:cxnSp>
          <p:nvCxnSpPr>
            <p:cNvPr id="8" name="Gerade Verbindung 14"/>
            <p:cNvCxnSpPr/>
            <p:nvPr/>
          </p:nvCxnSpPr>
          <p:spPr>
            <a:xfrm>
              <a:off x="0" y="6093296"/>
              <a:ext cx="9144000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9"/>
            <p:cNvCxnSpPr/>
            <p:nvPr/>
          </p:nvCxnSpPr>
          <p:spPr>
            <a:xfrm>
              <a:off x="0" y="1082757"/>
              <a:ext cx="9144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hteck 10"/>
          <p:cNvSpPr/>
          <p:nvPr/>
        </p:nvSpPr>
        <p:spPr>
          <a:xfrm>
            <a:off x="2603500" y="2971800"/>
            <a:ext cx="69850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6000" b="1" dirty="0"/>
              <a:t>Inspiration</a:t>
            </a:r>
          </a:p>
        </p:txBody>
      </p:sp>
      <p:sp>
        <p:nvSpPr>
          <p:cNvPr id="16" name="Titel 3"/>
          <p:cNvSpPr txBox="1">
            <a:spLocks/>
          </p:cNvSpPr>
          <p:nvPr/>
        </p:nvSpPr>
        <p:spPr>
          <a:xfrm>
            <a:off x="395288" y="341313"/>
            <a:ext cx="10674350" cy="812800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tx2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de-DE" sz="3200" dirty="0" smtClean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Schools </a:t>
            </a:r>
            <a:r>
              <a:rPr lang="de-DE" sz="3200" dirty="0" err="1" smtClean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as</a:t>
            </a:r>
            <a:r>
              <a:rPr lang="de-DE" sz="3200" dirty="0" smtClean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sz="3200" dirty="0" err="1" smtClean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educational</a:t>
            </a:r>
            <a:r>
              <a:rPr lang="de-DE" sz="3200" dirty="0" smtClean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sz="3200" dirty="0" err="1" smtClean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epicenter</a:t>
            </a:r>
            <a:endParaRPr lang="de-DE" sz="3200" b="0" dirty="0">
              <a:solidFill>
                <a:schemeClr val="tx2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946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050" y="6194425"/>
            <a:ext cx="178752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7" b="21606"/>
          <a:stretch>
            <a:fillRect/>
          </a:stretch>
        </p:blipFill>
        <p:spPr bwMode="auto">
          <a:xfrm>
            <a:off x="0" y="1095375"/>
            <a:ext cx="12192000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Grafi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75" y="5826125"/>
            <a:ext cx="1270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feld 3"/>
          <p:cNvSpPr txBox="1">
            <a:spLocks noChangeArrowheads="1"/>
          </p:cNvSpPr>
          <p:nvPr/>
        </p:nvSpPr>
        <p:spPr bwMode="auto">
          <a:xfrm>
            <a:off x="9445625" y="6275388"/>
            <a:ext cx="692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800">
                <a:solidFill>
                  <a:schemeClr val="bg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de-DE" altLang="de-DE" sz="800">
                <a:solidFill>
                  <a:schemeClr val="bg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altLang="de-DE" sz="800">
                <a:solidFill>
                  <a:schemeClr val="bg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Folie </a:t>
            </a:r>
            <a:fld id="{73EBF809-2619-4200-9BDA-627123BFA45C}" type="slidenum">
              <a:rPr lang="de-DE" altLang="de-DE" sz="800">
                <a:solidFill>
                  <a:schemeClr val="bg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8</a:t>
            </a:fld>
            <a:endParaRPr lang="de-DE" altLang="de-DE" sz="800">
              <a:solidFill>
                <a:schemeClr val="bg2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de-DE" altLang="de-DE" sz="800">
              <a:solidFill>
                <a:schemeClr val="bg2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1507" name="Gruppieren 6"/>
          <p:cNvGrpSpPr>
            <a:grpSpLocks/>
          </p:cNvGrpSpPr>
          <p:nvPr/>
        </p:nvGrpSpPr>
        <p:grpSpPr bwMode="auto">
          <a:xfrm>
            <a:off x="0" y="1082675"/>
            <a:ext cx="12192000" cy="5010150"/>
            <a:chOff x="0" y="1082757"/>
            <a:chExt cx="9144000" cy="5010539"/>
          </a:xfrm>
        </p:grpSpPr>
        <p:cxnSp>
          <p:nvCxnSpPr>
            <p:cNvPr id="8" name="Gerade Verbindung 14"/>
            <p:cNvCxnSpPr/>
            <p:nvPr/>
          </p:nvCxnSpPr>
          <p:spPr>
            <a:xfrm>
              <a:off x="0" y="6093296"/>
              <a:ext cx="9144000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9"/>
            <p:cNvCxnSpPr/>
            <p:nvPr/>
          </p:nvCxnSpPr>
          <p:spPr>
            <a:xfrm>
              <a:off x="0" y="1082757"/>
              <a:ext cx="9144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hteck 10"/>
          <p:cNvSpPr/>
          <p:nvPr/>
        </p:nvSpPr>
        <p:spPr>
          <a:xfrm>
            <a:off x="2603500" y="2971800"/>
            <a:ext cx="69850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6000" b="1" dirty="0"/>
              <a:t>Inspiration</a:t>
            </a:r>
          </a:p>
        </p:txBody>
      </p:sp>
      <p:sp>
        <p:nvSpPr>
          <p:cNvPr id="16" name="Titel 3"/>
          <p:cNvSpPr txBox="1">
            <a:spLocks/>
          </p:cNvSpPr>
          <p:nvPr/>
        </p:nvSpPr>
        <p:spPr>
          <a:xfrm>
            <a:off x="395288" y="341313"/>
            <a:ext cx="11226800" cy="812800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tx2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de-DE" sz="3200" dirty="0" err="1" smtClean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Teachers</a:t>
            </a:r>
            <a:r>
              <a:rPr lang="de-DE" sz="3200" dirty="0" smtClean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sz="3200" dirty="0" err="1" smtClean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as</a:t>
            </a:r>
            <a:r>
              <a:rPr lang="de-DE" sz="3200" dirty="0" smtClean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sz="3200" dirty="0" err="1" smtClean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skill</a:t>
            </a:r>
            <a:r>
              <a:rPr lang="de-DE" sz="3200" dirty="0" smtClean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sz="3200" dirty="0" err="1" smtClean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suppliers</a:t>
            </a:r>
            <a:r>
              <a:rPr lang="de-DE" sz="3200" dirty="0" smtClean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de-DE" sz="3200" dirty="0" err="1" smtClean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trainers</a:t>
            </a:r>
            <a:r>
              <a:rPr lang="de-DE" sz="3200" dirty="0" smtClean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de-DE" sz="3200" dirty="0" err="1" smtClean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motivaters</a:t>
            </a:r>
            <a:endParaRPr lang="de-DE" sz="3200" b="0" dirty="0">
              <a:solidFill>
                <a:schemeClr val="tx2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1510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050" y="6194425"/>
            <a:ext cx="178752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28" b="17606"/>
          <a:stretch>
            <a:fillRect/>
          </a:stretch>
        </p:blipFill>
        <p:spPr bwMode="auto">
          <a:xfrm>
            <a:off x="0" y="1092200"/>
            <a:ext cx="12192000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Grafi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75" y="5826125"/>
            <a:ext cx="1270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feld 3"/>
          <p:cNvSpPr txBox="1">
            <a:spLocks noChangeArrowheads="1"/>
          </p:cNvSpPr>
          <p:nvPr/>
        </p:nvSpPr>
        <p:spPr bwMode="auto">
          <a:xfrm>
            <a:off x="9445625" y="6275388"/>
            <a:ext cx="692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800">
                <a:solidFill>
                  <a:schemeClr val="bg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de-DE" altLang="de-DE" sz="800">
                <a:solidFill>
                  <a:schemeClr val="bg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altLang="de-DE" sz="800">
                <a:solidFill>
                  <a:schemeClr val="bg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Folie </a:t>
            </a:r>
            <a:fld id="{01208E9A-0204-44F6-B3AD-1DACD1661806}" type="slidenum">
              <a:rPr lang="de-DE" altLang="de-DE" sz="800">
                <a:solidFill>
                  <a:schemeClr val="bg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9</a:t>
            </a:fld>
            <a:endParaRPr lang="de-DE" altLang="de-DE" sz="800">
              <a:solidFill>
                <a:schemeClr val="bg2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de-DE" altLang="de-DE" sz="800">
              <a:solidFill>
                <a:schemeClr val="bg2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3555" name="Gruppieren 6"/>
          <p:cNvGrpSpPr>
            <a:grpSpLocks/>
          </p:cNvGrpSpPr>
          <p:nvPr/>
        </p:nvGrpSpPr>
        <p:grpSpPr bwMode="auto">
          <a:xfrm>
            <a:off x="0" y="1082675"/>
            <a:ext cx="12192000" cy="5010150"/>
            <a:chOff x="0" y="1082757"/>
            <a:chExt cx="9144000" cy="5010539"/>
          </a:xfrm>
        </p:grpSpPr>
        <p:cxnSp>
          <p:nvCxnSpPr>
            <p:cNvPr id="8" name="Gerade Verbindung 14"/>
            <p:cNvCxnSpPr/>
            <p:nvPr/>
          </p:nvCxnSpPr>
          <p:spPr>
            <a:xfrm>
              <a:off x="0" y="6093296"/>
              <a:ext cx="9144000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9"/>
            <p:cNvCxnSpPr/>
            <p:nvPr/>
          </p:nvCxnSpPr>
          <p:spPr>
            <a:xfrm>
              <a:off x="0" y="1082757"/>
              <a:ext cx="9144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hteck 10"/>
          <p:cNvSpPr/>
          <p:nvPr/>
        </p:nvSpPr>
        <p:spPr>
          <a:xfrm>
            <a:off x="2603500" y="2971800"/>
            <a:ext cx="69850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6000" b="1" dirty="0"/>
              <a:t>Inspiration</a:t>
            </a:r>
          </a:p>
        </p:txBody>
      </p:sp>
      <p:sp>
        <p:nvSpPr>
          <p:cNvPr id="16" name="Titel 3"/>
          <p:cNvSpPr txBox="1">
            <a:spLocks/>
          </p:cNvSpPr>
          <p:nvPr/>
        </p:nvSpPr>
        <p:spPr>
          <a:xfrm>
            <a:off x="395288" y="341313"/>
            <a:ext cx="9952037" cy="812800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tx2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de-DE" sz="3200" dirty="0" smtClean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Transfer urban </a:t>
            </a:r>
            <a:r>
              <a:rPr lang="de-DE" sz="3200" dirty="0" err="1" smtClean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benefits</a:t>
            </a:r>
            <a:r>
              <a:rPr lang="de-DE" sz="3200" dirty="0" smtClean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sz="3200" dirty="0" err="1" smtClean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into</a:t>
            </a:r>
            <a:r>
              <a:rPr lang="de-DE" sz="3200" dirty="0" smtClean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rural </a:t>
            </a:r>
            <a:r>
              <a:rPr lang="de-DE" sz="3200" dirty="0" err="1" smtClean="0">
                <a:solidFill>
                  <a:schemeClr val="tx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context</a:t>
            </a:r>
            <a:endParaRPr lang="de-DE" sz="3200" b="0" dirty="0">
              <a:solidFill>
                <a:schemeClr val="tx2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3558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050" y="6194425"/>
            <a:ext cx="178752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3" b="22781"/>
          <a:stretch>
            <a:fillRect/>
          </a:stretch>
        </p:blipFill>
        <p:spPr bwMode="auto">
          <a:xfrm>
            <a:off x="0" y="1103313"/>
            <a:ext cx="1219200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Grafi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75" y="5826125"/>
            <a:ext cx="1270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861</Words>
  <Application>Microsoft Office PowerPoint</Application>
  <PresentationFormat>Niestandardowy</PresentationFormat>
  <Paragraphs>204</Paragraphs>
  <Slides>19</Slides>
  <Notes>14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0" baseType="lpstr">
      <vt:lpstr>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POBUDZANIE TOŻSAMOŚCI  REGIONALNEJ  - 3 dni warsztatów. Pierwszy dzień poświęcony był pracy  z uczniami szkół, drugi dzień przeznaczony był na pracę  z przedsiębiorcami, a trzeci dzień to działania sieciujące –  umożliwiał spotkania uczniów i przedsiębiorców. - Integrowanie środowiska lokalnego oraz nauka  korzystania z nowych rozwiązań technicznych  - W wyniku działań zrealizowanych w toku projektu  wygenerowano wiele nowych  kreatywnych pomysłów (w oparciu o różne metody z  leksykonu metod zawartych w podręczniku) </vt:lpstr>
      <vt:lpstr>W DŁUŻSZEJ PERSPEKTYWIE ZASTOSOWANY FORMAT WARSZTATÓW PRZYCZYNIA SIĘ DO ZMIAN W RELACJACH UCZEŃ - PRZEDSIEBIORCA uczniowie i lokalni przedsiębiorcy na warsztatach sieciujących zostają zaproszeni do realizacji wspólnych zadań i przekonują się o korzyściach płynących ze współpracy       </vt:lpstr>
      <vt:lpstr> TRAILS+ (2018 – 2021)  - miejsce przedsiębiorców zajęli multiplikatorzy (nauczyciele), - dłuższy cykl warsztatów (wzrost z 3 do 9 dni), - zakres warsztatów powiększony o naukę projektowania druku 3D, - możliwa multiplikacja warsztatów i ich powtórzenie w danej placówce dzięki zaangażowaniu nauczycieli </vt:lpstr>
      <vt:lpstr>Harmonogram odbytych warsztatów</vt:lpstr>
      <vt:lpstr>Harmonogram planowanych warsztatów na 2021 rok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joerg</dc:creator>
  <cp:lastModifiedBy>Aneta Ciesielska</cp:lastModifiedBy>
  <cp:revision>216</cp:revision>
  <dcterms:created xsi:type="dcterms:W3CDTF">2018-06-16T12:34:23Z</dcterms:created>
  <dcterms:modified xsi:type="dcterms:W3CDTF">2021-02-24T07:31:59Z</dcterms:modified>
</cp:coreProperties>
</file>