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15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58" r:id="rId4"/>
    <p:sldId id="295" r:id="rId5"/>
    <p:sldId id="260" r:id="rId6"/>
    <p:sldId id="304" r:id="rId7"/>
    <p:sldId id="305" r:id="rId8"/>
    <p:sldId id="306" r:id="rId9"/>
    <p:sldId id="309" r:id="rId10"/>
    <p:sldId id="307" r:id="rId11"/>
    <p:sldId id="308" r:id="rId12"/>
    <p:sldId id="262" r:id="rId13"/>
    <p:sldId id="311" r:id="rId14"/>
    <p:sldId id="310" r:id="rId15"/>
    <p:sldId id="312" r:id="rId16"/>
    <p:sldId id="322" r:id="rId17"/>
    <p:sldId id="30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9" r:id="rId27"/>
    <p:sldId id="299" r:id="rId28"/>
    <p:sldId id="300" r:id="rId29"/>
    <p:sldId id="282" r:id="rId30"/>
    <p:sldId id="325" r:id="rId31"/>
    <p:sldId id="283" r:id="rId32"/>
    <p:sldId id="286" r:id="rId33"/>
    <p:sldId id="330" r:id="rId34"/>
    <p:sldId id="287" r:id="rId35"/>
    <p:sldId id="288" r:id="rId36"/>
    <p:sldId id="289" r:id="rId37"/>
    <p:sldId id="324" r:id="rId38"/>
    <p:sldId id="326" r:id="rId39"/>
    <p:sldId id="327" r:id="rId40"/>
    <p:sldId id="294" r:id="rId4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6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2CBB1-557E-4B69-B1F2-3F75EC43DCA8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5429F-CCF7-4B11-9613-B425B2C69E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1804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4A2B-5443-44A0-BD2D-7E3C643110B9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EEB05-2D20-473D-A19B-89303F4B21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229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753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503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6712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3659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9980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462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2399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3153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850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188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7843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7949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231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452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16146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8680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E21BE-22AF-48A8-872B-99FFC4611E4F}" type="datetimeFigureOut">
              <a:rPr lang="pl-PL" smtClean="0"/>
              <a:t>2021-03-19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8A88673-0B59-45E5-ADA5-A630A13A2B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132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6" r:id="rId1"/>
    <p:sldLayoutId id="2147484817" r:id="rId2"/>
    <p:sldLayoutId id="2147484818" r:id="rId3"/>
    <p:sldLayoutId id="2147484819" r:id="rId4"/>
    <p:sldLayoutId id="2147484820" r:id="rId5"/>
    <p:sldLayoutId id="2147484821" r:id="rId6"/>
    <p:sldLayoutId id="2147484822" r:id="rId7"/>
    <p:sldLayoutId id="2147484823" r:id="rId8"/>
    <p:sldLayoutId id="2147484824" r:id="rId9"/>
    <p:sldLayoutId id="2147484825" r:id="rId10"/>
    <p:sldLayoutId id="2147484826" r:id="rId11"/>
    <p:sldLayoutId id="2147484827" r:id="rId12"/>
    <p:sldLayoutId id="2147484828" r:id="rId13"/>
    <p:sldLayoutId id="2147484829" r:id="rId14"/>
    <p:sldLayoutId id="2147484830" r:id="rId15"/>
    <p:sldLayoutId id="214748483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2.wdp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55487" y="1503392"/>
            <a:ext cx="9409471" cy="544461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pl-PL" sz="13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pl-PL" sz="13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pl-PL" sz="13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pl-PL" sz="13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pl-PL" sz="1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pl-PL" sz="1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pl-PL" sz="13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pl-PL" sz="13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pl-PL" sz="13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pl-PL" sz="13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pl-PL" sz="1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pl-PL" sz="1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pl-PL" sz="13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pl-PL" sz="13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pl-PL" sz="13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pl-PL" sz="13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pl-PL" sz="1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  <a:t/>
            </a:r>
            <a:br>
              <a:rPr lang="pl-PL" sz="1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+mn-ea"/>
                <a:cs typeface="+mn-cs"/>
              </a:rPr>
            </a:br>
            <a:r>
              <a:rPr lang="pl-PL" sz="2200" b="1" i="1" dirty="0" smtClean="0">
                <a:ln w="0"/>
                <a:solidFill>
                  <a:prstClr val="black"/>
                </a:solidFill>
                <a:latin typeface="Arial"/>
                <a:ea typeface="+mn-ea"/>
                <a:cs typeface="+mn-cs"/>
              </a:rPr>
              <a:t/>
            </a:r>
            <a:br>
              <a:rPr lang="pl-PL" sz="2200" b="1" i="1" dirty="0" smtClean="0">
                <a:ln w="0"/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r>
              <a:rPr lang="pl-PL" sz="2000" b="1" i="1" dirty="0" smtClean="0">
                <a:ln w="0"/>
                <a:solidFill>
                  <a:prstClr val="black"/>
                </a:solidFill>
                <a:latin typeface="Arial"/>
                <a:ea typeface="+mn-ea"/>
                <a:cs typeface="+mn-cs"/>
              </a:rPr>
              <a:t/>
            </a:r>
            <a:br>
              <a:rPr lang="pl-PL" sz="2000" b="1" i="1" dirty="0" smtClean="0">
                <a:ln w="0"/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r>
              <a:rPr lang="pl-PL" sz="2000" b="1" i="1" dirty="0" smtClean="0">
                <a:ln w="0"/>
                <a:solidFill>
                  <a:prstClr val="black"/>
                </a:solidFill>
                <a:latin typeface="Arial"/>
                <a:ea typeface="+mn-ea"/>
                <a:cs typeface="+mn-cs"/>
              </a:rPr>
              <a:t/>
            </a:r>
            <a:br>
              <a:rPr lang="pl-PL" sz="2000" b="1" i="1" dirty="0" smtClean="0">
                <a:ln w="0"/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r>
              <a:rPr lang="pl-PL" sz="2200" b="1" dirty="0">
                <a:ln w="0"/>
                <a:solidFill>
                  <a:prstClr val="black">
                    <a:lumMod val="10000"/>
                  </a:prstClr>
                </a:solidFill>
                <a:latin typeface="Arial"/>
                <a:ea typeface="+mn-ea"/>
                <a:cs typeface="+mn-cs"/>
              </a:rPr>
              <a:t/>
            </a:r>
            <a:br>
              <a:rPr lang="pl-PL" sz="2200" b="1" dirty="0">
                <a:ln w="0"/>
                <a:solidFill>
                  <a:prstClr val="black">
                    <a:lumMod val="10000"/>
                  </a:prstClr>
                </a:solidFill>
                <a:latin typeface="Arial"/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79768" y="2131601"/>
            <a:ext cx="4020942" cy="2522428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pl-PL" sz="2600" b="1" i="1" dirty="0">
                <a:ln w="0"/>
                <a:solidFill>
                  <a:prstClr val="black"/>
                </a:solidFill>
                <a:latin typeface="Arial Narrow" panose="020B0606020202030204" pitchFamily="34" charset="0"/>
              </a:rPr>
              <a:t>REALIZACJA ZADAŃ INWESTYCYJNYCH </a:t>
            </a:r>
            <a:r>
              <a:rPr lang="pl-PL" sz="2600" b="1" i="1" dirty="0" smtClean="0">
                <a:ln w="0"/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pl-PL" sz="2600" b="1" i="1" dirty="0" smtClean="0">
                <a:ln w="0"/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pl-PL" sz="2600" b="1" i="1" dirty="0" smtClean="0">
                <a:ln w="0"/>
                <a:solidFill>
                  <a:prstClr val="black"/>
                </a:solidFill>
                <a:latin typeface="Arial Narrow" panose="020B0606020202030204" pitchFamily="34" charset="0"/>
              </a:rPr>
              <a:t>NA </a:t>
            </a:r>
            <a:r>
              <a:rPr lang="pl-PL" sz="2600" b="1" i="1" dirty="0">
                <a:ln w="0"/>
                <a:solidFill>
                  <a:prstClr val="black"/>
                </a:solidFill>
                <a:latin typeface="Arial Narrow" panose="020B0606020202030204" pitchFamily="34" charset="0"/>
              </a:rPr>
              <a:t>DROGACH WOJEWÓDZKICH </a:t>
            </a:r>
            <a:r>
              <a:rPr lang="pl-PL" sz="2600" b="1" dirty="0" smtClean="0">
                <a:ln w="0"/>
                <a:solidFill>
                  <a:prstClr val="black"/>
                </a:solidFill>
                <a:latin typeface="Arial Narrow" panose="020B0606020202030204" pitchFamily="34" charset="0"/>
              </a:rPr>
              <a:t>W </a:t>
            </a:r>
            <a:r>
              <a:rPr lang="pl-PL" sz="2600" b="1" dirty="0">
                <a:ln w="0"/>
                <a:solidFill>
                  <a:prstClr val="black"/>
                </a:solidFill>
                <a:latin typeface="Arial Narrow" panose="020B0606020202030204" pitchFamily="34" charset="0"/>
              </a:rPr>
              <a:t>2020 </a:t>
            </a:r>
            <a:r>
              <a:rPr lang="pl-PL" sz="2600" b="1" dirty="0" smtClean="0">
                <a:ln w="0"/>
                <a:solidFill>
                  <a:prstClr val="black"/>
                </a:solidFill>
                <a:latin typeface="Arial Narrow" panose="020B0606020202030204" pitchFamily="34" charset="0"/>
              </a:rPr>
              <a:t>ROKU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pl-PL" sz="2600" dirty="0" smtClean="0">
              <a:ln w="0"/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pl-PL" sz="2600" dirty="0" smtClean="0">
                <a:ln w="0"/>
                <a:solidFill>
                  <a:prstClr val="black"/>
                </a:solidFill>
                <a:latin typeface="Arial Narrow" panose="020B0606020202030204" pitchFamily="34" charset="0"/>
              </a:rPr>
              <a:t>ORAZ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pl-PL" sz="2600" dirty="0">
              <a:ln w="0"/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pl-PL" sz="2600" b="1" dirty="0">
                <a:ln w="0"/>
                <a:solidFill>
                  <a:prstClr val="black"/>
                </a:solidFill>
                <a:latin typeface="Arial Narrow" panose="020B0606020202030204" pitchFamily="34" charset="0"/>
              </a:rPr>
              <a:t>STAN ZAAWANSOWANIA PLANU INWESTYCJI PRIORYTETOWYCH </a:t>
            </a:r>
            <a:r>
              <a:rPr lang="pl-PL" sz="2600" b="1" dirty="0" smtClean="0">
                <a:ln w="0"/>
                <a:solidFill>
                  <a:prstClr val="black"/>
                </a:solidFill>
                <a:latin typeface="Arial Narrow" panose="020B0606020202030204" pitchFamily="34" charset="0"/>
              </a:rPr>
              <a:t>PLANOWANYCH </a:t>
            </a:r>
            <a:r>
              <a:rPr lang="pl-PL" sz="2600" b="1" dirty="0">
                <a:ln w="0"/>
                <a:solidFill>
                  <a:prstClr val="black"/>
                </a:solidFill>
                <a:latin typeface="Arial Narrow" panose="020B0606020202030204" pitchFamily="34" charset="0"/>
              </a:rPr>
              <a:t>DO REALIZACJI  NA DROGACH WOJEWÓDZKICH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pl-PL" sz="2600" b="1" dirty="0">
                <a:ln w="0"/>
                <a:solidFill>
                  <a:prstClr val="black"/>
                </a:solidFill>
                <a:latin typeface="Arial Narrow" panose="020B0606020202030204" pitchFamily="34" charset="0"/>
              </a:rPr>
              <a:t>W RAMACH RPO –  LUBUSKIE </a:t>
            </a:r>
            <a:r>
              <a:rPr lang="pl-PL" sz="2600" b="1" dirty="0" smtClean="0">
                <a:ln w="0"/>
                <a:solidFill>
                  <a:prstClr val="black"/>
                </a:solidFill>
                <a:latin typeface="Arial Narrow" panose="020B0606020202030204" pitchFamily="34" charset="0"/>
              </a:rPr>
              <a:t>2020</a:t>
            </a:r>
            <a:endParaRPr lang="pl-PL" sz="2600" b="1" dirty="0">
              <a:ln w="0"/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l"/>
            <a:endParaRPr lang="pl-PL" sz="2400" dirty="0" smtClean="0">
              <a:ln w="0"/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l"/>
            <a:endParaRPr lang="pl-PL" sz="2400" dirty="0" smtClean="0">
              <a:latin typeface="Arial Narrow" panose="020B0606020202030204" pitchFamily="34" charset="0"/>
            </a:endParaRPr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653663" y="6043999"/>
            <a:ext cx="4309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pl-PL" sz="2000" b="1" i="1" kern="0" spc="-75" dirty="0">
                <a:solidFill>
                  <a:schemeClr val="accent1"/>
                </a:solidFill>
                <a:latin typeface="Arial Narrow" panose="020B0606020202030204" pitchFamily="34" charset="0"/>
                <a:cs typeface="Arial CE" panose="020B0604020202020204" pitchFamily="34" charset="0"/>
              </a:rPr>
              <a:t>Zarząd Dróg </a:t>
            </a:r>
            <a:r>
              <a:rPr lang="pl-PL" sz="2000" b="1" i="1" kern="0" spc="-75" dirty="0" smtClean="0">
                <a:solidFill>
                  <a:schemeClr val="accent1"/>
                </a:solidFill>
                <a:latin typeface="Arial Narrow" panose="020B0606020202030204" pitchFamily="34" charset="0"/>
                <a:cs typeface="Arial CE" panose="020B0604020202020204" pitchFamily="34" charset="0"/>
              </a:rPr>
              <a:t>Wojewódzkich w </a:t>
            </a:r>
            <a:r>
              <a:rPr lang="pl-PL" sz="2000" b="1" i="1" kern="0" spc="-75" dirty="0">
                <a:solidFill>
                  <a:schemeClr val="accent1"/>
                </a:solidFill>
                <a:latin typeface="Arial Narrow" panose="020B0606020202030204" pitchFamily="34" charset="0"/>
                <a:cs typeface="Arial CE" panose="020B0604020202020204" pitchFamily="34" charset="0"/>
              </a:rPr>
              <a:t>Zielonej Górze</a:t>
            </a:r>
          </a:p>
        </p:txBody>
      </p:sp>
    </p:spTree>
    <p:extLst>
      <p:ext uri="{BB962C8B-B14F-4D97-AF65-F5344CB8AC3E}">
        <p14:creationId xmlns:p14="http://schemas.microsoft.com/office/powerpoint/2010/main" val="56454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53833" y="176638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pl-PL" sz="2400" b="1" i="1" dirty="0">
                <a:latin typeface="Arial Narrow" panose="020B0606020202030204" pitchFamily="34" charset="0"/>
              </a:rPr>
              <a:t>Budowa sygnalizacji świetlnej typu ALL RED z detekcją ruchu pojazdów oraz wzbudzanej mechanicznie na przycisk wraz z dedykowanym oświetleniem przejścia dla pieszych na drodze wojewódzkiej </a:t>
            </a:r>
            <a:r>
              <a:rPr lang="pl-PL" sz="2400" b="1" i="1" dirty="0" smtClean="0">
                <a:latin typeface="Arial Narrow" panose="020B0606020202030204" pitchFamily="34" charset="0"/>
              </a:rPr>
              <a:t/>
            </a:r>
            <a:br>
              <a:rPr lang="pl-PL" sz="2400" b="1" i="1" dirty="0" smtClean="0">
                <a:latin typeface="Arial Narrow" panose="020B0606020202030204" pitchFamily="34" charset="0"/>
              </a:rPr>
            </a:br>
            <a:r>
              <a:rPr lang="pl-PL" sz="2400" b="1" i="1" dirty="0" smtClean="0">
                <a:latin typeface="Arial Narrow" panose="020B0606020202030204" pitchFamily="34" charset="0"/>
              </a:rPr>
              <a:t>nr </a:t>
            </a:r>
            <a:r>
              <a:rPr lang="pl-PL" sz="2400" b="1" i="1" dirty="0">
                <a:latin typeface="Arial Narrow" panose="020B0606020202030204" pitchFamily="34" charset="0"/>
              </a:rPr>
              <a:t>137 w m. Kunowice w km ok. 3+668,00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702" y="2191967"/>
            <a:ext cx="7472989" cy="345279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797" y="1916870"/>
            <a:ext cx="1722638" cy="372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43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31616" y="922565"/>
            <a:ext cx="8911687" cy="563335"/>
          </a:xfrm>
        </p:spPr>
        <p:txBody>
          <a:bodyPr>
            <a:normAutofit/>
          </a:bodyPr>
          <a:lstStyle/>
          <a:p>
            <a:pPr algn="ctr"/>
            <a:r>
              <a:rPr lang="pl-PL" sz="1600" b="1" cap="all" dirty="0" smtClean="0">
                <a:ln w="0"/>
                <a:solidFill>
                  <a:srgbClr val="A53010">
                    <a:lumMod val="75000"/>
                  </a:srgbClr>
                </a:solidFill>
                <a:latin typeface="Arial Narrow" panose="020B0606020202030204" pitchFamily="34" charset="0"/>
              </a:rPr>
              <a:t>Odnowy Dywanikowe 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09675" y="1660941"/>
            <a:ext cx="8915400" cy="4315838"/>
          </a:xfrm>
        </p:spPr>
        <p:txBody>
          <a:bodyPr>
            <a:normAutofit lnSpcReduction="10000"/>
          </a:bodyPr>
          <a:lstStyle/>
          <a:p>
            <a:pPr indent="450215" algn="just">
              <a:lnSpc>
                <a:spcPct val="140000"/>
              </a:lnSpc>
            </a:pP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ramach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odnów dywanikowych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zrealizowano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inwestycji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drogach wojewódzkich o łącznej długości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10,157 km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polegających na poprawie nawierzchni dróg, których stan zagrażał bezpieczeństwu użytkowników ruchu i wymagał pilnej interwencji. Odnowy nawierzchni na ciągach dróg uzasadnione były z ekonomicznego punktu widzenia. Wykonanie odnów na odcinkach, które nie wymagały jeszcze gruntownej przebudowy, pozwoliło dużo mniejszym nakładem finansowym, niż w przypadku kompleksowej przebudowy drogi, na zatrzymanie postępującej degradacji odcinków dróg. Odnowy wykonano na ciągach dróg nr: 138, 139, 160, 174, 276, 278, 283, 296 oraz 324</a:t>
            </a:r>
            <a:r>
              <a:rPr lang="pl-PL" sz="2000" dirty="0" smtClean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628650" lvl="1" indent="-171450" algn="just">
              <a:lnSpc>
                <a:spcPct val="140000"/>
              </a:lnSpc>
              <a:spcBef>
                <a:spcPts val="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20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 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</a:rPr>
              <a:t>łącznej długości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10,16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km,</a:t>
            </a:r>
            <a:r>
              <a:rPr lang="pl-PL" sz="2000" dirty="0">
                <a:solidFill>
                  <a:schemeClr val="bg1"/>
                </a:solidFill>
                <a:latin typeface="Arial Narrow" panose="020B0606020202030204" pitchFamily="34" charset="0"/>
              </a:rPr>
              <a:t>,</a:t>
            </a:r>
          </a:p>
          <a:p>
            <a:pPr marL="628650" lvl="1" indent="-171450" algn="just">
              <a:lnSpc>
                <a:spcPct val="140000"/>
              </a:lnSpc>
              <a:spcBef>
                <a:spcPts val="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</a:rPr>
              <a:t>o całkowitej wartości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13,81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mln zł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indent="450215" algn="just">
              <a:lnSpc>
                <a:spcPct val="140000"/>
              </a:lnSpc>
            </a:pPr>
            <a:endParaRPr lang="pl-P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223401" y="287661"/>
            <a:ext cx="10018713" cy="528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spcBef>
                <a:spcPts val="0"/>
              </a:spcBef>
            </a:pPr>
            <a:r>
              <a:rPr lang="pl-PL" sz="2400" b="1" cap="all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ZADANIA W RAMACH budżetu własnego</a:t>
            </a:r>
            <a:r>
              <a:rPr lang="pl-PL" sz="1800" cap="all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lang="pl-PL" sz="1800" cap="all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  <a:cs typeface="+mn-cs"/>
              </a:rPr>
            </a:br>
            <a:endParaRPr lang="pl-PL" sz="180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728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84310" y="346293"/>
            <a:ext cx="10344700" cy="1123950"/>
          </a:xfrm>
          <a:noFill/>
        </p:spPr>
        <p:txBody>
          <a:bodyPr>
            <a:noAutofit/>
          </a:bodyPr>
          <a:lstStyle/>
          <a:p>
            <a:pPr algn="ctr"/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Przebudowa drogi woj. nr 276 relacji Krosno Odrzańskie – Świebodzin </a:t>
            </a: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</a:t>
            </a:r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odc. Skąpe - Radoszyn w km ok. 30+106,50 - 31+188,00</a:t>
            </a:r>
            <a:endParaRPr lang="pl-PL" sz="2400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4" y="1415634"/>
            <a:ext cx="5841605" cy="4381204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29" y="1415634"/>
            <a:ext cx="5841605" cy="43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9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23450" y="32255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Przebudowa drogi woj. nr 324 relacji Szlichtyngowa - granica województwa polegająca </a:t>
            </a: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</a:t>
            </a:r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odnowie dywanikowej </a:t>
            </a: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</a:t>
            </a:r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odc. Dryżyna - granica województwa</a:t>
            </a:r>
            <a:endParaRPr lang="pl-PL" sz="2400" i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35" y="1861225"/>
            <a:ext cx="5037666" cy="3778250"/>
          </a:xfr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089" y="1861225"/>
            <a:ext cx="5031993" cy="377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44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29098" y="39345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Odnowa dywanikowa polegająca na wzmocnieniu drogi wojewódzkiej </a:t>
            </a:r>
            <a:r>
              <a:rPr lang="pl-PL" sz="24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l-PL" sz="24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4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nr </a:t>
            </a:r>
            <a:r>
              <a:rPr lang="pl-PL" sz="2400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296 relacji Kożuchów - Żagań w km 16+860 - 18+208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0" y="1318137"/>
            <a:ext cx="5712910" cy="428468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40" y="1312923"/>
            <a:ext cx="5719864" cy="428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85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68797" y="322553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Przebudowa drogi woj. nr 278 na odcinku Brody – Pomorsko polegająca na wzmocnieniu od km 13+743 do km 14+742.</a:t>
            </a:r>
            <a:endParaRPr lang="pl-PL" sz="2400" i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31" y="1252159"/>
            <a:ext cx="7049116" cy="5286838"/>
          </a:xfrm>
        </p:spPr>
      </p:pic>
    </p:spTree>
    <p:extLst>
      <p:ext uri="{BB962C8B-B14F-4D97-AF65-F5344CB8AC3E}">
        <p14:creationId xmlns:p14="http://schemas.microsoft.com/office/powerpoint/2010/main" val="1152547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84363" y="342007"/>
            <a:ext cx="8911687" cy="45566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i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Przebudowa drogi woj. nr 138 na odc. Jaromirowice – Wałowice</a:t>
            </a:r>
            <a:endParaRPr lang="pl-PL" sz="24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0628" y="988646"/>
            <a:ext cx="11613171" cy="2438399"/>
          </a:xfrm>
        </p:spPr>
        <p:txBody>
          <a:bodyPr>
            <a:normAutofit/>
          </a:bodyPr>
          <a:lstStyle/>
          <a:p>
            <a:pPr algn="just"/>
            <a:r>
              <a:rPr lang="pl-PL" sz="1900" dirty="0">
                <a:latin typeface="Arial Narrow" panose="020B0606020202030204" pitchFamily="34" charset="0"/>
              </a:rPr>
              <a:t>W 2020 r.  zakończono realizację zadania pn. „Przebudowa drogi woj. nr 138 na odc. Jaromirowice – Wałowice” w ramach projektu Rozwój ważnych połączeń drogowych w sieci dróg transgranicznych na obszarze Powiatu Odra-Sprewa i Powiatu Krośnieńskiego, na które w 2019 roku Województwo Lubuskie/Zarząd Dróg Wojewódzkich otrzymało dofinansowanie </a:t>
            </a:r>
            <a:r>
              <a:rPr lang="pl-PL" sz="1900" dirty="0" smtClean="0">
                <a:latin typeface="Arial Narrow" panose="020B0606020202030204" pitchFamily="34" charset="0"/>
              </a:rPr>
              <a:t/>
            </a:r>
            <a:br>
              <a:rPr lang="pl-PL" sz="1900" dirty="0" smtClean="0">
                <a:latin typeface="Arial Narrow" panose="020B0606020202030204" pitchFamily="34" charset="0"/>
              </a:rPr>
            </a:br>
            <a:r>
              <a:rPr lang="pl-PL" sz="1900" dirty="0" smtClean="0">
                <a:latin typeface="Arial Narrow" panose="020B0606020202030204" pitchFamily="34" charset="0"/>
              </a:rPr>
              <a:t>z </a:t>
            </a:r>
            <a:r>
              <a:rPr lang="pl-PL" sz="19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Programu Współpracy INTERREG VA Brandenburgia - Polska 2014-2020 </a:t>
            </a:r>
            <a:r>
              <a:rPr lang="pl-PL" sz="1900" dirty="0">
                <a:latin typeface="Arial Narrow" panose="020B0606020202030204" pitchFamily="34" charset="0"/>
              </a:rPr>
              <a:t>w ramach Osi Priorytetowej II, Priorytet inwestycyjny 7 b: „Zwiększanie mobilności regionalnej poprzez łączenie węzłów drugorzędnych i trzeciorzędnych </a:t>
            </a:r>
            <a:r>
              <a:rPr lang="pl-PL" sz="1900" dirty="0" smtClean="0">
                <a:latin typeface="Arial Narrow" panose="020B0606020202030204" pitchFamily="34" charset="0"/>
              </a:rPr>
              <a:t/>
            </a:r>
            <a:br>
              <a:rPr lang="pl-PL" sz="1900" dirty="0" smtClean="0">
                <a:latin typeface="Arial Narrow" panose="020B0606020202030204" pitchFamily="34" charset="0"/>
              </a:rPr>
            </a:br>
            <a:r>
              <a:rPr lang="pl-PL" sz="1900" dirty="0" smtClean="0">
                <a:latin typeface="Arial Narrow" panose="020B0606020202030204" pitchFamily="34" charset="0"/>
              </a:rPr>
              <a:t>z </a:t>
            </a:r>
            <a:r>
              <a:rPr lang="pl-PL" sz="1900" dirty="0">
                <a:latin typeface="Arial Narrow" panose="020B0606020202030204" pitchFamily="34" charset="0"/>
              </a:rPr>
              <a:t>infrastrukturą TEN-T, w tym z węzłami multimodalnymi“. </a:t>
            </a:r>
            <a:endParaRPr lang="pl-PL" sz="1900" dirty="0" smtClean="0">
              <a:latin typeface="Arial Narrow" panose="020B0606020202030204" pitchFamily="34" charset="0"/>
            </a:endParaRPr>
          </a:p>
          <a:p>
            <a:pPr algn="just"/>
            <a:endParaRPr lang="pl-PL" dirty="0">
              <a:latin typeface="Arial Narrow" panose="020B0606020202030204" pitchFamily="34" charset="0"/>
            </a:endParaRPr>
          </a:p>
        </p:txBody>
      </p:sp>
      <p:pic>
        <p:nvPicPr>
          <p:cNvPr id="4" name="Obraz 3"/>
          <p:cNvPicPr/>
          <p:nvPr/>
        </p:nvPicPr>
        <p:blipFill rotWithShape="1">
          <a:blip r:embed="rId2"/>
          <a:srcRect b="7468"/>
          <a:stretch/>
        </p:blipFill>
        <p:spPr>
          <a:xfrm>
            <a:off x="705659" y="3076023"/>
            <a:ext cx="6094730" cy="317182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7184977" y="5416851"/>
            <a:ext cx="41143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latin typeface="Arial Narrow" panose="020B0606020202030204" pitchFamily="34" charset="0"/>
              </a:rPr>
              <a:t>Wartość projektu – </a:t>
            </a:r>
            <a:r>
              <a:rPr lang="pl-PL" sz="1600" b="1" dirty="0" smtClean="0">
                <a:latin typeface="Arial Narrow" panose="020B0606020202030204" pitchFamily="34" charset="0"/>
              </a:rPr>
              <a:t>4,89 mln zł</a:t>
            </a:r>
          </a:p>
          <a:p>
            <a:pPr marL="285750" indent="-285750" algn="just"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 smtClean="0">
                <a:latin typeface="Arial Narrow" panose="020B0606020202030204" pitchFamily="34" charset="0"/>
              </a:rPr>
              <a:t>Wykonawca - </a:t>
            </a:r>
            <a:r>
              <a:rPr lang="pl-PL" sz="1600" b="1" dirty="0">
                <a:latin typeface="Arial Narrow" panose="020B0606020202030204" pitchFamily="34" charset="0"/>
              </a:rPr>
              <a:t>EUROVIA Polska S.A</a:t>
            </a:r>
            <a:endParaRPr lang="pl-PL" sz="1600" b="1" dirty="0" smtClean="0">
              <a:latin typeface="Arial Narrow" panose="020B0606020202030204" pitchFamily="34" charset="0"/>
            </a:endParaRPr>
          </a:p>
          <a:p>
            <a:pPr marL="285750" indent="-285750" algn="just"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 smtClean="0">
                <a:latin typeface="Arial Narrow" panose="020B0606020202030204" pitchFamily="34" charset="0"/>
              </a:rPr>
              <a:t>Realizacja w latach 2019 - 2020</a:t>
            </a:r>
            <a:endParaRPr lang="pl-PL" sz="1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98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16149" y="169101"/>
            <a:ext cx="8195049" cy="83504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>
                <a:latin typeface="Arial Narrow" panose="020B0606020202030204" pitchFamily="34" charset="0"/>
              </a:rPr>
              <a:t>W 2020 r. z budżetu własnego</a:t>
            </a:r>
            <a:r>
              <a:rPr lang="pl-PL" sz="2800" dirty="0">
                <a:latin typeface="Arial Narrow" panose="020B0606020202030204" pitchFamily="34" charset="0"/>
              </a:rPr>
              <a:t> </a:t>
            </a:r>
            <a:r>
              <a:rPr lang="pl-PL" sz="2800" dirty="0" smtClean="0">
                <a:latin typeface="Arial Narrow" panose="020B0606020202030204" pitchFamily="34" charset="0"/>
              </a:rPr>
              <a:t>wydatkowano również </a:t>
            </a:r>
            <a:r>
              <a:rPr lang="pl-PL" sz="2800" dirty="0">
                <a:latin typeface="Arial Narrow" panose="020B0606020202030204" pitchFamily="34" charset="0"/>
              </a:rPr>
              <a:t>środki </a:t>
            </a:r>
            <a:r>
              <a:rPr lang="pl-PL" sz="2800" dirty="0" smtClean="0">
                <a:latin typeface="Arial Narrow" panose="020B0606020202030204" pitchFamily="34" charset="0"/>
              </a:rPr>
              <a:t/>
            </a:r>
            <a:br>
              <a:rPr lang="pl-PL" sz="2800" dirty="0" smtClean="0">
                <a:latin typeface="Arial Narrow" panose="020B0606020202030204" pitchFamily="34" charset="0"/>
              </a:rPr>
            </a:br>
            <a:r>
              <a:rPr lang="pl-PL" sz="2800" dirty="0" smtClean="0">
                <a:latin typeface="Arial Narrow" panose="020B0606020202030204" pitchFamily="34" charset="0"/>
              </a:rPr>
              <a:t>na </a:t>
            </a:r>
            <a:r>
              <a:rPr lang="pl-PL" sz="2800" dirty="0">
                <a:latin typeface="Arial Narrow" panose="020B0606020202030204" pitchFamily="34" charset="0"/>
              </a:rPr>
              <a:t>budowę wiaty garażowej na terenie Obwodu Drogowego w Sławie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91" y="1194485"/>
            <a:ext cx="6750114" cy="5025083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0" y="1194486"/>
            <a:ext cx="3604539" cy="263591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9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0" y="3536571"/>
            <a:ext cx="3604539" cy="26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8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091" y="205821"/>
            <a:ext cx="8911687" cy="1280890"/>
          </a:xfrm>
        </p:spPr>
        <p:txBody>
          <a:bodyPr/>
          <a:lstStyle/>
          <a:p>
            <a:pPr algn="ctr"/>
            <a:r>
              <a:rPr lang="pl-PL" sz="2400" b="1" i="1" cap="all" dirty="0">
                <a:ln w="0"/>
                <a:solidFill>
                  <a:srgbClr val="A53010">
                    <a:lumMod val="75000"/>
                  </a:srgbClr>
                </a:solidFill>
                <a:latin typeface="Arial Narrow" panose="020B0606020202030204" pitchFamily="34" charset="0"/>
              </a:rPr>
              <a:t>ZESTAWIENIE ZADAŃ ZAKOŃCZONYCH W </a:t>
            </a:r>
            <a:r>
              <a:rPr lang="pl-PL" sz="2400" b="1" i="1" cap="all" dirty="0" smtClean="0">
                <a:ln w="0"/>
                <a:solidFill>
                  <a:srgbClr val="A53010">
                    <a:lumMod val="75000"/>
                  </a:srgbClr>
                </a:solidFill>
                <a:latin typeface="Arial Narrow" panose="020B0606020202030204" pitchFamily="34" charset="0"/>
              </a:rPr>
              <a:t>2020 </a:t>
            </a:r>
            <a:r>
              <a:rPr lang="pl-PL" sz="2400" b="1" i="1" cap="all" dirty="0">
                <a:ln w="0"/>
                <a:solidFill>
                  <a:srgbClr val="A53010">
                    <a:lumMod val="75000"/>
                  </a:srgbClr>
                </a:solidFill>
                <a:latin typeface="Arial Narrow" panose="020B0606020202030204" pitchFamily="34" charset="0"/>
              </a:rPr>
              <a:t>R., </a:t>
            </a:r>
            <a:br>
              <a:rPr lang="pl-PL" sz="2400" b="1" i="1" cap="all" dirty="0">
                <a:ln w="0"/>
                <a:solidFill>
                  <a:srgbClr val="A53010">
                    <a:lumMod val="75000"/>
                  </a:srgbClr>
                </a:solidFill>
                <a:latin typeface="Arial Narrow" panose="020B0606020202030204" pitchFamily="34" charset="0"/>
              </a:rPr>
            </a:br>
            <a:r>
              <a:rPr lang="pl-PL" sz="2400" b="1" i="1" cap="all" dirty="0">
                <a:ln w="0"/>
                <a:solidFill>
                  <a:srgbClr val="A53010">
                    <a:lumMod val="75000"/>
                  </a:srgbClr>
                </a:solidFill>
                <a:latin typeface="Arial Narrow" panose="020B0606020202030204" pitchFamily="34" charset="0"/>
              </a:rPr>
              <a:t>DOFINANSOWANYCH ZE ŚRODKÓW RPO - LUBUSKIE 2020</a:t>
            </a:r>
            <a:endParaRPr lang="pl-PL" i="1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2604828"/>
              </p:ext>
            </p:extLst>
          </p:nvPr>
        </p:nvGraphicFramePr>
        <p:xfrm>
          <a:off x="1004206" y="1107393"/>
          <a:ext cx="10099048" cy="5417197"/>
        </p:xfrm>
        <a:graphic>
          <a:graphicData uri="http://schemas.openxmlformats.org/drawingml/2006/table">
            <a:tbl>
              <a:tblPr firstRow="1" firstCol="1" bandRow="1"/>
              <a:tblGrid>
                <a:gridCol w="432708"/>
                <a:gridCol w="1631729"/>
                <a:gridCol w="737025"/>
                <a:gridCol w="1118492"/>
                <a:gridCol w="1163275"/>
                <a:gridCol w="978383"/>
                <a:gridCol w="781936"/>
                <a:gridCol w="873069"/>
                <a:gridCol w="770787"/>
                <a:gridCol w="870889"/>
                <a:gridCol w="740755"/>
              </a:tblGrid>
              <a:tr h="73371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Lp.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Nazwa zadania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Lata rzeczowej realizacji projektu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Całkowita</a:t>
                      </a:r>
                      <a:b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wartość projektu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Wartość kosztów kwalifikowalnych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Całkowite Dofinansowanie </a:t>
                      </a:r>
                      <a:b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 RPO-Lubuskie 2020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Wykonanie</a:t>
                      </a:r>
                      <a:b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2020 roku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Dofinansowanie z RPO -Lubuskie 2020 w 2020 r.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Wkład własny w 2020 r.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Osiągnięte rezultaty </a:t>
                      </a:r>
                      <a:br>
                        <a:rPr lang="pl-PL" sz="11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1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2020 r.</a:t>
                      </a:r>
                      <a:br>
                        <a:rPr lang="pl-PL" sz="11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100" b="1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[długość km]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5088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EFRR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Budżet państwa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16126">
                <a:tc grid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Zadania zakończone w 2020 roku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7792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Przebudowa i rozbudowa drogi woj. nr 137 relacji Słubice - Sulęcin – Międzyrzecz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2018-2020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13 331 703,02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12 569 055,33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10 683 </a:t>
                      </a:r>
                      <a:r>
                        <a:rPr lang="pl-PL" sz="11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697,00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1 872 992,46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1 592 043,59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_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280 948,87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5,61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Rozbudowa drogi woj. nr 138 na odc. od drogi krajowej nr 29 do m Debrznica - Etap II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2018-2020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12 171 766,11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10 234 922,16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8 597 353,77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909 061,14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681 </a:t>
                      </a:r>
                      <a:r>
                        <a:rPr lang="pl-PL" sz="11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795,84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81 817,21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145 </a:t>
                      </a:r>
                      <a:r>
                        <a:rPr lang="pl-PL" sz="11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448,09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1,92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7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Rozbudowa drogi woj. nr 276 w m. Chociule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2019-2020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7 002 324,30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5 872 538,87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5 578 911,89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4 372 538,88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3 716 </a:t>
                      </a:r>
                      <a:r>
                        <a:rPr lang="pl-PL" sz="11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658,02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437 </a:t>
                      </a:r>
                      <a:r>
                        <a:rPr lang="pl-PL" sz="11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253,88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218 </a:t>
                      </a:r>
                      <a:r>
                        <a:rPr lang="pl-PL" sz="11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626,98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0,87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Przebudowa i rozbudowa drogi woj. nr 278 na odc. Sulechów – Konotop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2018-2020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20 080 275,66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17 203 617,09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14 623 074,47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752 142,46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637 755,51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_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114 386,95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6,62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Rozbudowa drogi wojewódzkiej nr </a:t>
                      </a:r>
                      <a:r>
                        <a:rPr lang="pl-PL" sz="11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295</a:t>
                      </a:r>
                      <a:br>
                        <a:rPr lang="pl-PL" sz="11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1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m. Gorzupia Dolna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2019-2020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5 500 292,97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5 189 076,52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4 732 515,37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278 296,18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236 551,75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17 258,52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24 485,91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0,67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78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58 086 362,06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51 069 209,97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44 215 </a:t>
                      </a:r>
                      <a:r>
                        <a:rPr lang="pl-PL" sz="11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552,50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8 185 031,12</a:t>
                      </a:r>
                      <a:endParaRPr lang="pl-P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6 864 </a:t>
                      </a:r>
                      <a:r>
                        <a:rPr lang="pl-PL" sz="11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804,71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536 </a:t>
                      </a:r>
                      <a:r>
                        <a:rPr lang="pl-PL" sz="11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329,61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783 </a:t>
                      </a:r>
                      <a:r>
                        <a:rPr lang="pl-PL" sz="11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896,80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15,69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8" marR="33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917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88360" y="274615"/>
            <a:ext cx="8911687" cy="911634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Przebudowa i rozbudowa drogi woj. nr 137 </a:t>
            </a: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relacji </a:t>
            </a:r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Słubice - Sulęcin – Międzyrzecz</a:t>
            </a:r>
            <a:endParaRPr lang="pl-PL" sz="2400" i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02" y="1285988"/>
            <a:ext cx="4899531" cy="367464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56" y="1285988"/>
            <a:ext cx="4884578" cy="3663434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086256" y="5223161"/>
            <a:ext cx="1020576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400" b="1" dirty="0">
                <a:latin typeface="Arial Narrow" panose="020B0606020202030204" pitchFamily="34" charset="0"/>
              </a:rPr>
              <a:t>Wartość projektu – </a:t>
            </a:r>
            <a:r>
              <a:rPr lang="pl-PL" sz="1400" b="1" dirty="0" smtClean="0">
                <a:latin typeface="Arial Narrow" panose="020B0606020202030204" pitchFamily="34" charset="0"/>
              </a:rPr>
              <a:t>13,33 </a:t>
            </a:r>
            <a:r>
              <a:rPr lang="pl-PL" sz="1400" b="1" dirty="0">
                <a:latin typeface="Arial Narrow" panose="020B0606020202030204" pitchFamily="34" charset="0"/>
              </a:rPr>
              <a:t>mln </a:t>
            </a:r>
            <a:r>
              <a:rPr lang="pl-PL" sz="1400" b="1" dirty="0" smtClean="0">
                <a:latin typeface="Arial Narrow" panose="020B0606020202030204" pitchFamily="34" charset="0"/>
              </a:rPr>
              <a:t>zł</a:t>
            </a:r>
          </a:p>
          <a:p>
            <a:pPr marL="285750" indent="-285750" algn="just"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400" b="1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Na odcinku </a:t>
            </a:r>
            <a:r>
              <a:rPr lang="pl-PL" sz="1400" b="1" dirty="0">
                <a:solidFill>
                  <a:srgbClr val="333333"/>
                </a:solidFill>
                <a:latin typeface="Arial Narrow" panose="020B0606020202030204" pitchFamily="34" charset="0"/>
              </a:rPr>
              <a:t>od km 65+400,00 do km 69+644,00 Wykonawcą robót budowlanych </a:t>
            </a:r>
            <a:r>
              <a:rPr lang="pl-PL" sz="1400" b="1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było</a:t>
            </a:r>
            <a:r>
              <a:rPr lang="pl-PL" sz="1400" b="1" dirty="0">
                <a:solidFill>
                  <a:srgbClr val="333333"/>
                </a:solidFill>
                <a:latin typeface="Arial Narrow" panose="020B0606020202030204" pitchFamily="34" charset="0"/>
              </a:rPr>
              <a:t>  Konsorcjum: Lider DROGBUD Przedsiębiorstwo Robót Drogowych Sp. z o.o</a:t>
            </a:r>
            <a:r>
              <a:rPr lang="pl-PL" sz="1400" b="1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., Partner </a:t>
            </a:r>
            <a:r>
              <a:rPr lang="pl-PL" sz="1400" b="1" dirty="0">
                <a:solidFill>
                  <a:srgbClr val="333333"/>
                </a:solidFill>
                <a:latin typeface="Arial Narrow" panose="020B0606020202030204" pitchFamily="34" charset="0"/>
              </a:rPr>
              <a:t>– Przedsiębiorstwo Budowy Dróg i Mostów Sp. z o.o. </a:t>
            </a:r>
            <a:endParaRPr lang="pl-PL" sz="1400" b="1" dirty="0" smtClean="0">
              <a:solidFill>
                <a:srgbClr val="333333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400" b="1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Na </a:t>
            </a:r>
            <a:r>
              <a:rPr lang="pl-PL" sz="1400" b="1" dirty="0">
                <a:solidFill>
                  <a:srgbClr val="333333"/>
                </a:solidFill>
                <a:latin typeface="Arial Narrow" panose="020B0606020202030204" pitchFamily="34" charset="0"/>
              </a:rPr>
              <a:t>odcinku od km 71+980,00 do km 73+350,00 Wykonawcą robót budowlanych </a:t>
            </a:r>
            <a:r>
              <a:rPr lang="pl-PL" sz="1400" b="1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był DROGBUD </a:t>
            </a:r>
            <a:r>
              <a:rPr lang="pl-PL" sz="1400" b="1" dirty="0">
                <a:solidFill>
                  <a:srgbClr val="333333"/>
                </a:solidFill>
                <a:latin typeface="Arial Narrow" panose="020B0606020202030204" pitchFamily="34" charset="0"/>
              </a:rPr>
              <a:t>Przedsiębiorstwo Robót Drogowych Sp. z </a:t>
            </a:r>
            <a:r>
              <a:rPr lang="pl-PL" sz="1400" b="1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o.o. </a:t>
            </a:r>
          </a:p>
          <a:p>
            <a:pPr marL="285750" indent="-285750" algn="just"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400" b="1" dirty="0" smtClean="0">
                <a:latin typeface="Arial Narrow" panose="020B0606020202030204" pitchFamily="34" charset="0"/>
              </a:rPr>
              <a:t>Zadanie </a:t>
            </a:r>
            <a:r>
              <a:rPr lang="pl-PL" sz="1400" b="1" dirty="0">
                <a:latin typeface="Arial Narrow" panose="020B0606020202030204" pitchFamily="34" charset="0"/>
              </a:rPr>
              <a:t>zrealizowane w ramach RPO – L2020</a:t>
            </a:r>
          </a:p>
        </p:txBody>
      </p:sp>
    </p:spTree>
    <p:extLst>
      <p:ext uri="{BB962C8B-B14F-4D97-AF65-F5344CB8AC3E}">
        <p14:creationId xmlns:p14="http://schemas.microsoft.com/office/powerpoint/2010/main" val="649873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rgbClr val="F0F0F0"/>
            </a:gs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80661" y="1634613"/>
            <a:ext cx="8651672" cy="4235246"/>
          </a:xfrm>
        </p:spPr>
        <p:txBody>
          <a:bodyPr>
            <a:normAutofit fontScale="40000" lnSpcReduction="20000"/>
          </a:bodyPr>
          <a:lstStyle/>
          <a:p>
            <a:endParaRPr lang="pl-PL" dirty="0" smtClean="0"/>
          </a:p>
          <a:p>
            <a:pPr marL="0" indent="0">
              <a:buNone/>
            </a:pPr>
            <a:endParaRPr lang="pl-PL" sz="4200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pl-PL" sz="5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ZADANIA REALIZOWANE PRZEZ ZARZĄD DRÓG WOJEWÓDZKICH</a:t>
            </a:r>
          </a:p>
          <a:p>
            <a:pPr marL="0" indent="0">
              <a:buNone/>
            </a:pPr>
            <a:endParaRPr lang="pl-PL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pl-PL" dirty="0" smtClean="0">
              <a:latin typeface="Arial Narrow" panose="020B0606020202030204" pitchFamily="34" charset="0"/>
            </a:endParaRP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4500" dirty="0">
                <a:latin typeface="Arial Narrow" panose="020B0606020202030204" pitchFamily="34" charset="0"/>
              </a:rPr>
              <a:t>Wykonanie wydatków budżetowych Zarządu Dróg Wojewódzkich w Zielonej Górze w </a:t>
            </a:r>
            <a:r>
              <a:rPr lang="pl-PL" sz="4500" b="1" dirty="0">
                <a:latin typeface="Arial Narrow" panose="020B0606020202030204" pitchFamily="34" charset="0"/>
              </a:rPr>
              <a:t>2020 r. </a:t>
            </a:r>
            <a:r>
              <a:rPr lang="pl-PL" sz="4500" dirty="0">
                <a:latin typeface="Arial Narrow" panose="020B0606020202030204" pitchFamily="34" charset="0"/>
              </a:rPr>
              <a:t>osiągnęło wartość </a:t>
            </a:r>
            <a:r>
              <a:rPr lang="pl-PL" sz="4500" b="1" dirty="0">
                <a:latin typeface="Arial Narrow" panose="020B0606020202030204" pitchFamily="34" charset="0"/>
              </a:rPr>
              <a:t>120,74 mln zł</a:t>
            </a:r>
            <a:r>
              <a:rPr lang="pl-PL" sz="4500" dirty="0">
                <a:latin typeface="Arial Narrow" panose="020B0606020202030204" pitchFamily="34" charset="0"/>
              </a:rPr>
              <a:t>, z tego na budowy, przebudowy, bieżące utrzymanie, remonty dróg 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4500" dirty="0">
                <a:latin typeface="Arial Narrow" panose="020B0606020202030204" pitchFamily="34" charset="0"/>
              </a:rPr>
              <a:t>i obiektów mostowych, wykup gruntów pod realizowane inwestycje oraz opracowanie dokumentacji projektowych wydatkowano kwotę </a:t>
            </a:r>
            <a:r>
              <a:rPr lang="pl-PL" sz="4500" b="1" dirty="0">
                <a:latin typeface="Arial Narrow" panose="020B0606020202030204" pitchFamily="34" charset="0"/>
              </a:rPr>
              <a:t>102,58 mln zł</a:t>
            </a:r>
            <a:r>
              <a:rPr lang="pl-PL" sz="4500" dirty="0">
                <a:latin typeface="Arial Narrow" panose="020B0606020202030204" pitchFamily="34" charset="0"/>
              </a:rPr>
              <a:t>. </a:t>
            </a:r>
            <a:endParaRPr lang="pl-PL" sz="4500" dirty="0" smtClean="0">
              <a:latin typeface="Arial Narrow" panose="020B0606020202030204" pitchFamily="34" charset="0"/>
            </a:endParaRP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4500" dirty="0" smtClean="0">
                <a:latin typeface="Arial Narrow" panose="020B0606020202030204" pitchFamily="34" charset="0"/>
              </a:rPr>
              <a:t>Największa </a:t>
            </a:r>
            <a:r>
              <a:rPr lang="pl-PL" sz="4500" dirty="0">
                <a:latin typeface="Arial Narrow" panose="020B0606020202030204" pitchFamily="34" charset="0"/>
              </a:rPr>
              <a:t>część tej kwoty przeznaczona </a:t>
            </a:r>
            <a:r>
              <a:rPr lang="pl-PL" sz="4500" dirty="0" smtClean="0">
                <a:latin typeface="Arial Narrow" panose="020B0606020202030204" pitchFamily="34" charset="0"/>
              </a:rPr>
              <a:t>została na </a:t>
            </a:r>
            <a:r>
              <a:rPr lang="pl-PL" sz="4500" dirty="0">
                <a:latin typeface="Arial Narrow" panose="020B0606020202030204" pitchFamily="34" charset="0"/>
              </a:rPr>
              <a:t>budowy oraz przebudowy dróg i mostów.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95454" y="432619"/>
            <a:ext cx="614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REALIZACJA ZADAŃ INWESTYCYJNYCH </a:t>
            </a:r>
            <a:br>
              <a:rPr lang="pl-PL" sz="2400" b="1" i="1" dirty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400" b="1" i="1" dirty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NA DROGACH WOJEWÓDZKICH W </a:t>
            </a:r>
            <a:r>
              <a:rPr lang="pl-PL" sz="2400" b="1" i="1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2020 </a:t>
            </a:r>
            <a:r>
              <a:rPr lang="pl-PL" sz="2400" b="1" i="1" dirty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ROKU</a:t>
            </a:r>
            <a:endParaRPr lang="pl-PL" sz="24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6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78343" y="350071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Rozbudowa drogi woj. nr 138 na odc. od drogi krajowej nr 29 </a:t>
            </a: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m. </a:t>
            </a:r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Debrznica - Etap II</a:t>
            </a:r>
            <a:endParaRPr lang="pl-PL" sz="2400" i="1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972360" y="5395495"/>
            <a:ext cx="6087860" cy="988978"/>
          </a:xfrm>
        </p:spPr>
        <p:txBody>
          <a:bodyPr>
            <a:normAutofit/>
          </a:bodyPr>
          <a:lstStyle/>
          <a:p>
            <a:pPr marL="285750" lvl="0" indent="-285750" algn="just">
              <a:spcBef>
                <a:spcPts val="0"/>
              </a:spcBef>
              <a:buClr>
                <a:srgbClr val="DE7E18">
                  <a:lumMod val="50000"/>
                </a:srgbClr>
              </a:buClr>
              <a:buFont typeface="Courier New" panose="02070309020205020404" pitchFamily="49" charset="0"/>
              <a:buChar char="o"/>
            </a:pPr>
            <a:r>
              <a:rPr lang="pl-PL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Wartość projektu – </a:t>
            </a:r>
            <a:r>
              <a:rPr lang="pl-PL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12,17 </a:t>
            </a:r>
            <a:r>
              <a:rPr lang="pl-PL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mln zł</a:t>
            </a:r>
          </a:p>
          <a:p>
            <a:pPr marL="285750" lvl="0" indent="-285750" algn="just">
              <a:spcBef>
                <a:spcPts val="0"/>
              </a:spcBef>
              <a:buClr>
                <a:srgbClr val="DE7E18">
                  <a:lumMod val="50000"/>
                </a:srgbClr>
              </a:buClr>
              <a:buFont typeface="Courier New" panose="02070309020205020404" pitchFamily="49" charset="0"/>
              <a:buChar char="o"/>
            </a:pPr>
            <a:r>
              <a:rPr lang="pl-PL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Wykonawcą inwestycji było Przedsiębiorstwo Drogowe KONTRAKT Sp. z o.o. </a:t>
            </a:r>
          </a:p>
          <a:p>
            <a:pPr marL="285750" lvl="0" indent="-285750" algn="just">
              <a:spcBef>
                <a:spcPts val="0"/>
              </a:spcBef>
              <a:buClr>
                <a:srgbClr val="DE7E18">
                  <a:lumMod val="50000"/>
                </a:srgbClr>
              </a:buClr>
              <a:buFont typeface="Courier New" panose="02070309020205020404" pitchFamily="49" charset="0"/>
              <a:buChar char="o"/>
            </a:pPr>
            <a:r>
              <a:rPr lang="pl-PL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Zadanie </a:t>
            </a:r>
            <a:r>
              <a:rPr lang="pl-PL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zrealizowane w ramach RPO – L2020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05" y="1266122"/>
            <a:ext cx="5066867" cy="380015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74" y="1266122"/>
            <a:ext cx="5119672" cy="38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48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63351" y="277154"/>
            <a:ext cx="7181796" cy="562665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Rozbudowa drogi woj. nr 276 w m. Chociule</a:t>
            </a:r>
            <a:endParaRPr lang="pl-PL" sz="24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68117" y="5457690"/>
            <a:ext cx="7585919" cy="680235"/>
          </a:xfrm>
        </p:spPr>
        <p:txBody>
          <a:bodyPr>
            <a:normAutofit lnSpcReduction="10000"/>
          </a:bodyPr>
          <a:lstStyle/>
          <a:p>
            <a:pPr marL="285750" lvl="0" indent="-285750" algn="just">
              <a:spcBef>
                <a:spcPts val="0"/>
              </a:spcBef>
              <a:buClr>
                <a:srgbClr val="DE7E18">
                  <a:lumMod val="50000"/>
                </a:srgbClr>
              </a:buClr>
              <a:buFont typeface="Courier New" panose="02070309020205020404" pitchFamily="49" charset="0"/>
              <a:buChar char="o"/>
            </a:pPr>
            <a:r>
              <a:rPr lang="pl-PL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Wartość projektu – </a:t>
            </a:r>
            <a:r>
              <a:rPr lang="pl-PL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7,00 </a:t>
            </a:r>
            <a:r>
              <a:rPr lang="pl-PL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mln zł</a:t>
            </a:r>
          </a:p>
          <a:p>
            <a:pPr marL="285750" lvl="0" indent="-285750" algn="just">
              <a:spcBef>
                <a:spcPts val="0"/>
              </a:spcBef>
              <a:buClr>
                <a:srgbClr val="DE7E18">
                  <a:lumMod val="50000"/>
                </a:srgbClr>
              </a:buClr>
              <a:buFont typeface="Courier New" panose="02070309020205020404" pitchFamily="49" charset="0"/>
              <a:buChar char="o"/>
            </a:pPr>
            <a:r>
              <a:rPr lang="pl-PL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Wykonawcą robót budowlanych jest firma COLAS Polska Spółka </a:t>
            </a:r>
            <a:r>
              <a:rPr lang="pl-PL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 o.o.</a:t>
            </a:r>
          </a:p>
          <a:p>
            <a:pPr marL="285750" lvl="0" indent="-285750" algn="just">
              <a:spcBef>
                <a:spcPts val="0"/>
              </a:spcBef>
              <a:buClr>
                <a:srgbClr val="DE7E18">
                  <a:lumMod val="50000"/>
                </a:srgbClr>
              </a:buClr>
              <a:buFont typeface="Courier New" panose="02070309020205020404" pitchFamily="49" charset="0"/>
              <a:buChar char="o"/>
            </a:pPr>
            <a:r>
              <a:rPr lang="pl-PL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Zadanie </a:t>
            </a:r>
            <a:r>
              <a:rPr lang="pl-PL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zrealizowane w ramach RPO – L2020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16" y="1113949"/>
            <a:ext cx="5041557" cy="378116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73" y="1113949"/>
            <a:ext cx="5029327" cy="378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52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7" y="1128510"/>
            <a:ext cx="5658712" cy="383908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4698" y="110267"/>
            <a:ext cx="8911687" cy="883677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Przebudowa i rozbudowa drogi woj. nr 278 </a:t>
            </a: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</a:t>
            </a:r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odc. Sulechów – Konotop</a:t>
            </a:r>
            <a:endParaRPr lang="pl-PL" sz="24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62987" y="5334694"/>
            <a:ext cx="8915400" cy="976298"/>
          </a:xfrm>
        </p:spPr>
        <p:txBody>
          <a:bodyPr>
            <a:normAutofit/>
          </a:bodyPr>
          <a:lstStyle/>
          <a:p>
            <a:pPr marL="285750" lvl="0" indent="-285750" algn="just">
              <a:spcBef>
                <a:spcPts val="0"/>
              </a:spcBef>
              <a:buClr>
                <a:srgbClr val="DE7E18">
                  <a:lumMod val="50000"/>
                </a:srgbClr>
              </a:buClr>
              <a:buFont typeface="Courier New" panose="02070309020205020404" pitchFamily="49" charset="0"/>
              <a:buChar char="o"/>
            </a:pPr>
            <a:r>
              <a:rPr lang="pl-PL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Wartość projektu – </a:t>
            </a:r>
            <a:r>
              <a:rPr lang="pl-PL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20,08 </a:t>
            </a:r>
            <a:r>
              <a:rPr lang="pl-PL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mln zł</a:t>
            </a:r>
          </a:p>
          <a:p>
            <a:pPr marL="285750" lvl="0" indent="-285750" algn="just">
              <a:spcBef>
                <a:spcPts val="0"/>
              </a:spcBef>
              <a:buClr>
                <a:srgbClr val="DE7E18">
                  <a:lumMod val="50000"/>
                </a:srgbClr>
              </a:buClr>
              <a:buFont typeface="Courier New" panose="02070309020205020404" pitchFamily="49" charset="0"/>
              <a:buChar char="o"/>
            </a:pPr>
            <a:r>
              <a:rPr lang="pl-PL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Wykonawcą robót budowlanych był STRABAG Infrastruktura Południe Sp. z </a:t>
            </a:r>
            <a:r>
              <a:rPr lang="pl-PL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o.o.</a:t>
            </a:r>
          </a:p>
          <a:p>
            <a:pPr marL="285750" lvl="0" indent="-285750" algn="just">
              <a:spcBef>
                <a:spcPts val="0"/>
              </a:spcBef>
              <a:buClr>
                <a:srgbClr val="DE7E18">
                  <a:lumMod val="50000"/>
                </a:srgbClr>
              </a:buClr>
              <a:buFont typeface="Courier New" panose="02070309020205020404" pitchFamily="49" charset="0"/>
              <a:buChar char="o"/>
            </a:pPr>
            <a:r>
              <a:rPr lang="pl-PL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Zadanie </a:t>
            </a:r>
            <a:r>
              <a:rPr lang="pl-PL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zrealizowane w ramach RPO – L2020</a:t>
            </a:r>
          </a:p>
          <a:p>
            <a:pPr marL="0" indent="0">
              <a:buNone/>
            </a:pPr>
            <a:endParaRPr lang="pl-PL" sz="1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04" y="1128510"/>
            <a:ext cx="5118776" cy="383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93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48318" y="197407"/>
            <a:ext cx="7731715" cy="66966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l-PL" sz="27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Rozbudowa drogi wojewódzkiej nr 295 w m. Gorzupia Dolna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02573" y="5448357"/>
            <a:ext cx="8915400" cy="968770"/>
          </a:xfrm>
        </p:spPr>
        <p:txBody>
          <a:bodyPr>
            <a:normAutofit/>
          </a:bodyPr>
          <a:lstStyle/>
          <a:p>
            <a:pPr marL="285750" lvl="0" indent="-285750" algn="just">
              <a:spcBef>
                <a:spcPts val="0"/>
              </a:spcBef>
              <a:buClr>
                <a:srgbClr val="DE7E18">
                  <a:lumMod val="50000"/>
                </a:srgbClr>
              </a:buClr>
              <a:buFont typeface="Courier New" panose="02070309020205020404" pitchFamily="49" charset="0"/>
              <a:buChar char="o"/>
            </a:pPr>
            <a:r>
              <a:rPr lang="pl-PL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Wartość projektu – </a:t>
            </a:r>
            <a:r>
              <a:rPr lang="pl-PL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5,50 </a:t>
            </a:r>
            <a:r>
              <a:rPr lang="pl-PL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mln zł</a:t>
            </a:r>
          </a:p>
          <a:p>
            <a:pPr marL="285750" lvl="0" indent="-285750" algn="just">
              <a:spcBef>
                <a:spcPts val="0"/>
              </a:spcBef>
              <a:buClr>
                <a:srgbClr val="DE7E18">
                  <a:lumMod val="50000"/>
                </a:srgbClr>
              </a:buClr>
              <a:buFont typeface="Courier New" panose="02070309020205020404" pitchFamily="49" charset="0"/>
              <a:buChar char="o"/>
            </a:pPr>
            <a:r>
              <a:rPr lang="pl-PL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Wykonawcą robót budowlanych było Przedsiębiorstwo Transportu i Maszyn Drogowych S.A. </a:t>
            </a:r>
            <a:endParaRPr lang="pl-PL" sz="1400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85750" lvl="0" indent="-285750" algn="just">
              <a:spcBef>
                <a:spcPts val="0"/>
              </a:spcBef>
              <a:buClr>
                <a:srgbClr val="DE7E18">
                  <a:lumMod val="50000"/>
                </a:srgbClr>
              </a:buClr>
              <a:buFont typeface="Courier New" panose="02070309020205020404" pitchFamily="49" charset="0"/>
              <a:buChar char="o"/>
            </a:pPr>
            <a:r>
              <a:rPr lang="pl-PL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Zadanie </a:t>
            </a:r>
            <a:r>
              <a:rPr lang="pl-PL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zrealizowane w ramach RPO – </a:t>
            </a:r>
            <a:r>
              <a:rPr lang="pl-PL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L2020</a:t>
            </a:r>
            <a:endParaRPr lang="pl-PL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433" y="1089497"/>
            <a:ext cx="5009233" cy="395004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09" y="1089498"/>
            <a:ext cx="5266724" cy="39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67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20636" y="5788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Zestawienie zadań w trakcie realizacji, dofinansowanych ze środków Regionalnego Programu Operacyjnego - Lubuskie 2020</a:t>
            </a:r>
            <a:endParaRPr lang="pl-PL" sz="2400" i="1" dirty="0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602451"/>
              </p:ext>
            </p:extLst>
          </p:nvPr>
        </p:nvGraphicFramePr>
        <p:xfrm>
          <a:off x="922564" y="1028883"/>
          <a:ext cx="10458797" cy="5224705"/>
        </p:xfrm>
        <a:graphic>
          <a:graphicData uri="http://schemas.openxmlformats.org/drawingml/2006/table">
            <a:tbl>
              <a:tblPr firstRow="1" firstCol="1" bandRow="1"/>
              <a:tblGrid>
                <a:gridCol w="334736"/>
                <a:gridCol w="2188029"/>
                <a:gridCol w="849085"/>
                <a:gridCol w="898072"/>
                <a:gridCol w="997452"/>
                <a:gridCol w="995808"/>
                <a:gridCol w="837575"/>
                <a:gridCol w="857268"/>
                <a:gridCol w="801710"/>
                <a:gridCol w="801710"/>
                <a:gridCol w="897352"/>
              </a:tblGrid>
              <a:tr h="4004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Lp.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Nazwa zadania 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Lata rzeczowej realizacji projektu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Całkowita</a:t>
                      </a:r>
                      <a:b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wartość projektu</a:t>
                      </a:r>
                      <a:b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Wartość kosztów kwalifikowalnych</a:t>
                      </a:r>
                      <a:b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Całkowite Dofinansowanie </a:t>
                      </a:r>
                      <a:b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 RPO-Lubuskie 2020</a:t>
                      </a:r>
                      <a:b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Wykonanie</a:t>
                      </a:r>
                      <a:b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2020 roku</a:t>
                      </a:r>
                      <a:b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Dofinansowanie z RPO -Lubuskie 2020 w 2020 r.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Wkład własny w 2020 r.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Planowane rezultaty</a:t>
                      </a:r>
                      <a:br>
                        <a:rPr lang="pl-PL" sz="105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pl-PL" sz="1050" b="1" i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[długość km]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50235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EFRR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Budżet państwa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56478">
                <a:tc grid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Zadania w trakcie realizacji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054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Przebudowa i rozbudowa drogi woj. nr 158 na odcinku Drezdenko - Gorzów Wlkp.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2019-2021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16 822 773,81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15 871 600,30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15 046 899,49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7 275 365,53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6 184 </a:t>
                      </a:r>
                      <a:r>
                        <a:rPr lang="pl-PL" sz="105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060,68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713 </a:t>
                      </a:r>
                      <a:r>
                        <a:rPr lang="pl-PL" sz="105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271,12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378 </a:t>
                      </a:r>
                      <a:r>
                        <a:rPr lang="pl-PL" sz="105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033,73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2020 r. osiągnięto 6,36 km (całkowita dł. odcinka wynosi 6,62 km)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24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050" dirty="0" smtClean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Budowa </a:t>
                      </a: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mostu przez rzekę Odrę wraz z budową nowego przebiegu drogi wojewódzkiej nr 282 - Etap II 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2017-2022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79 540 739,41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74 590 120,93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73 844 219,71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30 384 364,33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24 003 </a:t>
                      </a:r>
                      <a:r>
                        <a:rPr lang="pl-PL" sz="105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647,79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6 076 </a:t>
                      </a:r>
                      <a:r>
                        <a:rPr lang="pl-PL" sz="105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872,84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303 </a:t>
                      </a:r>
                      <a:r>
                        <a:rPr lang="pl-PL" sz="105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843,70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9,20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47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Budowa obwodnic m. Kosieczyn i Chlastawa w ciągu drogi woj. nr 302 oraz m. Podmokle Wielkie w ciągu drogi woj. nr 304 - dojazd do węzłów na autostradzie A-2 w Trzcielu oraz Nowym Tomyślu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2019-2022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47 836 083,31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43 456 200,00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38 686 770,00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0,00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0,00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0,00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0,00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7,30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3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700" dirty="0" smtClean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Rozbudowa </a:t>
                      </a: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drogi woj. nr 278 na odc. Stare Strącze – Wschowa 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2019-2023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22 490 577,33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20 800 464,83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18 730 395,10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0,00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0,00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0,00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0,00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3,48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78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166 690 173,86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154 718 386,06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146 308 284,30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37 659 729,86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30 187 </a:t>
                      </a:r>
                      <a:r>
                        <a:rPr lang="pl-PL" sz="105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708,47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6 790 </a:t>
                      </a:r>
                      <a:r>
                        <a:rPr lang="pl-PL" sz="105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143,96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681 </a:t>
                      </a:r>
                      <a:r>
                        <a:rPr lang="pl-PL" sz="105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877,43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19,98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378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RAZEM Tab. 3 i Tab 4.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224 776 535,92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205 787 596,03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190 523 </a:t>
                      </a:r>
                      <a:r>
                        <a:rPr lang="pl-PL" sz="105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836,80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45 844 760,98</a:t>
                      </a:r>
                      <a:endParaRPr lang="pl-PL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37 052 </a:t>
                      </a:r>
                      <a:r>
                        <a:rPr lang="pl-PL" sz="105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513,18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7 326 </a:t>
                      </a:r>
                      <a:r>
                        <a:rPr lang="pl-PL" sz="105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473,57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1 465 </a:t>
                      </a:r>
                      <a:r>
                        <a:rPr lang="pl-PL" sz="105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774,23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5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35,67</a:t>
                      </a:r>
                      <a:endParaRPr lang="pl-PL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13" marR="312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135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65956" y="317862"/>
            <a:ext cx="8911687" cy="884642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Przebudowa i rozbudowa drogi woj. nr 158 na odcinku </a:t>
            </a: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Drezdenko 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Gorzów Wlkp. </a:t>
            </a:r>
            <a:endParaRPr lang="pl-P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Obraz 3" descr="S:\04_DI\12_WBN\05_Materiały dla WPE\158_20201020_foto\DSC_5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603" y="1202504"/>
            <a:ext cx="7682392" cy="36520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/>
          <p:cNvSpPr/>
          <p:nvPr/>
        </p:nvSpPr>
        <p:spPr>
          <a:xfrm>
            <a:off x="605128" y="5389415"/>
            <a:ext cx="89412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latin typeface="Arial Narrow" panose="020B0606020202030204" pitchFamily="34" charset="0"/>
              </a:rPr>
              <a:t>Całkowita wartość projektu – </a:t>
            </a:r>
            <a:r>
              <a:rPr lang="pl-PL" sz="1600" b="1" dirty="0" smtClean="0">
                <a:latin typeface="Arial Narrow" panose="020B0606020202030204" pitchFamily="34" charset="0"/>
              </a:rPr>
              <a:t>16,82 </a:t>
            </a:r>
            <a:r>
              <a:rPr lang="pl-PL" sz="1600" b="1" dirty="0">
                <a:latin typeface="Arial Narrow" panose="020B0606020202030204" pitchFamily="34" charset="0"/>
              </a:rPr>
              <a:t>mln </a:t>
            </a:r>
            <a:r>
              <a:rPr lang="pl-PL" sz="1600" b="1" dirty="0" smtClean="0">
                <a:latin typeface="Arial Narrow" panose="020B0606020202030204" pitchFamily="34" charset="0"/>
              </a:rPr>
              <a:t>zł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 smtClean="0">
                <a:latin typeface="Arial Narrow" panose="020B0606020202030204" pitchFamily="34" charset="0"/>
              </a:rPr>
              <a:t>Wykonawcą robót budowlanych na odcinku zakończonym w 2020 r. – MALDROBUD Sp. z o.o.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 smtClean="0">
                <a:latin typeface="Arial Narrow" panose="020B0606020202030204" pitchFamily="34" charset="0"/>
              </a:rPr>
              <a:t>Wykonawca odcinka w realizacji - </a:t>
            </a:r>
            <a:r>
              <a:rPr lang="pl-PL" sz="1600" b="1" dirty="0">
                <a:latin typeface="Arial Narrow" panose="020B0606020202030204" pitchFamily="34" charset="0"/>
              </a:rPr>
              <a:t>EUROVIA Polska S.A.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 smtClean="0">
                <a:latin typeface="Arial Narrow" panose="020B0606020202030204" pitchFamily="34" charset="0"/>
              </a:rPr>
              <a:t>Inwestycja realizowana w latach 2019-2021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 smtClean="0">
                <a:latin typeface="Arial Narrow" panose="020B0606020202030204" pitchFamily="34" charset="0"/>
              </a:rPr>
              <a:t>Zadanie </a:t>
            </a:r>
            <a:r>
              <a:rPr lang="pl-PL" sz="1600" b="1" dirty="0">
                <a:latin typeface="Arial Narrow" panose="020B0606020202030204" pitchFamily="34" charset="0"/>
              </a:rPr>
              <a:t>realizowane w ramach RPO – </a:t>
            </a:r>
            <a:r>
              <a:rPr lang="pl-PL" sz="1600" b="1" dirty="0" smtClean="0">
                <a:latin typeface="Arial Narrow" panose="020B0606020202030204" pitchFamily="34" charset="0"/>
              </a:rPr>
              <a:t>L2020</a:t>
            </a:r>
            <a:endParaRPr lang="pl-PL" sz="1600" b="1" dirty="0">
              <a:latin typeface="Arial Narrow" panose="020B060602020203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498300" y="4854571"/>
            <a:ext cx="3461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Odcinek zakończony w 2020 r.</a:t>
            </a: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1593384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97" y="1575882"/>
            <a:ext cx="5898593" cy="346304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8" y="1575882"/>
            <a:ext cx="5257259" cy="346304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195899" y="408562"/>
            <a:ext cx="7665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ahoma" pitchFamily="34" charset="0"/>
                <a:cs typeface="Tahoma" pitchFamily="34" charset="0"/>
              </a:rPr>
              <a:t>Budowa mostu przez rzekę Odrę wraz z budową nowego przebiegu drogi wojewódzkiej nr 282 – Etap II</a:t>
            </a:r>
            <a:endParaRPr lang="pl-P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15321" y="5413908"/>
            <a:ext cx="93459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latin typeface="Arial Narrow" panose="020B0606020202030204" pitchFamily="34" charset="0"/>
              </a:rPr>
              <a:t>Całkowita wartość projektu – </a:t>
            </a:r>
            <a:r>
              <a:rPr lang="pl-PL" sz="1600" b="1" dirty="0" smtClean="0">
                <a:latin typeface="Arial Narrow" panose="020B0606020202030204" pitchFamily="34" charset="0"/>
              </a:rPr>
              <a:t>79,54 </a:t>
            </a:r>
            <a:r>
              <a:rPr lang="pl-PL" sz="1600" b="1" dirty="0">
                <a:latin typeface="Arial Narrow" panose="020B0606020202030204" pitchFamily="34" charset="0"/>
              </a:rPr>
              <a:t>mln </a:t>
            </a:r>
            <a:r>
              <a:rPr lang="pl-PL" sz="1600" b="1" dirty="0" smtClean="0">
                <a:latin typeface="Arial Narrow" panose="020B0606020202030204" pitchFamily="34" charset="0"/>
              </a:rPr>
              <a:t>zł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 smtClean="0">
                <a:latin typeface="Arial Narrow" panose="020B0606020202030204" pitchFamily="34" charset="0"/>
              </a:rPr>
              <a:t>Wykonawcą </a:t>
            </a:r>
            <a:r>
              <a:rPr lang="pl-PL" sz="1600" b="1" dirty="0">
                <a:latin typeface="Arial Narrow" panose="020B0606020202030204" pitchFamily="34" charset="0"/>
              </a:rPr>
              <a:t>robót jest MOTA-ENGIL CENTRAL EUROPE S.A</a:t>
            </a:r>
            <a:r>
              <a:rPr lang="pl-PL" sz="1600" b="1" dirty="0" smtClean="0">
                <a:latin typeface="Arial Narrow" panose="020B0606020202030204" pitchFamily="34" charset="0"/>
              </a:rPr>
              <a:t>., Inżynierem </a:t>
            </a:r>
            <a:r>
              <a:rPr lang="pl-PL" sz="1600" b="1" dirty="0">
                <a:latin typeface="Arial Narrow" panose="020B0606020202030204" pitchFamily="34" charset="0"/>
              </a:rPr>
              <a:t>Projektu jest PROMOST Spółka z </a:t>
            </a:r>
            <a:r>
              <a:rPr lang="pl-PL" sz="1600" b="1" dirty="0" smtClean="0">
                <a:latin typeface="Arial Narrow" panose="020B0606020202030204" pitchFamily="34" charset="0"/>
              </a:rPr>
              <a:t>o.o.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 smtClean="0">
                <a:latin typeface="Arial Narrow" panose="020B0606020202030204" pitchFamily="34" charset="0"/>
              </a:rPr>
              <a:t>Inwestycja </a:t>
            </a:r>
            <a:r>
              <a:rPr lang="pl-PL" sz="1600" b="1" dirty="0">
                <a:latin typeface="Arial Narrow" panose="020B0606020202030204" pitchFamily="34" charset="0"/>
              </a:rPr>
              <a:t>jest realizowana w systemie projektuj i </a:t>
            </a:r>
            <a:r>
              <a:rPr lang="pl-PL" sz="1600" b="1" dirty="0" smtClean="0">
                <a:latin typeface="Arial Narrow" panose="020B0606020202030204" pitchFamily="34" charset="0"/>
              </a:rPr>
              <a:t>buduj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 smtClean="0">
                <a:latin typeface="Arial Narrow" panose="020B0606020202030204" pitchFamily="34" charset="0"/>
              </a:rPr>
              <a:t>W 2019 r. rozpoczęto roboty budowlane</a:t>
            </a:r>
          </a:p>
        </p:txBody>
      </p:sp>
    </p:spTree>
    <p:extLst>
      <p:ext uri="{BB962C8B-B14F-4D97-AF65-F5344CB8AC3E}">
        <p14:creationId xmlns:p14="http://schemas.microsoft.com/office/powerpoint/2010/main" val="512020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5131" y="99158"/>
            <a:ext cx="10018713" cy="889463"/>
          </a:xfrm>
        </p:spPr>
        <p:txBody>
          <a:bodyPr>
            <a:noAutofit/>
          </a:bodyPr>
          <a:lstStyle/>
          <a:p>
            <a:pPr algn="ctr"/>
            <a:r>
              <a:rPr lang="pl-PL" sz="2400" b="1" i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Budowa obwodnicy m. Podmokle Wielkie, Kosieczyn i Chlastawa w ciągu drogi wojewódzkiej nr 302 - dojazd do węzłów </a:t>
            </a:r>
            <a:br>
              <a:rPr lang="pl-PL" sz="2400" b="1" i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400" b="1" i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na autostradzie A-2 w Trzcielu oraz Nowym Tomyślu</a:t>
            </a:r>
            <a:endParaRPr lang="pl-PL" sz="24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72" y="1472119"/>
            <a:ext cx="7250779" cy="3778250"/>
          </a:xfrm>
        </p:spPr>
      </p:pic>
      <p:sp>
        <p:nvSpPr>
          <p:cNvPr id="5" name="Prostokąt 4"/>
          <p:cNvSpPr/>
          <p:nvPr/>
        </p:nvSpPr>
        <p:spPr>
          <a:xfrm>
            <a:off x="2286971" y="5520043"/>
            <a:ext cx="89412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latin typeface="Arial Narrow" panose="020B0606020202030204" pitchFamily="34" charset="0"/>
              </a:rPr>
              <a:t>Całkowita wartość projektu – 47,84 mln </a:t>
            </a:r>
            <a:r>
              <a:rPr lang="pl-PL" sz="1600" b="1" dirty="0" smtClean="0">
                <a:latin typeface="Arial Narrow" panose="020B0606020202030204" pitchFamily="34" charset="0"/>
              </a:rPr>
              <a:t>zł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 smtClean="0">
                <a:latin typeface="Arial Narrow" panose="020B0606020202030204" pitchFamily="34" charset="0"/>
              </a:rPr>
              <a:t>Wykonawca </a:t>
            </a:r>
            <a:r>
              <a:rPr lang="pl-PL" sz="1600" b="1" dirty="0">
                <a:latin typeface="Arial Narrow" panose="020B0606020202030204" pitchFamily="34" charset="0"/>
              </a:rPr>
              <a:t>– Przedsiębiorstwo Drogowe KONTRAKT Sp. z </a:t>
            </a:r>
            <a:r>
              <a:rPr lang="pl-PL" sz="1600" b="1" dirty="0" smtClean="0">
                <a:latin typeface="Arial Narrow" panose="020B0606020202030204" pitchFamily="34" charset="0"/>
              </a:rPr>
              <a:t>o.o., Inżynier </a:t>
            </a:r>
            <a:r>
              <a:rPr lang="pl-PL" sz="1600" b="1" dirty="0">
                <a:latin typeface="Arial Narrow" panose="020B0606020202030204" pitchFamily="34" charset="0"/>
              </a:rPr>
              <a:t>Projektu – </a:t>
            </a:r>
            <a:r>
              <a:rPr lang="pl-PL" sz="1600" b="1" dirty="0" err="1">
                <a:latin typeface="Arial Narrow" panose="020B0606020202030204" pitchFamily="34" charset="0"/>
              </a:rPr>
              <a:t>Promost</a:t>
            </a:r>
            <a:r>
              <a:rPr lang="pl-PL" sz="1600" b="1" dirty="0">
                <a:latin typeface="Arial Narrow" panose="020B0606020202030204" pitchFamily="34" charset="0"/>
              </a:rPr>
              <a:t> Spółka z </a:t>
            </a:r>
            <a:r>
              <a:rPr lang="pl-PL" sz="1600" b="1" dirty="0" smtClean="0">
                <a:latin typeface="Arial Narrow" panose="020B0606020202030204" pitchFamily="34" charset="0"/>
              </a:rPr>
              <a:t>o.o.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 smtClean="0">
                <a:latin typeface="Arial Narrow" panose="020B0606020202030204" pitchFamily="34" charset="0"/>
              </a:rPr>
              <a:t>Inwestycja </a:t>
            </a:r>
            <a:r>
              <a:rPr lang="pl-PL" sz="1600" b="1" dirty="0">
                <a:latin typeface="Arial Narrow" panose="020B0606020202030204" pitchFamily="34" charset="0"/>
              </a:rPr>
              <a:t>jest realizowana w systemie projektuj i buduj, w 2019 r. rozpoczęto </a:t>
            </a:r>
            <a:r>
              <a:rPr lang="pl-PL" sz="1600" b="1" dirty="0" smtClean="0">
                <a:latin typeface="Arial Narrow" panose="020B0606020202030204" pitchFamily="34" charset="0"/>
              </a:rPr>
              <a:t>proces projektowy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latin typeface="Arial Narrow" panose="020B0606020202030204" pitchFamily="34" charset="0"/>
              </a:rPr>
              <a:t>Zadanie realizowane w ramach RPO – </a:t>
            </a:r>
            <a:r>
              <a:rPr lang="pl-PL" sz="1600" b="1" dirty="0" smtClean="0">
                <a:latin typeface="Arial Narrow" panose="020B0606020202030204" pitchFamily="34" charset="0"/>
              </a:rPr>
              <a:t>L2020</a:t>
            </a:r>
            <a:endParaRPr lang="pl-PL" sz="1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9439" y="233413"/>
            <a:ext cx="10018713" cy="45960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Rozbudowa drogi woj. nr 278 na odc. Stare Strącze – </a:t>
            </a:r>
            <a:r>
              <a:rPr lang="pl-PL" sz="27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Wschowa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2354981" y="5558473"/>
            <a:ext cx="63751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latin typeface="Arial Narrow" panose="020B0606020202030204" pitchFamily="34" charset="0"/>
              </a:rPr>
              <a:t>Całkowita wartość projektu – </a:t>
            </a:r>
            <a:r>
              <a:rPr lang="pl-PL" sz="1600" b="1" dirty="0" smtClean="0">
                <a:latin typeface="Arial Narrow" panose="020B0606020202030204" pitchFamily="34" charset="0"/>
              </a:rPr>
              <a:t>22,49 </a:t>
            </a:r>
            <a:r>
              <a:rPr lang="pl-PL" sz="1600" b="1" dirty="0">
                <a:latin typeface="Arial Narrow" panose="020B0606020202030204" pitchFamily="34" charset="0"/>
              </a:rPr>
              <a:t>mln zł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latin typeface="Arial Narrow" panose="020B0606020202030204" pitchFamily="34" charset="0"/>
              </a:rPr>
              <a:t>Wykonawca – Przedsiębiorstwo </a:t>
            </a:r>
            <a:r>
              <a:rPr lang="pl-PL" sz="1600" b="1" dirty="0" smtClean="0">
                <a:latin typeface="Arial Narrow" panose="020B0606020202030204" pitchFamily="34" charset="0"/>
              </a:rPr>
              <a:t>Budownictwa Drogowego Sp. Z o.o.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 smtClean="0">
                <a:latin typeface="Arial Narrow" panose="020B0606020202030204" pitchFamily="34" charset="0"/>
              </a:rPr>
              <a:t>Inwestycja </a:t>
            </a:r>
            <a:r>
              <a:rPr lang="pl-PL" sz="1600" b="1" dirty="0">
                <a:latin typeface="Arial Narrow" panose="020B0606020202030204" pitchFamily="34" charset="0"/>
              </a:rPr>
              <a:t>jest realizowana w systemie projektuj i </a:t>
            </a:r>
            <a:r>
              <a:rPr lang="pl-PL" sz="1600" b="1" dirty="0" smtClean="0">
                <a:latin typeface="Arial Narrow" panose="020B0606020202030204" pitchFamily="34" charset="0"/>
              </a:rPr>
              <a:t>buduj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600" b="1" dirty="0">
                <a:latin typeface="Arial Narrow" panose="020B0606020202030204" pitchFamily="34" charset="0"/>
              </a:rPr>
              <a:t>Zadanie realizowane w ramach RPO – </a:t>
            </a:r>
            <a:r>
              <a:rPr lang="pl-PL" sz="1600" b="1" dirty="0" smtClean="0">
                <a:latin typeface="Arial Narrow" panose="020B0606020202030204" pitchFamily="34" charset="0"/>
              </a:rPr>
              <a:t>L2020</a:t>
            </a:r>
            <a:endParaRPr lang="pl-PL" sz="1600" b="1" dirty="0">
              <a:latin typeface="Arial Narrow" panose="020B060602020203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39" y="950021"/>
            <a:ext cx="9662579" cy="460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50542" y="317856"/>
            <a:ext cx="10018713" cy="31432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cap="all" dirty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WYKAZ OTRZYMANYCH DOTACJI CELOWYCH UDZIELONYCH </a:t>
            </a:r>
            <a:br>
              <a:rPr lang="pl-PL" sz="2700" b="1" cap="all" dirty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700" b="1" cap="all" dirty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W </a:t>
            </a:r>
            <a:r>
              <a:rPr lang="pl-PL" sz="2700" b="1" cap="all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2020 </a:t>
            </a:r>
            <a:r>
              <a:rPr lang="pl-PL" sz="2700" b="1" cap="all" dirty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R. PRZEZ JEDNOSTKI SAMORZĄDU TERYTORIALNEGO</a:t>
            </a:r>
            <a:r>
              <a:rPr lang="pl-PL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51214" y="1396242"/>
            <a:ext cx="10401299" cy="50862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dirty="0">
                <a:latin typeface="Arial Narrow" panose="020B0606020202030204" pitchFamily="34" charset="0"/>
              </a:rPr>
              <a:t>W </a:t>
            </a:r>
            <a:r>
              <a:rPr lang="pl-PL" dirty="0" smtClean="0">
                <a:latin typeface="Arial Narrow" panose="020B0606020202030204" pitchFamily="34" charset="0"/>
              </a:rPr>
              <a:t>2020 </a:t>
            </a:r>
            <a:r>
              <a:rPr lang="pl-PL" dirty="0">
                <a:latin typeface="Arial Narrow" panose="020B0606020202030204" pitchFamily="34" charset="0"/>
              </a:rPr>
              <a:t>r. Zarząd Dróg </a:t>
            </a:r>
            <a:r>
              <a:rPr lang="pl-PL" dirty="0" smtClean="0">
                <a:latin typeface="Arial Narrow" panose="020B0606020202030204" pitchFamily="34" charset="0"/>
              </a:rPr>
              <a:t>Wojewódzkich otrzymał </a:t>
            </a:r>
            <a:r>
              <a:rPr lang="pl-PL" dirty="0">
                <a:latin typeface="Arial Narrow" panose="020B0606020202030204" pitchFamily="34" charset="0"/>
              </a:rPr>
              <a:t>dotacje udzielone przez jednostki samorządu terytorialnego:</a:t>
            </a:r>
          </a:p>
          <a:p>
            <a:pPr marL="0" indent="0" algn="just">
              <a:buNone/>
            </a:pPr>
            <a:endParaRPr lang="pl-PL" sz="1100" dirty="0" smtClean="0">
              <a:latin typeface="Arial Narrow" panose="020B0606020202030204" pitchFamily="34" charset="0"/>
            </a:endParaRPr>
          </a:p>
          <a:p>
            <a:pPr algn="just">
              <a:buClr>
                <a:schemeClr val="accent2">
                  <a:lumMod val="75000"/>
                </a:schemeClr>
              </a:buClr>
            </a:pPr>
            <a:r>
              <a:rPr lang="pl-PL" dirty="0" smtClean="0">
                <a:latin typeface="Arial Narrow" panose="020B0606020202030204" pitchFamily="34" charset="0"/>
              </a:rPr>
              <a:t>dla </a:t>
            </a:r>
            <a:r>
              <a:rPr lang="pl-PL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11 </a:t>
            </a:r>
            <a:r>
              <a:rPr lang="pl-PL" b="1" dirty="0">
                <a:solidFill>
                  <a:schemeClr val="accent1"/>
                </a:solidFill>
                <a:latin typeface="Arial Narrow" panose="020B0606020202030204" pitchFamily="34" charset="0"/>
              </a:rPr>
              <a:t>inwestycji</a:t>
            </a:r>
            <a:r>
              <a:rPr lang="pl-PL" dirty="0">
                <a:latin typeface="Arial Narrow" panose="020B0606020202030204" pitchFamily="34" charset="0"/>
              </a:rPr>
              <a:t>, w łącznej kwocie </a:t>
            </a:r>
            <a:r>
              <a:rPr lang="pl-PL" b="1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2 997 </a:t>
            </a:r>
            <a:r>
              <a:rPr lang="pl-PL" b="1" dirty="0" smtClean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373,00 </a:t>
            </a:r>
            <a:r>
              <a:rPr lang="pl-PL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zł</a:t>
            </a:r>
            <a:r>
              <a:rPr lang="pl-PL" dirty="0">
                <a:latin typeface="Arial Narrow" panose="020B0606020202030204" pitchFamily="34" charset="0"/>
              </a:rPr>
              <a:t>, w tym:</a:t>
            </a:r>
          </a:p>
          <a:p>
            <a:pPr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l-PL" dirty="0">
                <a:latin typeface="Arial Narrow" panose="020B0606020202030204" pitchFamily="34" charset="0"/>
              </a:rPr>
              <a:t>na wykupy gruntów </a:t>
            </a:r>
            <a:r>
              <a:rPr lang="pl-PL" i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2 027 809 zł</a:t>
            </a:r>
            <a:r>
              <a:rPr lang="pl-PL" dirty="0">
                <a:latin typeface="Arial Narrow" panose="020B0606020202030204" pitchFamily="34" charset="0"/>
              </a:rPr>
              <a:t>,</a:t>
            </a:r>
          </a:p>
          <a:p>
            <a:pPr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l-PL" dirty="0">
                <a:latin typeface="Arial Narrow" panose="020B0606020202030204" pitchFamily="34" charset="0"/>
              </a:rPr>
              <a:t>na opracowanie dokumentacji </a:t>
            </a:r>
            <a:r>
              <a:rPr lang="pl-PL" i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22 878,00 zł</a:t>
            </a:r>
            <a:r>
              <a:rPr lang="pl-PL" dirty="0">
                <a:latin typeface="Arial Narrow" panose="020B0606020202030204" pitchFamily="34" charset="0"/>
              </a:rPr>
              <a:t>, </a:t>
            </a:r>
          </a:p>
          <a:p>
            <a:pPr algn="just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l-PL" dirty="0" smtClean="0">
                <a:latin typeface="Arial Narrow" panose="020B0606020202030204" pitchFamily="34" charset="0"/>
              </a:rPr>
              <a:t>na </a:t>
            </a:r>
            <a:r>
              <a:rPr lang="pl-PL" dirty="0">
                <a:latin typeface="Arial Narrow" panose="020B0606020202030204" pitchFamily="34" charset="0"/>
              </a:rPr>
              <a:t>realizację inwestycji </a:t>
            </a:r>
            <a:r>
              <a:rPr lang="pl-PL" dirty="0" smtClean="0">
                <a:latin typeface="Arial Narrow" panose="020B0606020202030204" pitchFamily="34" charset="0"/>
              </a:rPr>
              <a:t>(budowy chodników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smtClean="0">
                <a:latin typeface="Arial Narrow" panose="020B0606020202030204" pitchFamily="34" charset="0"/>
              </a:rPr>
              <a:t>i odnowy dywanikowe) </a:t>
            </a:r>
            <a:r>
              <a:rPr lang="pl-PL" i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946 686 zł</a:t>
            </a:r>
            <a:r>
              <a:rPr lang="pl-PL" dirty="0" smtClean="0">
                <a:latin typeface="Arial Narrow" panose="020B0606020202030204" pitchFamily="34" charset="0"/>
              </a:rPr>
              <a:t>. </a:t>
            </a:r>
          </a:p>
          <a:p>
            <a:pPr marL="0" indent="0" algn="just">
              <a:buClr>
                <a:schemeClr val="accent2">
                  <a:lumMod val="75000"/>
                </a:schemeClr>
              </a:buClr>
              <a:buNone/>
            </a:pPr>
            <a:endParaRPr lang="pl-PL" sz="800" dirty="0">
              <a:latin typeface="Arial Narrow" panose="020B0606020202030204" pitchFamily="34" charset="0"/>
            </a:endParaRPr>
          </a:p>
          <a:p>
            <a:pPr algn="just">
              <a:buClr>
                <a:schemeClr val="accent2">
                  <a:lumMod val="75000"/>
                </a:schemeClr>
              </a:buClr>
            </a:pPr>
            <a:r>
              <a:rPr lang="pl-PL" dirty="0">
                <a:latin typeface="Arial Narrow" panose="020B0606020202030204" pitchFamily="34" charset="0"/>
              </a:rPr>
              <a:t>dla </a:t>
            </a:r>
            <a:r>
              <a:rPr lang="pl-PL" b="1" dirty="0">
                <a:solidFill>
                  <a:schemeClr val="accent1"/>
                </a:solidFill>
                <a:latin typeface="Arial Narrow" panose="020B0606020202030204" pitchFamily="34" charset="0"/>
              </a:rPr>
              <a:t>7</a:t>
            </a:r>
            <a:r>
              <a:rPr lang="pl-PL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 </a:t>
            </a:r>
            <a:r>
              <a:rPr lang="pl-PL" b="1" dirty="0">
                <a:solidFill>
                  <a:schemeClr val="accent1"/>
                </a:solidFill>
                <a:latin typeface="Arial Narrow" panose="020B0606020202030204" pitchFamily="34" charset="0"/>
              </a:rPr>
              <a:t>zadań w ramach remontów</a:t>
            </a:r>
            <a:r>
              <a:rPr lang="pl-PL" dirty="0">
                <a:latin typeface="Arial Narrow" panose="020B0606020202030204" pitchFamily="34" charset="0"/>
              </a:rPr>
              <a:t>, w łącznej kwocie </a:t>
            </a:r>
            <a:r>
              <a:rPr lang="pl-PL" b="1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402 </a:t>
            </a:r>
            <a:r>
              <a:rPr lang="pl-PL" b="1" dirty="0" smtClean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616,00 </a:t>
            </a:r>
            <a:r>
              <a:rPr lang="pl-PL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zł</a:t>
            </a:r>
            <a:r>
              <a:rPr lang="pl-PL" dirty="0">
                <a:solidFill>
                  <a:schemeClr val="accent1"/>
                </a:solidFill>
                <a:latin typeface="Arial Narrow" panose="020B0606020202030204" pitchFamily="34" charset="0"/>
              </a:rPr>
              <a:t>. </a:t>
            </a:r>
          </a:p>
          <a:p>
            <a:pPr algn="just"/>
            <a:endParaRPr lang="pl-PL" sz="1100" dirty="0">
              <a:latin typeface="Arial Narrow" panose="020B0606020202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700" dirty="0" smtClean="0">
                <a:latin typeface="Arial Narrow" panose="020B0606020202030204" pitchFamily="34" charset="0"/>
              </a:rPr>
              <a:t>Województwo </a:t>
            </a:r>
            <a:r>
              <a:rPr lang="pl-PL" sz="1700" dirty="0">
                <a:latin typeface="Arial Narrow" panose="020B0606020202030204" pitchFamily="34" charset="0"/>
              </a:rPr>
              <a:t>Lubuskie powierzyło Gminom </a:t>
            </a:r>
            <a:r>
              <a:rPr lang="pl-PL" sz="1700" dirty="0" smtClean="0">
                <a:latin typeface="Arial Narrow" panose="020B0606020202030204" pitchFamily="34" charset="0"/>
              </a:rPr>
              <a:t>(Nowogród </a:t>
            </a:r>
            <a:r>
              <a:rPr lang="pl-PL" sz="1700" dirty="0">
                <a:latin typeface="Arial Narrow" panose="020B0606020202030204" pitchFamily="34" charset="0"/>
              </a:rPr>
              <a:t>Bobrzański, Gmina Trzebiel, Gmina Kożuchów, Gmina Wschowa, Gmina Sława, Gmina Strzelce Krajeńskie, Gmina Bojadła oraz Gmina Zabór) prowadzenie części zadania publicznego w zakresie dróg publicznych polegających </a:t>
            </a:r>
            <a:r>
              <a:rPr lang="pl-PL" sz="1700" dirty="0" smtClean="0">
                <a:latin typeface="Arial Narrow" panose="020B0606020202030204" pitchFamily="34" charset="0"/>
              </a:rPr>
              <a:t>na </a:t>
            </a:r>
            <a:r>
              <a:rPr lang="pl-PL" sz="1700" dirty="0">
                <a:latin typeface="Arial Narrow" panose="020B0606020202030204" pitchFamily="34" charset="0"/>
              </a:rPr>
              <a:t>wykonaniu </a:t>
            </a:r>
            <a:r>
              <a:rPr lang="pl-PL" sz="1700" dirty="0" smtClean="0">
                <a:latin typeface="Arial Narrow" panose="020B0606020202030204" pitchFamily="34" charset="0"/>
              </a:rPr>
              <a:t>doświetlenia </a:t>
            </a:r>
            <a:r>
              <a:rPr lang="pl-PL" sz="17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12 </a:t>
            </a:r>
            <a:r>
              <a:rPr lang="pl-PL" sz="1700" dirty="0" smtClean="0">
                <a:latin typeface="Arial Narrow" panose="020B0606020202030204" pitchFamily="34" charset="0"/>
              </a:rPr>
              <a:t>przejść </a:t>
            </a:r>
            <a:r>
              <a:rPr lang="pl-PL" sz="1700" dirty="0">
                <a:latin typeface="Arial Narrow" panose="020B0606020202030204" pitchFamily="34" charset="0"/>
              </a:rPr>
              <a:t>dla pieszych. </a:t>
            </a:r>
            <a:r>
              <a:rPr lang="pl-PL" sz="1700" dirty="0" smtClean="0">
                <a:latin typeface="Arial Narrow" panose="020B0606020202030204" pitchFamily="34" charset="0"/>
              </a:rPr>
              <a:t>Województwo </a:t>
            </a:r>
            <a:r>
              <a:rPr lang="pl-PL" sz="1700" dirty="0">
                <a:latin typeface="Arial Narrow" panose="020B0606020202030204" pitchFamily="34" charset="0"/>
              </a:rPr>
              <a:t>Lubuskie przekazało Gminom </a:t>
            </a:r>
            <a:r>
              <a:rPr lang="pl-PL" sz="1700" dirty="0" smtClean="0">
                <a:latin typeface="Arial Narrow" panose="020B0606020202030204" pitchFamily="34" charset="0"/>
              </a:rPr>
              <a:t>dotacje </a:t>
            </a:r>
            <a:r>
              <a:rPr lang="pl-PL" sz="1700" dirty="0">
                <a:latin typeface="Arial Narrow" panose="020B0606020202030204" pitchFamily="34" charset="0"/>
              </a:rPr>
              <a:t>celowe w wysokości </a:t>
            </a:r>
            <a:r>
              <a:rPr lang="pl-PL" sz="17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157 315,00 zł </a:t>
            </a:r>
            <a:r>
              <a:rPr lang="pl-PL" sz="1700" dirty="0">
                <a:latin typeface="Arial Narrow" panose="020B0606020202030204" pitchFamily="34" charset="0"/>
              </a:rPr>
              <a:t>na pokrycie kosztów realizacji powierzonych </a:t>
            </a:r>
            <a:r>
              <a:rPr lang="pl-PL" sz="1700" dirty="0" smtClean="0">
                <a:latin typeface="Arial Narrow" panose="020B0606020202030204" pitchFamily="34" charset="0"/>
              </a:rPr>
              <a:t>zadań o wartości </a:t>
            </a:r>
            <a:r>
              <a:rPr lang="pl-PL" sz="17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278 498,00 zł</a:t>
            </a:r>
          </a:p>
          <a:p>
            <a:pPr marL="0" indent="0" algn="just">
              <a:spcBef>
                <a:spcPts val="0"/>
              </a:spcBef>
              <a:buNone/>
            </a:pPr>
            <a:endParaRPr lang="pl-PL" sz="17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700" dirty="0" smtClean="0">
                <a:latin typeface="Arial Narrow" panose="020B0606020202030204" pitchFamily="34" charset="0"/>
              </a:rPr>
              <a:t>Dodatkowo </a:t>
            </a:r>
            <a:r>
              <a:rPr lang="pl-PL" sz="1700" dirty="0">
                <a:latin typeface="Arial Narrow" panose="020B0606020202030204" pitchFamily="34" charset="0"/>
              </a:rPr>
              <a:t>Województwo Lubuskie powierzyło Gminie Sława realizację zadania publicznego </a:t>
            </a:r>
            <a:r>
              <a:rPr lang="pl-PL" sz="1700" dirty="0" smtClean="0">
                <a:latin typeface="Arial Narrow" panose="020B0606020202030204" pitchFamily="34" charset="0"/>
              </a:rPr>
              <a:t>w </a:t>
            </a:r>
            <a:r>
              <a:rPr lang="pl-PL" sz="1700" dirty="0">
                <a:latin typeface="Arial Narrow" panose="020B0606020202030204" pitchFamily="34" charset="0"/>
              </a:rPr>
              <a:t>zakresie remontu chodnika </a:t>
            </a:r>
            <a:r>
              <a:rPr lang="pl-PL" sz="1700" dirty="0" smtClean="0">
                <a:latin typeface="Arial Narrow" panose="020B0606020202030204" pitchFamily="34" charset="0"/>
              </a:rPr>
              <a:t/>
            </a:r>
            <a:br>
              <a:rPr lang="pl-PL" sz="1700" dirty="0" smtClean="0">
                <a:latin typeface="Arial Narrow" panose="020B0606020202030204" pitchFamily="34" charset="0"/>
              </a:rPr>
            </a:br>
            <a:r>
              <a:rPr lang="pl-PL" sz="1700" dirty="0" smtClean="0">
                <a:latin typeface="Arial Narrow" panose="020B0606020202030204" pitchFamily="34" charset="0"/>
              </a:rPr>
              <a:t>w </a:t>
            </a:r>
            <a:r>
              <a:rPr lang="pl-PL" sz="1700" dirty="0">
                <a:latin typeface="Arial Narrow" panose="020B0606020202030204" pitchFamily="34" charset="0"/>
              </a:rPr>
              <a:t>ciągu drogi </a:t>
            </a:r>
            <a:r>
              <a:rPr lang="pl-PL" sz="1700" dirty="0" smtClean="0">
                <a:latin typeface="Arial Narrow" panose="020B0606020202030204" pitchFamily="34" charset="0"/>
              </a:rPr>
              <a:t>woj. </a:t>
            </a:r>
            <a:r>
              <a:rPr lang="pl-PL" sz="1700" dirty="0">
                <a:latin typeface="Arial Narrow" panose="020B0606020202030204" pitchFamily="34" charset="0"/>
              </a:rPr>
              <a:t>nr 278 w Sławie przy ul. Henryka Pobożnego </a:t>
            </a:r>
            <a:r>
              <a:rPr lang="pl-PL" sz="1700" dirty="0" smtClean="0">
                <a:latin typeface="Arial Narrow" panose="020B0606020202030204" pitchFamily="34" charset="0"/>
              </a:rPr>
              <a:t>i </a:t>
            </a:r>
            <a:r>
              <a:rPr lang="pl-PL" sz="1700" dirty="0">
                <a:latin typeface="Arial Narrow" panose="020B0606020202030204" pitchFamily="34" charset="0"/>
              </a:rPr>
              <a:t>przekazało dotację na ten cel w wysokości </a:t>
            </a:r>
            <a:r>
              <a:rPr lang="pl-PL" b="1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0,14 mln zł</a:t>
            </a:r>
            <a:r>
              <a:rPr lang="pl-PL" sz="1700" dirty="0">
                <a:latin typeface="Arial Narrow" panose="020B0606020202030204" pitchFamily="34" charset="0"/>
              </a:rPr>
              <a:t>.</a:t>
            </a:r>
          </a:p>
          <a:p>
            <a:endParaRPr lang="pl-PL" dirty="0">
              <a:latin typeface="Arial Narrow" panose="020B0606020202030204" pitchFamily="34" charset="0"/>
            </a:endParaRPr>
          </a:p>
          <a:p>
            <a:endParaRPr lang="pl-PL" sz="700" dirty="0"/>
          </a:p>
        </p:txBody>
      </p:sp>
    </p:spTree>
    <p:extLst>
      <p:ext uri="{BB962C8B-B14F-4D97-AF65-F5344CB8AC3E}">
        <p14:creationId xmlns:p14="http://schemas.microsoft.com/office/powerpoint/2010/main" val="134827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757948" y="57150"/>
            <a:ext cx="7639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DANE FINANSOWE O WYKONANIU ROBÓT </a:t>
            </a:r>
            <a:b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DROGOWO-MOSTOWYCH W </a:t>
            </a: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2020 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R.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1807503"/>
              </p:ext>
            </p:extLst>
          </p:nvPr>
        </p:nvGraphicFramePr>
        <p:xfrm>
          <a:off x="1891531" y="1169773"/>
          <a:ext cx="8685853" cy="4691085"/>
        </p:xfrm>
        <a:graphic>
          <a:graphicData uri="http://schemas.openxmlformats.org/drawingml/2006/table">
            <a:tbl>
              <a:tblPr firstRow="1" firstCol="1" bandRow="1"/>
              <a:tblGrid>
                <a:gridCol w="515377"/>
                <a:gridCol w="6977658"/>
                <a:gridCol w="1192818"/>
              </a:tblGrid>
              <a:tr h="4314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Lp.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Wyszczególnienie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Wydatki finansowe w zł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468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Budowa, przebudowa dróg i mostów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72 088 368,28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173410"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tym: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1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Zadania realizowane w 2020 roku z budżetu województwa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16 395 760,68 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37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Dokumentacje, monitoringi porealizacyjne, studia wykonalności i badania archeologiczne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1 188 019,07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1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Badania laboratoryjne i Grunty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2 271 203,26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37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Koszty niekwalifikowane związane z realizacją zadań  w ramach RPO-Lubuskie 2020 poniesione z budżetu województwa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1 395 765,00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1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Zadania realizowane ze środków RPO - Lubuskie 2020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45 844 760,98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37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Zadania realizowane z Programu Współpracy INTERREG VA Brandenburgia - Polska 2014-2020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3 115 449,20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1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Zadanie dofinansowane z rezerwy subwencji ogólnej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1 877 410,09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8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Utrzymanie dróg i mostów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29 940 639,83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3468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Zakupy inwestycyjne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550 917,00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346819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102 579 925,11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200" marR="28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24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24514" y="393450"/>
            <a:ext cx="8911687" cy="39738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>
                <a:latin typeface="Arial Narrow" panose="020B0606020202030204" pitchFamily="34" charset="0"/>
              </a:rPr>
              <a:t>D</a:t>
            </a:r>
            <a:r>
              <a:rPr lang="pl-PL" sz="2400" b="1" dirty="0" smtClean="0">
                <a:latin typeface="Arial Narrow" panose="020B0606020202030204" pitchFamily="34" charset="0"/>
              </a:rPr>
              <a:t>oświetlenia </a:t>
            </a:r>
            <a:r>
              <a:rPr lang="pl-PL" sz="2400" b="1" dirty="0">
                <a:latin typeface="Arial Narrow" panose="020B0606020202030204" pitchFamily="34" charset="0"/>
              </a:rPr>
              <a:t>przejść dla pieszych </a:t>
            </a:r>
            <a:r>
              <a:rPr lang="pl-PL" sz="2400" b="1" dirty="0" smtClean="0">
                <a:latin typeface="Arial Narrow" panose="020B0606020202030204" pitchFamily="34" charset="0"/>
              </a:rPr>
              <a:t>wykonane w 2020 r. </a:t>
            </a:r>
            <a:endParaRPr lang="pl-PL" sz="2400" dirty="0">
              <a:latin typeface="Arial Narrow" panose="020B0606020202030204" pitchFamily="34" charset="0"/>
            </a:endParaRPr>
          </a:p>
        </p:txBody>
      </p:sp>
      <p:pic>
        <p:nvPicPr>
          <p:cNvPr id="5" name="Obraz 4" descr="S:\04_DI\10_WPE\Wydział_Planowania\WYKONANIE NA SEJMIK (książeczki)\WYKONANIE 2020\ZDJĘCIA\Doświetlenia\FB_IMG_16160497992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065" y="1499287"/>
            <a:ext cx="5570778" cy="377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ymbol zastępczy zawartości 3" descr="S:\04_DI\10_WPE\Wydział_Planowania\WYKONANIE NA SEJMIK (książeczki)\WYKONANIE 2020\ZDJĘCIA\Doświetlenia\FB_IMG_1616049783396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67" y="1499287"/>
            <a:ext cx="5037666" cy="3778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83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64440" y="213548"/>
            <a:ext cx="10393365" cy="543877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cap="all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Zadanie realizowane </a:t>
            </a:r>
            <a:r>
              <a:rPr lang="pl-PL" sz="2400" b="1" cap="all" dirty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w </a:t>
            </a:r>
            <a:r>
              <a:rPr lang="pl-PL" sz="2400" b="1" cap="all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2020 </a:t>
            </a:r>
            <a:r>
              <a:rPr lang="pl-PL" sz="2400" b="1" cap="all" dirty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r. </a:t>
            </a:r>
            <a:endParaRPr lang="pl-PL" sz="2400" b="1" cap="all" dirty="0" smtClean="0">
              <a:ln w="0"/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cap="all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ze środków rezerwy subwencji ogólnej</a:t>
            </a:r>
            <a:endParaRPr lang="pl-PL" sz="2400" b="1" cap="all" dirty="0">
              <a:ln w="0"/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4" name="Symbol zastępczy zawartości 3" descr="20210305_111320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764" y="1972742"/>
            <a:ext cx="5694480" cy="43547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/>
          <p:cNvSpPr/>
          <p:nvPr/>
        </p:nvSpPr>
        <p:spPr>
          <a:xfrm>
            <a:off x="1802014" y="2759747"/>
            <a:ext cx="40957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Arial Narrow" panose="020B0606020202030204" pitchFamily="34" charset="0"/>
              </a:rPr>
              <a:t>W 2020 roku </a:t>
            </a:r>
            <a:endParaRPr lang="pl-PL" sz="2000" dirty="0" smtClean="0">
              <a:latin typeface="Arial Narrow" panose="020B0606020202030204" pitchFamily="34" charset="0"/>
            </a:endParaRPr>
          </a:p>
          <a:p>
            <a:r>
              <a:rPr lang="pl-PL" sz="2000" dirty="0" smtClean="0">
                <a:latin typeface="Arial Narrow" panose="020B0606020202030204" pitchFamily="34" charset="0"/>
              </a:rPr>
              <a:t>dla </a:t>
            </a:r>
            <a:r>
              <a:rPr lang="pl-PL" sz="2000" dirty="0">
                <a:latin typeface="Arial Narrow" panose="020B0606020202030204" pitchFamily="34" charset="0"/>
              </a:rPr>
              <a:t>Województwa Lubuskiego </a:t>
            </a:r>
            <a:endParaRPr lang="pl-PL" sz="2000" dirty="0" smtClean="0">
              <a:latin typeface="Arial Narrow" panose="020B0606020202030204" pitchFamily="34" charset="0"/>
            </a:endParaRPr>
          </a:p>
          <a:p>
            <a:r>
              <a:rPr lang="pl-PL" sz="2000" dirty="0" smtClean="0">
                <a:latin typeface="Arial Narrow" panose="020B0606020202030204" pitchFamily="34" charset="0"/>
              </a:rPr>
              <a:t>zostały </a:t>
            </a:r>
            <a:r>
              <a:rPr lang="pl-PL" sz="2000" dirty="0">
                <a:latin typeface="Arial Narrow" panose="020B0606020202030204" pitchFamily="34" charset="0"/>
              </a:rPr>
              <a:t>przyznane </a:t>
            </a:r>
            <a:endParaRPr lang="pl-PL" sz="2000" dirty="0" smtClean="0">
              <a:latin typeface="Arial Narrow" panose="020B0606020202030204" pitchFamily="34" charset="0"/>
            </a:endParaRPr>
          </a:p>
          <a:p>
            <a:r>
              <a:rPr lang="pl-PL" sz="2000" b="1" dirty="0" smtClean="0">
                <a:latin typeface="Arial Narrow" panose="020B0606020202030204" pitchFamily="34" charset="0"/>
              </a:rPr>
              <a:t>środki </a:t>
            </a:r>
            <a:r>
              <a:rPr lang="pl-PL" sz="2000" b="1" dirty="0">
                <a:latin typeface="Arial Narrow" panose="020B0606020202030204" pitchFamily="34" charset="0"/>
              </a:rPr>
              <a:t>z rezerwy subwencji ogólnej</a:t>
            </a:r>
            <a:r>
              <a:rPr lang="pl-PL" sz="2000" dirty="0">
                <a:latin typeface="Arial Narrow" panose="020B0606020202030204" pitchFamily="34" charset="0"/>
              </a:rPr>
              <a:t> </a:t>
            </a:r>
            <a:endParaRPr lang="pl-PL" sz="2000" dirty="0" smtClean="0">
              <a:latin typeface="Arial Narrow" panose="020B0606020202030204" pitchFamily="34" charset="0"/>
            </a:endParaRPr>
          </a:p>
          <a:p>
            <a:r>
              <a:rPr lang="pl-PL" sz="2000" dirty="0" smtClean="0">
                <a:latin typeface="Arial Narrow" panose="020B0606020202030204" pitchFamily="34" charset="0"/>
              </a:rPr>
              <a:t>w </a:t>
            </a:r>
            <a:r>
              <a:rPr lang="pl-PL" sz="2000" dirty="0">
                <a:latin typeface="Arial Narrow" panose="020B0606020202030204" pitchFamily="34" charset="0"/>
              </a:rPr>
              <a:t>kwocie </a:t>
            </a:r>
            <a:r>
              <a:rPr lang="pl-PL" sz="20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1</a:t>
            </a:r>
            <a:r>
              <a:rPr lang="pl-PL" sz="20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 831 666,00 </a:t>
            </a:r>
            <a:r>
              <a:rPr lang="pl-PL" sz="20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zł.</a:t>
            </a:r>
            <a:endParaRPr lang="pl-PL" dirty="0"/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65175" y="1255191"/>
            <a:ext cx="11250575" cy="1280890"/>
          </a:xfrm>
        </p:spPr>
        <p:txBody>
          <a:bodyPr>
            <a:noAutofit/>
          </a:bodyPr>
          <a:lstStyle/>
          <a:p>
            <a:pPr algn="ctr"/>
            <a:r>
              <a:rPr lang="pl-PL" sz="18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Przebudowa mostu przez rzekę Wartę w miejscowości Świerkocin </a:t>
            </a:r>
            <a:r>
              <a:rPr lang="pl-PL" sz="18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</a:t>
            </a:r>
            <a:r>
              <a:rPr lang="pl-PL" sz="18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ciągu drogi wojewódzkiej nr 131 </a:t>
            </a:r>
            <a:r>
              <a:rPr lang="pl-PL" sz="18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l-PL" sz="18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Nowiny </a:t>
            </a:r>
            <a:r>
              <a:rPr lang="pl-PL" sz="18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Wielkie – Krzeszyce </a:t>
            </a:r>
            <a:r>
              <a:rPr lang="pl-PL" sz="18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wraz </a:t>
            </a:r>
            <a:r>
              <a:rPr lang="pl-PL" sz="18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 dojazdami</a:t>
            </a:r>
            <a:endParaRPr lang="pl-PL" sz="1800" i="1" dirty="0"/>
          </a:p>
        </p:txBody>
      </p:sp>
    </p:spTree>
    <p:extLst>
      <p:ext uri="{BB962C8B-B14F-4D97-AF65-F5344CB8AC3E}">
        <p14:creationId xmlns:p14="http://schemas.microsoft.com/office/powerpoint/2010/main" val="804774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492578"/>
            <a:ext cx="10136189" cy="92392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ZESTAWIENIE ŚRODKÓW FINANSOWYCH POZYSKANYCH </a:t>
            </a:r>
            <a:br>
              <a:rPr lang="pl-PL" sz="2700" b="1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700" b="1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W 2020 R. ZE ŹRÓDEŁ ZEWNĘTRZNYCH</a:t>
            </a:r>
            <a:r>
              <a:rPr lang="pl-P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3052420"/>
              </p:ext>
            </p:extLst>
          </p:nvPr>
        </p:nvGraphicFramePr>
        <p:xfrm>
          <a:off x="2717022" y="2023354"/>
          <a:ext cx="7856944" cy="2835155"/>
        </p:xfrm>
        <a:graphic>
          <a:graphicData uri="http://schemas.openxmlformats.org/drawingml/2006/table">
            <a:tbl>
              <a:tblPr firstRow="1" firstCol="1" bandRow="1"/>
              <a:tblGrid>
                <a:gridCol w="5376680"/>
                <a:gridCol w="2480264"/>
              </a:tblGrid>
              <a:tr h="35992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Źródło dofinansowania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Otrzymane dofinansowanie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 zł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3163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Regionalny Program Operacyjny - Lubuskie 2020, w tym: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44 378 </a:t>
                      </a:r>
                      <a:r>
                        <a:rPr lang="pl-PL" sz="16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986,75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63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środki 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Europejskiego Funduszu Rozwoju Regionalnego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37 052 </a:t>
                      </a:r>
                      <a:r>
                        <a:rPr lang="pl-PL" sz="16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513,18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63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budżet 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państwa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7 326 </a:t>
                      </a:r>
                      <a:r>
                        <a:rPr lang="pl-PL" sz="1600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473,57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63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Jednostki samorządu terytorialnego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2 997 373,00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Jednostki samorządu terytorialnego - bieżące utrzymanie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402 616,00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Środki z rezerwy subwencji ogólnej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1 831 666,00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49 610 </a:t>
                      </a:r>
                      <a:r>
                        <a:rPr lang="pl-PL" sz="1600" b="1" dirty="0" smtClean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641,75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3577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92086" y="1237663"/>
            <a:ext cx="9241972" cy="5236616"/>
          </a:xfrm>
        </p:spPr>
        <p:txBody>
          <a:bodyPr>
            <a:normAutofit/>
          </a:bodyPr>
          <a:lstStyle/>
          <a:p>
            <a:pPr marL="6286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Rządowy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Program Uzupełniania Lokalnej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i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Regionalnej Infrastruktury Drogowej </a:t>
            </a:r>
            <a:endParaRPr lang="pl-PL" sz="2000" b="1" dirty="0" smtClean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   – MOSTY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dla REGIONÓW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, </a:t>
            </a:r>
            <a:endParaRPr lang="pl-PL" sz="2000" dirty="0" smtClean="0">
              <a:solidFill>
                <a:schemeClr val="tx1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628650" indent="-28575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Budowa 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mostu przez rzekę Odrę wraz z budową nowego przebiegu drogi wojewódzkiej </a:t>
            </a:r>
            <a:endParaRPr lang="pl-PL" sz="2000" dirty="0" smtClean="0">
              <a:solidFill>
                <a:schemeClr val="tx1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628650" indent="-28575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nr 281 w 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m. </a:t>
            </a:r>
            <a:r>
              <a:rPr lang="pl-PL" sz="2000" dirty="0" smtClean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Pomorsko.</a:t>
            </a:r>
          </a:p>
          <a:p>
            <a:pPr marL="628650" indent="-28575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Rozbiórka 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istniejącego i budowa nowego mostu nad rzeką Noteć w ciągu drogi </a:t>
            </a:r>
            <a:r>
              <a:rPr lang="pl-PL" sz="2000" dirty="0" smtClean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wojewódzkiej nr 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157 Zwierzyn - Goszczanowo w m. </a:t>
            </a:r>
            <a:r>
              <a:rPr lang="pl-PL" sz="2000" dirty="0" smtClean="0">
                <a:solidFill>
                  <a:schemeClr val="tx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Gościmiec.</a:t>
            </a:r>
          </a:p>
          <a:p>
            <a:pPr marL="6286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pl-PL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sz="2000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948109" y="377636"/>
            <a:ext cx="6767391" cy="4632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b="1" cap="all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Nowe źródła finansowania inwestycji</a:t>
            </a:r>
            <a:endParaRPr lang="pl-PL" sz="2400" b="1" cap="all" dirty="0">
              <a:ln w="0"/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926771" y="3769688"/>
            <a:ext cx="941342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28575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Funduszu Dróg Samorządowych</a:t>
            </a:r>
            <a:endParaRPr lang="pl-PL" sz="200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742950" lvl="1" indent="-285750" algn="just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000" dirty="0" smtClean="0">
                <a:latin typeface="Arial Narrow" panose="020B0606020202030204" pitchFamily="34" charset="0"/>
              </a:rPr>
              <a:t>Budowa </a:t>
            </a:r>
            <a:r>
              <a:rPr lang="pl-PL" sz="2000" dirty="0">
                <a:latin typeface="Arial Narrow" panose="020B0606020202030204" pitchFamily="34" charset="0"/>
              </a:rPr>
              <a:t>mostu na rz. Brzeźnica z dojazdami w ciągu drogi wojewódzkiej nr 295 w okolicy </a:t>
            </a:r>
            <a:br>
              <a:rPr lang="pl-PL" sz="2000" dirty="0">
                <a:latin typeface="Arial Narrow" panose="020B0606020202030204" pitchFamily="34" charset="0"/>
              </a:rPr>
            </a:br>
            <a:r>
              <a:rPr lang="pl-PL" sz="2000" dirty="0">
                <a:latin typeface="Arial Narrow" panose="020B0606020202030204" pitchFamily="34" charset="0"/>
              </a:rPr>
              <a:t>m. Nowogród </a:t>
            </a:r>
            <a:r>
              <a:rPr lang="pl-PL" sz="2000" dirty="0" smtClean="0">
                <a:latin typeface="Arial Narrow" panose="020B0606020202030204" pitchFamily="34" charset="0"/>
              </a:rPr>
              <a:t>Bobrzański.</a:t>
            </a:r>
            <a:endParaRPr lang="pl-PL" sz="2000" dirty="0">
              <a:latin typeface="Arial Narrow" panose="020B0606020202030204" pitchFamily="34" charset="0"/>
            </a:endParaRPr>
          </a:p>
          <a:p>
            <a:pPr marL="742950" lvl="1" indent="-285750" algn="just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</a:rPr>
              <a:t>Budowa nowego mostu w km 32+864 na drodze wojewódzkiej nr 296 na rz. Czerna </a:t>
            </a:r>
            <a:b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pl-PL" sz="2000" dirty="0">
                <a:latin typeface="Arial Narrow" panose="020B0606020202030204" pitchFamily="34" charset="0"/>
                <a:ea typeface="Times New Roman" panose="02020603050405020304" pitchFamily="18" charset="0"/>
              </a:rPr>
              <a:t>w m. </a:t>
            </a:r>
            <a:r>
              <a:rPr lang="pl-PL" sz="2000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Żaganiec.</a:t>
            </a:r>
            <a:endParaRPr lang="pl-PL" sz="20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63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73" y="230812"/>
            <a:ext cx="10018713" cy="346364"/>
          </a:xfrm>
        </p:spPr>
        <p:txBody>
          <a:bodyPr>
            <a:noAutofit/>
          </a:bodyPr>
          <a:lstStyle/>
          <a:p>
            <a:pPr algn="ctr"/>
            <a:r>
              <a:rPr lang="pl-PL" sz="2400" b="1" cap="all" dirty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UTRZYMANIE DRÓG I MOSTÓW</a:t>
            </a:r>
            <a:r>
              <a:rPr lang="pl-PL" sz="2400" cap="all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pl-PL" sz="2400" cap="all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endParaRPr lang="pl-PL" sz="240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03062" y="870653"/>
            <a:ext cx="9944101" cy="5600701"/>
          </a:xfrm>
        </p:spPr>
        <p:txBody>
          <a:bodyPr>
            <a:normAutofit fontScale="32500" lnSpcReduction="20000"/>
          </a:bodyPr>
          <a:lstStyle/>
          <a:p>
            <a:pPr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</a:rPr>
              <a:t>W</a:t>
            </a: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ramach bieżącego utrzymania wykonywane jest między innymi</a:t>
            </a:r>
            <a:r>
              <a:rPr lang="pl-PL" sz="49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pl-PL" sz="49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utrzymanie przejezdności dróg w okresie zimy,</a:t>
            </a:r>
            <a:endParaRPr lang="pl-PL" sz="49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uzupełnianie oznakowania pionowego i poziomego, </a:t>
            </a:r>
            <a:endParaRPr lang="pl-PL" sz="49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utrzymanie sygnalizacji świetlnych,</a:t>
            </a:r>
            <a:endParaRPr lang="pl-PL" sz="49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utrzymanie urządzeń bezpieczeństwa ruchu (bariery ochronne, lustra, poręcze itp.),</a:t>
            </a:r>
            <a:endParaRPr lang="pl-PL" sz="49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naprawa i konserwacja bieżąca nawierzchni jezdni, zatok autobusowych, chodników i ścieżek rowerowych,</a:t>
            </a:r>
            <a:endParaRPr lang="pl-PL" sz="49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utrzymanie zieleni przydrożnej (usuwanie drzew rosnących w trójkątach widoczności, suchych i rosnących w skrajni drogowej, nasadzanie drzew, koszenie pasów drogowych</a:t>
            </a:r>
            <a:r>
              <a:rPr lang="pl-PL" sz="49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</a:t>
            </a:r>
            <a:endParaRPr lang="pl-PL" sz="49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utrzymanie </a:t>
            </a:r>
            <a:r>
              <a:rPr lang="pl-PL" sz="49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137 mostów o łącznej długości 3,85 km</a:t>
            </a: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pl-PL" sz="49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utrzymanie </a:t>
            </a:r>
            <a:r>
              <a:rPr lang="pl-PL" sz="49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 wiaduktów o łącznej długości 229 </a:t>
            </a:r>
            <a:r>
              <a:rPr lang="pl-PL" sz="49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pl-PL" sz="49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pl-PL" sz="49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utrzymanie </a:t>
            </a:r>
            <a:r>
              <a:rPr lang="pl-PL" sz="49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kładek o łącznej długości 72 </a:t>
            </a:r>
            <a:r>
              <a:rPr lang="pl-PL" sz="49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pl-PL" sz="49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pl-PL" sz="49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utrzymanie </a:t>
            </a:r>
            <a:r>
              <a:rPr lang="pl-PL" sz="49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800 przepustów o łącznej długości 10 </a:t>
            </a:r>
            <a:r>
              <a:rPr lang="pl-PL" sz="49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km</a:t>
            </a:r>
            <a:r>
              <a:rPr lang="pl-PL" sz="49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pl-PL" sz="49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utrzymanie </a:t>
            </a:r>
            <a:r>
              <a:rPr lang="pl-PL" sz="4900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przepraw promowych </a:t>
            </a: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(Milsko, Pomorsko, Brody, Połęcko</a:t>
            </a:r>
            <a:r>
              <a:rPr lang="pl-PL" sz="49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</a:t>
            </a:r>
            <a:endParaRPr lang="pl-PL" sz="49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konserwacja rowów przydrożnych oraz regulacja i pielęgnacja poboczy,</a:t>
            </a:r>
            <a:endParaRPr lang="pl-PL" sz="49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utrzymanie kanalizacji deszczowych,</a:t>
            </a:r>
            <a:endParaRPr lang="pl-PL" sz="49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usuwanie truchła z pasów </a:t>
            </a:r>
            <a:r>
              <a:rPr lang="pl-PL" sz="49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drogowych,</a:t>
            </a:r>
            <a:endParaRPr lang="pl-PL" sz="49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49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utrzymanie czystości na </a:t>
            </a:r>
            <a:r>
              <a:rPr lang="pl-PL" sz="4900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drogach.</a:t>
            </a:r>
            <a:endParaRPr lang="pl-PL" sz="49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0" lvl="0" indent="0">
              <a:buNone/>
            </a:pPr>
            <a:endParaRPr lang="pl-PL" sz="7200" dirty="0" smtClean="0">
              <a:latin typeface="Arial Narrow" panose="020B0606020202030204" pitchFamily="34" charset="0"/>
            </a:endParaRPr>
          </a:p>
          <a:p>
            <a:pPr marL="0" lvl="0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0198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34527" y="197303"/>
            <a:ext cx="10018713" cy="523875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KOSZTY BIEŻĄCEGO UTRZYMANIA DRÓG I MOSTÓW W LATACH 2014 - 2020 </a:t>
            </a:r>
            <a:endParaRPr lang="pl-PL" sz="24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743395" y="6122953"/>
            <a:ext cx="7800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Arial Narrow" panose="020B0606020202030204" pitchFamily="34" charset="0"/>
              </a:rPr>
              <a:t>Łączne koszty zadań bieżącego utrzymania w </a:t>
            </a:r>
            <a:r>
              <a:rPr lang="pl-PL" dirty="0" smtClean="0">
                <a:latin typeface="Arial Narrow" panose="020B0606020202030204" pitchFamily="34" charset="0"/>
              </a:rPr>
              <a:t>2020 </a:t>
            </a:r>
            <a:r>
              <a:rPr lang="pl-PL" dirty="0">
                <a:latin typeface="Arial Narrow" panose="020B0606020202030204" pitchFamily="34" charset="0"/>
              </a:rPr>
              <a:t>roku wyniosły </a:t>
            </a: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29,94 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mln zł</a:t>
            </a:r>
            <a:r>
              <a:rPr lang="pl-PL" b="1" dirty="0">
                <a:latin typeface="Arial Narrow" panose="020B0606020202030204" pitchFamily="34" charset="0"/>
              </a:rPr>
              <a:t>. </a:t>
            </a:r>
            <a:endParaRPr lang="pl-PL" dirty="0">
              <a:latin typeface="Arial Narrow" panose="020B0606020202030204" pitchFamily="34" charset="0"/>
            </a:endParaRPr>
          </a:p>
        </p:txBody>
      </p:sp>
      <p:pic>
        <p:nvPicPr>
          <p:cNvPr id="7" name="Symbol zastępczy zawartości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443" y="925459"/>
            <a:ext cx="8626813" cy="48735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9350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69571" y="200025"/>
            <a:ext cx="10646229" cy="828675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ZESTAWIENIE KOSZTÓW PONIESIONYCH NA ZAKUP MATERIAŁÓW I USŁUGI SPRZĘTOWE DO ZIMOWEGO UTRZYMANIA DRÓG W LATACH 2010 - 2020  </a:t>
            </a:r>
            <a:r>
              <a:rPr lang="pl-PL" sz="18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(W TYS. ZŁ)</a:t>
            </a:r>
            <a:endParaRPr lang="pl-PL" sz="18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Symbol zastępczy zawartości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630" y="1284050"/>
            <a:ext cx="8518787" cy="52237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5239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4871" y="165018"/>
            <a:ext cx="11149137" cy="260210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</a:rPr>
              <a:t>W celu zwiększenia efektywności i częstotliwości prac przy bieżącym utrzymaniu dróg, </a:t>
            </a:r>
            <a:r>
              <a:rPr lang="pl-PL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 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</a:rPr>
              <a:t>2020  roku zakupiono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ciągnik rolniczy wraz z osprzętem 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</a:rPr>
              <a:t>oraz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przyczepę rolniczą</a:t>
            </a:r>
            <a:r>
              <a:rPr lang="pl-PL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</a:rPr>
              <a:t>Zakup ten pozwolił na sprawniejsze wykonywanie obowiązków. Dzięki zakupionemu sprzętowi szybciej będzie można  niwelować skutki pojawiających się w ostatnich czasach coraz groźniejszych zjawisk pogodowych (silne wiatry, orkany) np. poprzez usunięcie gałęzi z wykorzystaniem rębaka.</a:t>
            </a:r>
          </a:p>
          <a:p>
            <a:pPr marL="0" indent="0" algn="just">
              <a:buNone/>
            </a:pPr>
            <a:r>
              <a:rPr lang="pl-PL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Wydatki 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</a:rPr>
              <a:t>związane z zimowym utrzymaniem </a:t>
            </a:r>
            <a:r>
              <a:rPr lang="pl-PL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dróg obejmują 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</a:rPr>
              <a:t>zakup materiałów do likwidacji śliskości na drogach (sól, kruszywo) oraz usługi sprzętowo-transportowe i naprawy sprzętu. </a:t>
            </a:r>
            <a:r>
              <a:rPr lang="pl-PL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W </a:t>
            </a:r>
            <a:r>
              <a:rPr lang="pl-PL" sz="2000" dirty="0">
                <a:solidFill>
                  <a:schemeClr val="tx1"/>
                </a:solidFill>
                <a:latin typeface="Arial Narrow" panose="020B0606020202030204" pitchFamily="34" charset="0"/>
              </a:rPr>
              <a:t>2020 roku zakupiono jedną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posypywarko – solarkę typ ORION</a:t>
            </a:r>
            <a:r>
              <a:rPr lang="pl-PL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endParaRPr lang="pl-PL" dirty="0"/>
          </a:p>
        </p:txBody>
      </p:sp>
      <p:pic>
        <p:nvPicPr>
          <p:cNvPr id="4" name="Obraz 3" descr="D:\Utrzymanie\zestawienia\informacja dla marszałaka z działalności\2021 realizacja zadań inwestycyjnych za 2020\20210224_11522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49" y="2767123"/>
            <a:ext cx="3454559" cy="368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D:\Utrzymanie\zestawienia\informacja dla marszałaka z działalności\2021 realizacja zadań inwestycyjnych za 2020\20210224_11491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395" y="2767123"/>
            <a:ext cx="4448303" cy="368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D:\Utrzymanie\zestawienia\informacja dla marszałaka z działalności\2021 realizacja zadań inwestycyjnych za 2020\IMG_20201105_1334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484" y="2767124"/>
            <a:ext cx="3232345" cy="3686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970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34194" y="456851"/>
            <a:ext cx="8911687" cy="1331127"/>
          </a:xfrm>
        </p:spPr>
        <p:txBody>
          <a:bodyPr>
            <a:noAutofit/>
          </a:bodyPr>
          <a:lstStyle/>
          <a:p>
            <a:pPr marL="342900" lvl="0" indent="-342900" algn="ctr">
              <a:spcAft>
                <a:spcPts val="0"/>
              </a:spcAft>
            </a:pPr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 ZAAWANSOWANIA PLANU INWESTYCJI </a:t>
            </a: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PRIORYTETOWYCH PLANOWANYCH DO </a:t>
            </a:r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REALIZACJI  NA DROGACH WOJEWÓDZKICH </a:t>
            </a: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</a:t>
            </a:r>
            <a:r>
              <a:rPr lang="pl-PL" sz="2400" b="1" i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RAMACH RPO –  LUBUSKIE 2020</a:t>
            </a:r>
            <a:r>
              <a:rPr lang="pl-PL" sz="2400" b="1" i="1" dirty="0" smtClean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pl-PL" sz="2400" i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42038" y="2051737"/>
            <a:ext cx="9418541" cy="377762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W ramach Regionalnego Programu Operacyjnego – Lubuskie 2020 w ramach Osi priorytetowej </a:t>
            </a: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5 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- Transport, Działanie 5.1 Transport drogowy, Poddziałanie 5.1.1. Transport drogowy – projekty realizowane poza formułą ZIT: </a:t>
            </a:r>
          </a:p>
          <a:p>
            <a:pPr lvl="0" algn="just"/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w latach 2016 </a:t>
            </a: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– 2020 </a:t>
            </a:r>
            <a:r>
              <a:rPr lang="pl-PL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podpisano </a:t>
            </a:r>
            <a:r>
              <a:rPr lang="pl-PL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33 decyzje o przyznaniu dofinansowania </a:t>
            </a:r>
            <a:r>
              <a:rPr lang="pl-PL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pl-PL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na 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łączną całkowitą wartość kwalifikowalną inwestycji </a:t>
            </a:r>
            <a:r>
              <a:rPr lang="pl-PL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377,65 mln zł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, wartość dofinansowania </a:t>
            </a:r>
            <a:r>
              <a:rPr lang="pl-PL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348,54 mln zł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,</a:t>
            </a:r>
          </a:p>
          <a:p>
            <a:pPr lvl="0" algn="just"/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d</a:t>
            </a: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o końca 2020 roku </a:t>
            </a:r>
            <a:r>
              <a:rPr lang="pl-PL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zakończono </a:t>
            </a:r>
            <a:r>
              <a:rPr lang="pl-PL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29 projektów 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(w 2016 r. zrealizowano 2 inwestycje, kolejne </a:t>
            </a:r>
            <a:b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7 zakończono w 2017 r., w 2018 r. zakończono 6 zadań, w 2019 r. zakończono 9 zadań, </a:t>
            </a:r>
            <a:b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w 2020 r. zakończono 5 zadań),</a:t>
            </a:r>
          </a:p>
          <a:p>
            <a:pPr lvl="0" algn="just"/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do końca 2020 roku </a:t>
            </a:r>
            <a:r>
              <a:rPr lang="pl-PL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przebudowano </a:t>
            </a:r>
            <a:r>
              <a:rPr lang="pl-PL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84,62 km dróg wojewódzkich 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oraz </a:t>
            </a:r>
            <a:r>
              <a:rPr lang="pl-PL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wybudowano </a:t>
            </a:r>
            <a:r>
              <a:rPr lang="pl-PL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pl-PL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pl-PL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4,97 </a:t>
            </a:r>
            <a:r>
              <a:rPr lang="pl-PL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km nowych dróg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206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53222" y="383595"/>
            <a:ext cx="8911687" cy="53742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NAJWAŻNIEJSZE ZADANIA NA 2021 ROK </a:t>
            </a:r>
            <a:br>
              <a:rPr lang="pl-PL" sz="27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7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W RAMACH RPO – LUBUSKIE 2020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b="1" dirty="0"/>
              <a:t> 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20973" y="1436473"/>
            <a:ext cx="9372128" cy="4147383"/>
          </a:xfrm>
        </p:spPr>
        <p:txBody>
          <a:bodyPr>
            <a:normAutofit/>
          </a:bodyPr>
          <a:lstStyle/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b="1" dirty="0">
                <a:latin typeface="Arial Narrow" panose="020B0606020202030204" pitchFamily="34" charset="0"/>
              </a:rPr>
              <a:t>Budowa mostu przez rzekę Odrę wraz z budową nowego przebiegu drogi wojewódzkiej </a:t>
            </a:r>
            <a:br>
              <a:rPr lang="pl-PL" b="1" dirty="0">
                <a:latin typeface="Arial Narrow" panose="020B0606020202030204" pitchFamily="34" charset="0"/>
              </a:rPr>
            </a:br>
            <a:r>
              <a:rPr lang="pl-PL" b="1" dirty="0">
                <a:latin typeface="Arial Narrow" panose="020B0606020202030204" pitchFamily="34" charset="0"/>
              </a:rPr>
              <a:t>nr 282 - Etap II</a:t>
            </a:r>
            <a:endParaRPr lang="pl-PL" dirty="0">
              <a:latin typeface="Arial Narrow" panose="020B0606020202030204" pitchFamily="34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l-PL" dirty="0">
              <a:latin typeface="Arial Narrow" panose="020B0606020202030204" pitchFamily="34" charset="0"/>
            </a:endParaRPr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b="1" dirty="0">
                <a:latin typeface="Arial Narrow" panose="020B0606020202030204" pitchFamily="34" charset="0"/>
              </a:rPr>
              <a:t>Budowa obwodnicy m. Podmokle Wielkie, Kosieczyn i Chlastawa w ciągu drogi wojewódzkiej </a:t>
            </a:r>
            <a:r>
              <a:rPr lang="pl-PL" b="1" dirty="0" smtClean="0">
                <a:latin typeface="Arial Narrow" panose="020B0606020202030204" pitchFamily="34" charset="0"/>
              </a:rPr>
              <a:t/>
            </a:r>
            <a:br>
              <a:rPr lang="pl-PL" b="1" dirty="0" smtClean="0">
                <a:latin typeface="Arial Narrow" panose="020B0606020202030204" pitchFamily="34" charset="0"/>
              </a:rPr>
            </a:br>
            <a:r>
              <a:rPr lang="pl-PL" b="1" dirty="0" smtClean="0">
                <a:latin typeface="Arial Narrow" panose="020B0606020202030204" pitchFamily="34" charset="0"/>
              </a:rPr>
              <a:t>nr </a:t>
            </a:r>
            <a:r>
              <a:rPr lang="pl-PL" b="1" dirty="0">
                <a:latin typeface="Arial Narrow" panose="020B0606020202030204" pitchFamily="34" charset="0"/>
              </a:rPr>
              <a:t>302 - dojazd do węzłów </a:t>
            </a:r>
            <a:r>
              <a:rPr lang="pl-PL" b="1" dirty="0" smtClean="0">
                <a:latin typeface="Arial Narrow" panose="020B0606020202030204" pitchFamily="34" charset="0"/>
              </a:rPr>
              <a:t>na </a:t>
            </a:r>
            <a:r>
              <a:rPr lang="pl-PL" b="1" dirty="0">
                <a:latin typeface="Arial Narrow" panose="020B0606020202030204" pitchFamily="34" charset="0"/>
              </a:rPr>
              <a:t>autostradzie A-2 w Trzcielu oraz Nowym </a:t>
            </a:r>
            <a:r>
              <a:rPr lang="pl-PL" b="1" dirty="0" smtClean="0">
                <a:latin typeface="Arial Narrow" panose="020B0606020202030204" pitchFamily="34" charset="0"/>
              </a:rPr>
              <a:t>Tomyślu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pl-PL" b="1" dirty="0">
              <a:latin typeface="Arial Narrow" panose="020B0606020202030204" pitchFamily="34" charset="0"/>
            </a:endParaRPr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b="1" dirty="0" smtClean="0">
                <a:latin typeface="Arial Narrow" panose="020B0606020202030204" pitchFamily="34" charset="0"/>
              </a:rPr>
              <a:t>Rozbudowa </a:t>
            </a:r>
            <a:r>
              <a:rPr lang="pl-PL" b="1" dirty="0">
                <a:latin typeface="Arial Narrow" panose="020B0606020202030204" pitchFamily="34" charset="0"/>
              </a:rPr>
              <a:t>drogi woj. nr 278 na odc. Stare Strącze - Wschowa</a:t>
            </a:r>
            <a:endParaRPr lang="pl-PL" dirty="0">
              <a:latin typeface="Arial Narrow" panose="020B0606020202030204" pitchFamily="34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l-PL" dirty="0">
              <a:latin typeface="Arial Narrow" panose="020B0606020202030204" pitchFamily="34" charset="0"/>
            </a:endParaRPr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b="1" dirty="0">
                <a:latin typeface="Arial Narrow" panose="020B0606020202030204" pitchFamily="34" charset="0"/>
              </a:rPr>
              <a:t>Przebudowa i rozbudowa drogi woj. nr 158 na odcinku Drezdenko - Gorzów Wlkp.</a:t>
            </a:r>
            <a:endParaRPr lang="pl-PL" dirty="0">
              <a:latin typeface="Arial Narrow" panose="020B0606020202030204" pitchFamily="34" charset="0"/>
            </a:endParaRPr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l-PL" dirty="0">
              <a:latin typeface="Arial Narrow" panose="020B0606020202030204" pitchFamily="34" charset="0"/>
            </a:endParaRPr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b="1" dirty="0">
                <a:latin typeface="Arial Narrow" panose="020B0606020202030204" pitchFamily="34" charset="0"/>
              </a:rPr>
              <a:t>Rozbudowa drogi wojewódzkiej nr 295 w m. Miodnica</a:t>
            </a:r>
            <a:endParaRPr lang="pl-PL" dirty="0">
              <a:latin typeface="Arial Narrow" panose="020B060602020203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pl-PL" sz="1600" dirty="0" smtClean="0">
                <a:latin typeface="Arial Narrow" panose="020B0606020202030204" pitchFamily="34" charset="0"/>
              </a:rPr>
              <a:t>       (</a:t>
            </a:r>
            <a:r>
              <a:rPr lang="pl-PL" sz="1600" dirty="0">
                <a:latin typeface="Arial Narrow" panose="020B0606020202030204" pitchFamily="34" charset="0"/>
              </a:rPr>
              <a:t>Rozpoczęcie realizacji zadania w 2021 r. uzależnione od </a:t>
            </a:r>
            <a:r>
              <a:rPr lang="pl-PL" sz="1600" dirty="0" smtClean="0">
                <a:latin typeface="Arial Narrow" panose="020B0606020202030204" pitchFamily="34" charset="0"/>
              </a:rPr>
              <a:t>uzyskania decyzji ZRID oraz przyznania dofinansowania </a:t>
            </a:r>
            <a:br>
              <a:rPr lang="pl-PL" sz="1600" dirty="0" smtClean="0">
                <a:latin typeface="Arial Narrow" panose="020B0606020202030204" pitchFamily="34" charset="0"/>
              </a:rPr>
            </a:br>
            <a:r>
              <a:rPr lang="pl-PL" sz="1600" dirty="0" smtClean="0">
                <a:latin typeface="Arial Narrow" panose="020B0606020202030204" pitchFamily="34" charset="0"/>
              </a:rPr>
              <a:t>        w ramach RPO-Lubuskie 2020).</a:t>
            </a:r>
            <a:endParaRPr lang="pl-PL" sz="16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2478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60033" y="301727"/>
            <a:ext cx="9627431" cy="602125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3000"/>
              </a:spcAft>
              <a:buNone/>
            </a:pPr>
            <a:r>
              <a:rPr lang="pl-PL" sz="20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W REALIZACJI BYŁO 39 ZADAŃ:</a:t>
            </a:r>
          </a:p>
          <a:p>
            <a:pPr lvl="0" algn="just">
              <a:buClr>
                <a:schemeClr val="accent2"/>
              </a:buClr>
              <a:buSzPct val="80000"/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w ramach budżetu własnego wykonano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28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zadań</a:t>
            </a:r>
            <a:r>
              <a:rPr lang="pl-PL" sz="2000" dirty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, na </a:t>
            </a:r>
            <a:r>
              <a:rPr lang="pl-PL" sz="2000" dirty="0" smtClean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które wydatkowano </a:t>
            </a:r>
            <a:r>
              <a:rPr lang="pl-PL" sz="2000" dirty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środki w wysokości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16,40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mln zł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,</a:t>
            </a:r>
          </a:p>
          <a:p>
            <a:pPr lvl="0" algn="just">
              <a:buClr>
                <a:schemeClr val="accent2"/>
              </a:buClr>
              <a:buSzPct val="80000"/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w ramach RPO-Lubuskie 2020 realizowano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9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zadań</a:t>
            </a:r>
            <a:r>
              <a:rPr lang="pl-PL" sz="2000" dirty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, na które wydatkowano środki w wysokości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45,84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mln zł</a:t>
            </a:r>
            <a:r>
              <a:rPr lang="pl-PL" sz="2000" dirty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,</a:t>
            </a:r>
          </a:p>
          <a:p>
            <a:pPr lvl="0" algn="just">
              <a:buClr>
                <a:schemeClr val="accent2"/>
              </a:buClr>
              <a:buSzPct val="80000"/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w ramach INTERREG VA Brandenburgia-Polska 2014-2020 </a:t>
            </a:r>
            <a:r>
              <a:rPr lang="pl-PL" sz="2000" dirty="0" smtClean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zrealizowano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1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zadanie</a:t>
            </a:r>
            <a:r>
              <a:rPr lang="pl-PL" sz="2000" dirty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, na które wydatkowano środki </a:t>
            </a:r>
            <a:r>
              <a:rPr lang="pl-PL" sz="2000" dirty="0" smtClean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w </a:t>
            </a:r>
            <a:r>
              <a:rPr lang="pl-PL" sz="2000" dirty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wysokości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3,12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mln zł</a:t>
            </a:r>
            <a:r>
              <a:rPr lang="pl-PL" sz="2000" dirty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,</a:t>
            </a:r>
          </a:p>
          <a:p>
            <a:pPr lvl="0" algn="just">
              <a:buClr>
                <a:schemeClr val="accent2"/>
              </a:buClr>
              <a:buSzPct val="80000"/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w ramach środków z rezerwy subwencji ogólnej </a:t>
            </a:r>
            <a:r>
              <a:rPr lang="pl-PL" sz="2000" dirty="0" smtClean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realizowano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1 zadanie</a:t>
            </a:r>
            <a:r>
              <a:rPr lang="pl-PL" sz="2000" dirty="0" smtClean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, </a:t>
            </a:r>
            <a:r>
              <a:rPr lang="pl-PL" sz="2000" dirty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na które wydatkowano środki w wysokości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1,88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mln zł</a:t>
            </a:r>
            <a:r>
              <a:rPr lang="pl-PL" sz="2000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marL="0" lvl="0" indent="0" algn="just">
              <a:buClr>
                <a:schemeClr val="accent2"/>
              </a:buClr>
              <a:buSzPct val="80000"/>
              <a:buNone/>
            </a:pPr>
            <a:endParaRPr lang="pl-PL" sz="2000" dirty="0">
              <a:latin typeface="Arial Narrow" panose="020B0606020202030204" pitchFamily="34" charset="0"/>
            </a:endParaRPr>
          </a:p>
          <a:p>
            <a:pPr marL="0" lvl="0" indent="0" algn="just">
              <a:buClr>
                <a:prstClr val="white"/>
              </a:buClr>
              <a:buSzPct val="80000"/>
              <a:buNone/>
            </a:pP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Wielkość wybudowanych, rozbudowanych, przebudowanych i odnowionych mostów, ciągów </a:t>
            </a:r>
            <a:b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 dróg pieszych wynosi </a:t>
            </a:r>
            <a:r>
              <a:rPr lang="pl-PL" sz="2000" b="1" dirty="0" smtClean="0">
                <a:latin typeface="Arial Narrow" panose="020B0606020202030204" pitchFamily="34" charset="0"/>
              </a:rPr>
              <a:t>37,75 km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i obejmuje</a:t>
            </a:r>
            <a:r>
              <a:rPr lang="pl-PL" sz="2000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:</a:t>
            </a:r>
          </a:p>
          <a:p>
            <a:pPr lvl="0" algn="just"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q"/>
            </a:pPr>
            <a:r>
              <a:rPr lang="pl-PL" sz="2000" dirty="0" smtClean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Odnowy </a:t>
            </a:r>
            <a:r>
              <a:rPr lang="pl-PL" sz="2000" dirty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dywanikowe na odcinku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10,16 km</a:t>
            </a:r>
            <a:r>
              <a:rPr lang="pl-PL" sz="2000" dirty="0" smtClean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,</a:t>
            </a:r>
          </a:p>
          <a:p>
            <a:pPr lvl="0" algn="just"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q"/>
            </a:pPr>
            <a:r>
              <a:rPr lang="pl-PL" sz="2000" dirty="0" smtClean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Rozbudowę </a:t>
            </a:r>
            <a:r>
              <a:rPr lang="pl-PL" sz="2000" dirty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i przebudowę dróg i mostów na długości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24,67 km</a:t>
            </a:r>
            <a:r>
              <a:rPr lang="pl-PL" sz="2000" dirty="0" smtClean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,</a:t>
            </a:r>
          </a:p>
          <a:p>
            <a:pPr lvl="0" algn="just"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q"/>
            </a:pPr>
            <a:r>
              <a:rPr lang="pl-PL" sz="2000" dirty="0" smtClean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Budowę </a:t>
            </a:r>
            <a:r>
              <a:rPr lang="pl-PL" sz="2000" dirty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i przebudowę chodników o </a:t>
            </a:r>
            <a:r>
              <a:rPr lang="pl-PL" sz="2000" dirty="0" smtClean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łącznej </a:t>
            </a:r>
            <a:r>
              <a:rPr lang="pl-PL" sz="2000" dirty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długości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2,92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km</a:t>
            </a:r>
            <a:r>
              <a:rPr lang="pl-PL" sz="2000" dirty="0" smtClean="0">
                <a:solidFill>
                  <a:prstClr val="black">
                    <a:lumMod val="10000"/>
                  </a:prstClr>
                </a:solidFill>
                <a:latin typeface="Arial Narrow" panose="020B0606020202030204" pitchFamily="34" charset="0"/>
              </a:rPr>
              <a:t>.</a:t>
            </a:r>
          </a:p>
          <a:p>
            <a:pPr marL="0" lvl="0" indent="0" algn="just">
              <a:spcBef>
                <a:spcPts val="0"/>
              </a:spcBef>
              <a:buClr>
                <a:schemeClr val="accent2"/>
              </a:buClr>
              <a:buSzPct val="80000"/>
              <a:buNone/>
            </a:pPr>
            <a:endParaRPr lang="pl-PL" sz="1800" dirty="0">
              <a:solidFill>
                <a:prstClr val="black">
                  <a:lumMod val="10000"/>
                </a:prst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50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 t="-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65236" y="2124075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DZIĘKUJĘ ZA UWAGĘ</a:t>
            </a:r>
            <a:r>
              <a:rPr lang="pl-PL" sz="3200" b="1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pl-PL" sz="3200" b="1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pl-PL" sz="32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093785" y="5591175"/>
            <a:ext cx="10018713" cy="1095376"/>
          </a:xfrm>
        </p:spPr>
        <p:txBody>
          <a:bodyPr/>
          <a:lstStyle/>
          <a:p>
            <a:pPr marL="0" indent="0" algn="ctr">
              <a:buNone/>
            </a:pPr>
            <a:r>
              <a:rPr lang="pl-PL" kern="0" spc="-75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Zarząd </a:t>
            </a:r>
            <a:r>
              <a:rPr lang="pl-PL" kern="0" spc="-75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Dróg </a:t>
            </a:r>
            <a:r>
              <a:rPr lang="pl-PL" kern="0" spc="-75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Wojewódzkich </a:t>
            </a:r>
            <a:br>
              <a:rPr lang="pl-PL" kern="0" spc="-75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kern="0" spc="-75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Zielonej Górze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8841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6494" y="279497"/>
            <a:ext cx="10018713" cy="528768"/>
          </a:xfrm>
        </p:spPr>
        <p:txBody>
          <a:bodyPr>
            <a:no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pl-PL" sz="2400" b="1" cap="all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ZADANIA W RAMACH budżetu własnego</a:t>
            </a:r>
            <a:br>
              <a:rPr lang="pl-PL" sz="2400" b="1" cap="all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</a:br>
            <a:r>
              <a:rPr lang="pl-PL" sz="1600" b="1" cap="all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lang="pl-PL" sz="1600" b="1" cap="all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</a:br>
            <a:r>
              <a:rPr lang="pl-PL" sz="1600" b="1" cap="all" dirty="0" smtClean="0">
                <a:ln w="0"/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Poprawa BEZPIECZEŃSTWA RUCHU DROGOWEGO </a:t>
            </a:r>
            <a:r>
              <a:rPr lang="pl-PL" sz="1800" cap="all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lang="pl-PL" sz="1800" cap="all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  <a:cs typeface="+mn-cs"/>
              </a:rPr>
            </a:br>
            <a:endParaRPr lang="pl-PL" sz="180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00700" y="1609719"/>
            <a:ext cx="10018713" cy="4682688"/>
          </a:xfrm>
        </p:spPr>
        <p:txBody>
          <a:bodyPr>
            <a:noAutofit/>
          </a:bodyPr>
          <a:lstStyle/>
          <a:p>
            <a:pPr lvl="0" algn="just">
              <a:lnSpc>
                <a:spcPct val="14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pl-PL" sz="1900" dirty="0">
                <a:latin typeface="Arial Narrow" panose="020B0606020202030204" pitchFamily="34" charset="0"/>
              </a:rPr>
              <a:t>W ramach </a:t>
            </a:r>
            <a:r>
              <a:rPr lang="pl-PL" sz="19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poprawy bezpieczeństwa ruchu drogowego </a:t>
            </a:r>
            <a:r>
              <a:rPr lang="pl-PL" sz="1900" dirty="0">
                <a:latin typeface="Arial Narrow" panose="020B0606020202030204" pitchFamily="34" charset="0"/>
              </a:rPr>
              <a:t>wykonano </a:t>
            </a:r>
            <a:r>
              <a:rPr lang="pl-PL" sz="19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18 inwestycji</a:t>
            </a:r>
            <a:r>
              <a:rPr lang="pl-PL" sz="1900" dirty="0">
                <a:latin typeface="Arial Narrow" panose="020B0606020202030204" pitchFamily="34" charset="0"/>
              </a:rPr>
              <a:t>, w tym 16 zadań polegających na budowie chodników w miejscowościach o łącznej długości 2,922 km oraz 2 zadania polegające na budowie sygnalizacji świetlnej i odwodnieniu terenu pasa drogowego. Zadania polegające na budowie bądź przebudowie chodników zostały wykonane w miejscowościach takich jak: Kunowice, Wałowice, Gądków Wielki, Stare Polichno, Strzelce Krajeńskie, Stare Kurowo, Zwierzyn, Żółwin, Skąpe, Kożuchów, Nowogród Bobrzański, Dobroszów Wielki, Żagań, Gozdnica i Siedlisko.  Ponadto wybudowano sygnalizację świetlną w m. Kunowice w ciągu drogi woj. nr 137 oraz  wykonano odwodnienie terenu pasa drogowego drogi woj. nr 297 w m. Wrociszów. </a:t>
            </a:r>
            <a:endParaRPr lang="pl-PL" sz="1900" dirty="0" smtClean="0">
              <a:solidFill>
                <a:schemeClr val="bg1">
                  <a:lumMod val="10000"/>
                </a:schemeClr>
              </a:solidFill>
              <a:latin typeface="Arial Narrow" panose="020B0606020202030204" pitchFamily="34" charset="0"/>
            </a:endParaRPr>
          </a:p>
          <a:p>
            <a:pPr marL="628650" lvl="1" indent="-17145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900" dirty="0" smtClean="0">
                <a:solidFill>
                  <a:schemeClr val="bg1">
                    <a:lumMod val="10000"/>
                  </a:schemeClr>
                </a:solidFill>
                <a:latin typeface="Arial Narrow" panose="020B0606020202030204" pitchFamily="34" charset="0"/>
              </a:rPr>
              <a:t>na łącznej długości </a:t>
            </a:r>
            <a:r>
              <a:rPr lang="pl-PL" sz="19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2,92 km,</a:t>
            </a:r>
            <a:r>
              <a:rPr lang="pl-PL" sz="19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,</a:t>
            </a:r>
          </a:p>
          <a:p>
            <a:pPr marL="628650" lvl="1" indent="-17145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900" dirty="0" smtClean="0">
                <a:solidFill>
                  <a:schemeClr val="bg1">
                    <a:lumMod val="10000"/>
                  </a:schemeClr>
                </a:solidFill>
                <a:latin typeface="Arial Narrow" panose="020B0606020202030204" pitchFamily="34" charset="0"/>
              </a:rPr>
              <a:t>o </a:t>
            </a:r>
            <a:r>
              <a:rPr lang="pl-PL" sz="1900" dirty="0">
                <a:solidFill>
                  <a:schemeClr val="bg1">
                    <a:lumMod val="10000"/>
                  </a:schemeClr>
                </a:solidFill>
                <a:latin typeface="Arial Narrow" panose="020B0606020202030204" pitchFamily="34" charset="0"/>
              </a:rPr>
              <a:t>całkowitej wartości </a:t>
            </a:r>
            <a:r>
              <a:rPr lang="pl-PL" sz="1900" b="1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1,97 </a:t>
            </a:r>
            <a:r>
              <a:rPr lang="pl-PL" sz="19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mln zł</a:t>
            </a:r>
            <a:r>
              <a:rPr lang="pl-PL" sz="1900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marL="457200" lvl="1" indent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</a:pPr>
            <a:endParaRPr lang="pl-PL" sz="1900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74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26774" y="24516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>
                <a:latin typeface="Arial Narrow" panose="020B0606020202030204" pitchFamily="34" charset="0"/>
              </a:rPr>
              <a:t>Przebudowa drogi wojewódzkiej nr 276 w m. Skąpe </a:t>
            </a:r>
            <a:r>
              <a:rPr lang="pl-PL" sz="2400" b="1" i="1" dirty="0" smtClean="0">
                <a:latin typeface="Arial Narrow" panose="020B0606020202030204" pitchFamily="34" charset="0"/>
              </a:rPr>
              <a:t/>
            </a:r>
            <a:br>
              <a:rPr lang="pl-PL" sz="2400" b="1" i="1" dirty="0" smtClean="0">
                <a:latin typeface="Arial Narrow" panose="020B0606020202030204" pitchFamily="34" charset="0"/>
              </a:rPr>
            </a:br>
            <a:r>
              <a:rPr lang="pl-PL" sz="2400" b="1" i="1" dirty="0" smtClean="0">
                <a:latin typeface="Arial Narrow" panose="020B0606020202030204" pitchFamily="34" charset="0"/>
              </a:rPr>
              <a:t>w </a:t>
            </a:r>
            <a:r>
              <a:rPr lang="pl-PL" sz="2400" b="1" i="1" dirty="0">
                <a:latin typeface="Arial Narrow" panose="020B0606020202030204" pitchFamily="34" charset="0"/>
              </a:rPr>
              <a:t>zakresie budowy chodnika</a:t>
            </a:r>
            <a:endParaRPr lang="pl-PL" sz="2400" i="1" dirty="0">
              <a:latin typeface="Arial Narrow" panose="020B0606020202030204" pitchFamily="34" charset="0"/>
            </a:endParaRPr>
          </a:p>
        </p:txBody>
      </p:sp>
      <p:pic>
        <p:nvPicPr>
          <p:cNvPr id="4" name="Symbol zastępczy zawartości 3" descr="\\10.0.4.200\rdwzg-drive\00_ZDW - WYMIANA DOKUMENTÓW\00_RDWZG\DW 276 Skąpe\DW 276 Skąpe (8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774" y="1410510"/>
            <a:ext cx="5462405" cy="496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179" y="1410510"/>
            <a:ext cx="3827558" cy="496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23469" y="410101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Przebudowa drogi woj. nr 288 w m. Nowogród Bobrzański </a:t>
            </a: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</a:t>
            </a:r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zakresie budowy chodnika</a:t>
            </a:r>
            <a:endParaRPr lang="pl-PL" sz="2400" i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39" y="1483762"/>
            <a:ext cx="3149615" cy="419948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483762"/>
            <a:ext cx="3706586" cy="41994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377" y="1483762"/>
            <a:ext cx="3454824" cy="419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34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46619" y="205822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Przebudowa drogi woj. nr 295 w m. Dobroszów Wielki </a:t>
            </a: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</a:t>
            </a:r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zakresie budowy chodnika</a:t>
            </a:r>
            <a:endParaRPr lang="pl-PL" sz="2400" i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02" y="1192505"/>
            <a:ext cx="4313463" cy="531610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707" y="1151683"/>
            <a:ext cx="3987082" cy="531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66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3623" y="478195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Przebudowa drogi woj. nr 296 w zakresie budowy chodnika </a:t>
            </a: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</a:t>
            </a:r>
            <a:r>
              <a:rPr lang="pl-PL" sz="2400" b="1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 Żagań od km 28+660 do ok. km 29+180 (ul. Lotników </a:t>
            </a:r>
            <a:r>
              <a:rPr lang="pl-PL" sz="2400" b="1" i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Alianckich)</a:t>
            </a:r>
            <a:endParaRPr lang="pl-PL" sz="2400" i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2" y="2295019"/>
            <a:ext cx="6555735" cy="302690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36" y="2295019"/>
            <a:ext cx="6110856" cy="30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18088"/>
      </p:ext>
    </p:extLst>
  </p:cSld>
  <p:clrMapOvr>
    <a:masterClrMapping/>
  </p:clrMapOvr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1837</TotalTime>
  <Words>2380</Words>
  <Application>Microsoft Office PowerPoint</Application>
  <PresentationFormat>Panoramiczny</PresentationFormat>
  <Paragraphs>375</Paragraphs>
  <Slides>40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52" baseType="lpstr">
      <vt:lpstr>Arial</vt:lpstr>
      <vt:lpstr>Arial CE</vt:lpstr>
      <vt:lpstr>Arial Narrow</vt:lpstr>
      <vt:lpstr>Calibri</vt:lpstr>
      <vt:lpstr>Century Gothic</vt:lpstr>
      <vt:lpstr>Courier New</vt:lpstr>
      <vt:lpstr>Symbol</vt:lpstr>
      <vt:lpstr>Tahoma</vt:lpstr>
      <vt:lpstr>Times New Roman</vt:lpstr>
      <vt:lpstr>Wingdings</vt:lpstr>
      <vt:lpstr>Wingdings 3</vt:lpstr>
      <vt:lpstr>Smuga</vt:lpstr>
      <vt:lpstr>             </vt:lpstr>
      <vt:lpstr>Prezentacja programu PowerPoint</vt:lpstr>
      <vt:lpstr>Prezentacja programu PowerPoint</vt:lpstr>
      <vt:lpstr>Prezentacja programu PowerPoint</vt:lpstr>
      <vt:lpstr>ZADANIA W RAMACH budżetu własnego  Poprawa BEZPIECZEŃSTWA RUCHU DROGOWEGO  </vt:lpstr>
      <vt:lpstr>Przebudowa drogi wojewódzkiej nr 276 w m. Skąpe  w zakresie budowy chodnika</vt:lpstr>
      <vt:lpstr>Przebudowa drogi woj. nr 288 w m. Nowogród Bobrzański  w zakresie budowy chodnika</vt:lpstr>
      <vt:lpstr>Przebudowa drogi woj. nr 295 w m. Dobroszów Wielki  w zakresie budowy chodnika</vt:lpstr>
      <vt:lpstr>Przebudowa drogi woj. nr 296 w zakresie budowy chodnika  w m. Żagań od km 28+660 do ok. km 29+180 (ul. Lotników Alianckich)</vt:lpstr>
      <vt:lpstr>Budowa sygnalizacji świetlnej typu ALL RED z detekcją ruchu pojazdów oraz wzbudzanej mechanicznie na przycisk wraz z dedykowanym oświetleniem przejścia dla pieszych na drodze wojewódzkiej  nr 137 w m. Kunowice w km ok. 3+668,00</vt:lpstr>
      <vt:lpstr>Odnowy Dywanikowe </vt:lpstr>
      <vt:lpstr>Przebudowa drogi woj. nr 276 relacji Krosno Odrzańskie – Świebodzin  na odc. Skąpe - Radoszyn w km ok. 30+106,50 - 31+188,00</vt:lpstr>
      <vt:lpstr>Przebudowa drogi woj. nr 324 relacji Szlichtyngowa - granica województwa polegająca na odnowie dywanikowej  na odc. Dryżyna - granica województwa</vt:lpstr>
      <vt:lpstr>Odnowa dywanikowa polegająca na wzmocnieniu drogi wojewódzkiej  nr 296 relacji Kożuchów - Żagań w km 16+860 - 18+208</vt:lpstr>
      <vt:lpstr>Przebudowa drogi woj. nr 278 na odcinku Brody – Pomorsko polegająca na wzmocnieniu od km 13+743 do km 14+742.</vt:lpstr>
      <vt:lpstr>Przebudowa drogi woj. nr 138 na odc. Jaromirowice – Wałowice</vt:lpstr>
      <vt:lpstr>W 2020 r. z budżetu własnego wydatkowano również środki  na budowę wiaty garażowej na terenie Obwodu Drogowego w Sławie</vt:lpstr>
      <vt:lpstr>ZESTAWIENIE ZADAŃ ZAKOŃCZONYCH W 2020 R.,  DOFINANSOWANYCH ZE ŚRODKÓW RPO - LUBUSKIE 2020</vt:lpstr>
      <vt:lpstr>Przebudowa i rozbudowa drogi woj. nr 137  relacji Słubice - Sulęcin – Międzyrzecz</vt:lpstr>
      <vt:lpstr>Rozbudowa drogi woj. nr 138 na odc. od drogi krajowej nr 29  do m. Debrznica - Etap II</vt:lpstr>
      <vt:lpstr>Rozbudowa drogi woj. nr 276 w m. Chociule</vt:lpstr>
      <vt:lpstr>Przebudowa i rozbudowa drogi woj. nr 278  na odc. Sulechów – Konotop</vt:lpstr>
      <vt:lpstr>Rozbudowa drogi wojewódzkiej nr 295 w m. Gorzupia Dolna </vt:lpstr>
      <vt:lpstr>Zestawienie zadań w trakcie realizacji, dofinansowanych ze środków Regionalnego Programu Operacyjnego - Lubuskie 2020</vt:lpstr>
      <vt:lpstr>Przebudowa i rozbudowa drogi woj. nr 158 na odcinku  Drezdenko - Gorzów Wlkp. </vt:lpstr>
      <vt:lpstr>Prezentacja programu PowerPoint</vt:lpstr>
      <vt:lpstr>Budowa obwodnicy m. Podmokle Wielkie, Kosieczyn i Chlastawa w ciągu drogi wojewódzkiej nr 302 - dojazd do węzłów  na autostradzie A-2 w Trzcielu oraz Nowym Tomyślu</vt:lpstr>
      <vt:lpstr>Rozbudowa drogi woj. nr 278 na odc. Stare Strącze – Wschowa</vt:lpstr>
      <vt:lpstr>WYKAZ OTRZYMANYCH DOTACJI CELOWYCH UDZIELONYCH  W 2020 R. PRZEZ JEDNOSTKI SAMORZĄDU TERYTORIALNEGO </vt:lpstr>
      <vt:lpstr>Doświetlenia przejść dla pieszych wykonane w 2020 r. </vt:lpstr>
      <vt:lpstr>Przebudowa mostu przez rzekę Wartę w miejscowości Świerkocin w ciągu drogi wojewódzkiej nr 131  Nowiny Wielkie – Krzeszyce wraz z dojazdami</vt:lpstr>
      <vt:lpstr>ZESTAWIENIE ŚRODKÓW FINANSOWYCH POZYSKANYCH  W 2020 R. ZE ŹRÓDEŁ ZEWNĘTRZNYCH </vt:lpstr>
      <vt:lpstr>Prezentacja programu PowerPoint</vt:lpstr>
      <vt:lpstr>UTRZYMANIE DRÓG I MOSTÓW </vt:lpstr>
      <vt:lpstr>KOSZTY BIEŻĄCEGO UTRZYMANIA DRÓG I MOSTÓW W LATACH 2014 - 2020 </vt:lpstr>
      <vt:lpstr>ZESTAWIENIE KOSZTÓW PONIESIONYCH NA ZAKUP MATERIAŁÓW I USŁUGI SPRZĘTOWE DO ZIMOWEGO UTRZYMANIA DRÓG W LATACH 2010 - 2020  (W TYS. ZŁ)</vt:lpstr>
      <vt:lpstr>Prezentacja programu PowerPoint</vt:lpstr>
      <vt:lpstr>STAN ZAAWANSOWANIA PLANU INWESTYCJI PRIORYTETOWYCH PLANOWANYCH DO REALIZACJI  NA DROGACH WOJEWÓDZKICH  W RAMACH RPO –  LUBUSKIE 2020.</vt:lpstr>
      <vt:lpstr>NAJWAŻNIEJSZE ZADANIA NA 2021 ROK  W RAMACH RPO – LUBUSKIE 2020   </vt:lpstr>
      <vt:lpstr>DZIĘKUJĘ ZA UWAGĘ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REALIZACJA ZADAŃ INWESTYCYJNYCH  NA DROGACH WOJEWÓDZKICH  W 2018 ROKU  INWESTYCJE PLANOWANE DO REALIZACJI  W 2019 ROKU W RAMACH PLANU INWESTYCJI PRIORYTETOWYCH PLANOWANYCH DO REALIZACJI  NA DROGACH WOJEWÓDZKICH W RAMACH RPO –  LUBUSKIE 2020 </dc:title>
  <dc:creator>Jagoda Bucio</dc:creator>
  <cp:lastModifiedBy>Jagoda Bucio</cp:lastModifiedBy>
  <cp:revision>304</cp:revision>
  <cp:lastPrinted>2021-03-19T13:16:33Z</cp:lastPrinted>
  <dcterms:created xsi:type="dcterms:W3CDTF">2020-03-09T12:40:07Z</dcterms:created>
  <dcterms:modified xsi:type="dcterms:W3CDTF">2021-03-19T13:40:13Z</dcterms:modified>
</cp:coreProperties>
</file>