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handoutMasterIdLst>
    <p:handoutMasterId r:id="rId11"/>
  </p:handoutMasterIdLst>
  <p:sldIdLst>
    <p:sldId id="317" r:id="rId2"/>
    <p:sldId id="319" r:id="rId3"/>
    <p:sldId id="302" r:id="rId4"/>
    <p:sldId id="320" r:id="rId5"/>
    <p:sldId id="321" r:id="rId6"/>
    <p:sldId id="322" r:id="rId7"/>
    <p:sldId id="323" r:id="rId8"/>
    <p:sldId id="316" r:id="rId9"/>
  </p:sldIdLst>
  <p:sldSz cx="9144000" cy="6858000" type="screen4x3"/>
  <p:notesSz cx="6807200" cy="9906000"/>
  <p:defaultTextStyle>
    <a:defPPr>
      <a:defRPr lang="pl-PL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47CC1"/>
    <a:srgbClr val="A7C539"/>
    <a:srgbClr val="AAE1FA"/>
    <a:srgbClr val="9AB5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>
        <p:scale>
          <a:sx n="120" d="100"/>
          <a:sy n="120" d="100"/>
        </p:scale>
        <p:origin x="1344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54450" y="0"/>
            <a:ext cx="295116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673084AB-72C8-4360-B1C3-C66C07664EE2}" type="datetimeFigureOut">
              <a:rPr lang="pl-PL"/>
              <a:pPr>
                <a:defRPr/>
              </a:pPr>
              <a:t>2021-07-09</a:t>
            </a:fld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409113"/>
            <a:ext cx="295116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54450" y="9409113"/>
            <a:ext cx="2951163" cy="4953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03787068-B411-4BDF-AF61-6F6927B8F3A8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C8B0D6-F26B-4CED-8A09-80F2B636FF1E}" type="datetimeFigureOut">
              <a:rPr lang="pl-PL" smtClean="0"/>
              <a:t>2021-07-09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74750" y="1238250"/>
            <a:ext cx="4457700" cy="3343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1038" y="4767263"/>
            <a:ext cx="5445125" cy="39004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0911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56038" y="940911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7AB53B-3634-4C21-BB54-D539A6718FF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901868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8065CA-8D11-451B-8603-F17E615FBF40}" type="datetimeFigureOut">
              <a:rPr lang="pl-PL"/>
              <a:pPr>
                <a:defRPr/>
              </a:pPr>
              <a:t>2021-07-09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8771A5-54C7-4910-8AA1-FA4E414B467F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308474978"/>
      </p:ext>
    </p:extLst>
  </p:cSld>
  <p:clrMapOvr>
    <a:masterClrMapping/>
  </p:clrMapOvr>
  <p:transition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F9FBA6-07FC-4E09-B99F-5ABBC173DF23}" type="datetimeFigureOut">
              <a:rPr lang="pl-PL"/>
              <a:pPr>
                <a:defRPr/>
              </a:pPr>
              <a:t>2021-07-09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2AA308-E14F-41DD-9B13-22172BF93D6F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028906878"/>
      </p:ext>
    </p:extLst>
  </p:cSld>
  <p:clrMapOvr>
    <a:masterClrMapping/>
  </p:clrMapOvr>
  <p:transition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294695-F7AB-459C-BD81-6AEC0FFDB593}" type="datetimeFigureOut">
              <a:rPr lang="pl-PL"/>
              <a:pPr>
                <a:defRPr/>
              </a:pPr>
              <a:t>2021-07-09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6EB9C9-5252-4FD4-B9C2-63AE9B7E8A26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784935378"/>
      </p:ext>
    </p:extLst>
  </p:cSld>
  <p:clrMapOvr>
    <a:masterClrMapping/>
  </p:clrMapOvr>
  <p:transition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E272CA-B831-489F-A4C9-5EC114617F12}" type="datetimeFigureOut">
              <a:rPr lang="pl-PL"/>
              <a:pPr>
                <a:defRPr/>
              </a:pPr>
              <a:t>2021-07-09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3BE321-749E-4612-B9EC-261524C5E9E1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744839673"/>
      </p:ext>
    </p:extLst>
  </p:cSld>
  <p:clrMapOvr>
    <a:masterClrMapping/>
  </p:clrMapOvr>
  <p:transition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40B603-D1C7-4321-82D6-6B3D56F98D70}" type="datetimeFigureOut">
              <a:rPr lang="pl-PL"/>
              <a:pPr>
                <a:defRPr/>
              </a:pPr>
              <a:t>2021-07-09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1FA125-9AA8-4E5D-B290-8FE5EA1101A3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503139767"/>
      </p:ext>
    </p:extLst>
  </p:cSld>
  <p:clrMapOvr>
    <a:masterClrMapping/>
  </p:clrMapOvr>
  <p:transition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2AD45D-50BD-42D0-91FF-34D53DBDC6C6}" type="datetimeFigureOut">
              <a:rPr lang="pl-PL"/>
              <a:pPr>
                <a:defRPr/>
              </a:pPr>
              <a:t>2021-07-09</a:t>
            </a:fld>
            <a:endParaRPr lang="pl-PL" dirty="0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24445A-D19E-4CB9-82EB-E2F94BB93660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326057198"/>
      </p:ext>
    </p:extLst>
  </p:cSld>
  <p:clrMapOvr>
    <a:masterClrMapping/>
  </p:clrMapOvr>
  <p:transition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3198B9-751F-47AC-A255-1F6E4FDEC14C}" type="datetimeFigureOut">
              <a:rPr lang="pl-PL"/>
              <a:pPr>
                <a:defRPr/>
              </a:pPr>
              <a:t>2021-07-09</a:t>
            </a:fld>
            <a:endParaRPr lang="pl-PL" dirty="0"/>
          </a:p>
        </p:txBody>
      </p:sp>
      <p:sp>
        <p:nvSpPr>
          <p:cNvPr id="8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D7E55A-52EA-432B-BECC-56992C1D4157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997318060"/>
      </p:ext>
    </p:extLst>
  </p:cSld>
  <p:clrMapOvr>
    <a:masterClrMapping/>
  </p:clrMapOvr>
  <p:transition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5BB093-A895-4C25-A319-43C120C6E911}" type="datetimeFigureOut">
              <a:rPr lang="pl-PL"/>
              <a:pPr>
                <a:defRPr/>
              </a:pPr>
              <a:t>2021-07-09</a:t>
            </a:fld>
            <a:endParaRPr lang="pl-PL" dirty="0"/>
          </a:p>
        </p:txBody>
      </p:sp>
      <p:sp>
        <p:nvSpPr>
          <p:cNvPr id="4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541DBB-DECD-49B5-823B-3C0C4DE10E02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944613263"/>
      </p:ext>
    </p:extLst>
  </p:cSld>
  <p:clrMapOvr>
    <a:masterClrMapping/>
  </p:clrMapOvr>
  <p:transition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8BD9A6-78AC-4CA0-93DF-A8DA35124508}" type="datetimeFigureOut">
              <a:rPr lang="pl-PL"/>
              <a:pPr>
                <a:defRPr/>
              </a:pPr>
              <a:t>2021-07-09</a:t>
            </a:fld>
            <a:endParaRPr lang="pl-PL" dirty="0"/>
          </a:p>
        </p:txBody>
      </p:sp>
      <p:sp>
        <p:nvSpPr>
          <p:cNvPr id="3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9CB932-443E-4421-B448-FD692DD7781E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812909303"/>
      </p:ext>
    </p:extLst>
  </p:cSld>
  <p:clrMapOvr>
    <a:masterClrMapping/>
  </p:clrMapOvr>
  <p:transition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37A255-E3A3-4051-807E-92BA65BDFE7C}" type="datetimeFigureOut">
              <a:rPr lang="pl-PL"/>
              <a:pPr>
                <a:defRPr/>
              </a:pPr>
              <a:t>2021-07-09</a:t>
            </a:fld>
            <a:endParaRPr lang="pl-PL" dirty="0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CF1832-F80F-4861-8868-A2012928B4E2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048691525"/>
      </p:ext>
    </p:extLst>
  </p:cSld>
  <p:clrMapOvr>
    <a:masterClrMapping/>
  </p:clrMapOvr>
  <p:transition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436C1F-3E65-4256-BB71-5006B8ABD5A2}" type="datetimeFigureOut">
              <a:rPr lang="pl-PL"/>
              <a:pPr>
                <a:defRPr/>
              </a:pPr>
              <a:t>2021-07-09</a:t>
            </a:fld>
            <a:endParaRPr lang="pl-PL" dirty="0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B9DF07-EC35-49D2-B1D8-DFA1AC40B061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231696906"/>
      </p:ext>
    </p:extLst>
  </p:cSld>
  <p:clrMapOvr>
    <a:masterClrMapping/>
  </p:clrMapOvr>
  <p:transition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ymbol zastępczy tytułu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Kliknij, aby edytować styl</a:t>
            </a:r>
          </a:p>
        </p:txBody>
      </p:sp>
      <p:sp>
        <p:nvSpPr>
          <p:cNvPr id="1027" name="Symbol zastępczy tekstu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Kliknij, aby edytować style wzorca tekstu</a:t>
            </a:r>
          </a:p>
          <a:p>
            <a:pPr lvl="1"/>
            <a:r>
              <a:rPr lang="pl-PL" altLang="pl-PL"/>
              <a:t>Drugi poziom</a:t>
            </a:r>
          </a:p>
          <a:p>
            <a:pPr lvl="2"/>
            <a:r>
              <a:rPr lang="pl-PL" altLang="pl-PL"/>
              <a:t>Trzeci poziom</a:t>
            </a:r>
          </a:p>
          <a:p>
            <a:pPr lvl="3"/>
            <a:r>
              <a:rPr lang="pl-PL" altLang="pl-PL"/>
              <a:t>Czwarty poziom</a:t>
            </a:r>
          </a:p>
          <a:p>
            <a:pPr lvl="4"/>
            <a:r>
              <a:rPr lang="pl-PL" alt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C8970CE-6148-4FF0-BF6C-E1D2300C565B}" type="datetimeFigureOut">
              <a:rPr lang="pl-PL"/>
              <a:pPr>
                <a:defRPr/>
              </a:pPr>
              <a:t>2021-07-09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008AA26B-890D-496B-ABDD-B0E120E2265A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</p:sldLayoutIdLst>
  <p:transition>
    <p:wip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85813"/>
            <a:ext cx="9144000" cy="6072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188" y="285750"/>
            <a:ext cx="2428875" cy="663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2" name="pole tekstowe 6"/>
          <p:cNvSpPr txBox="1">
            <a:spLocks noChangeArrowheads="1"/>
          </p:cNvSpPr>
          <p:nvPr/>
        </p:nvSpPr>
        <p:spPr bwMode="auto">
          <a:xfrm>
            <a:off x="801688" y="3429000"/>
            <a:ext cx="735965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pl-PL" sz="2400" b="1" dirty="0">
                <a:solidFill>
                  <a:schemeClr val="bg1"/>
                </a:solidFill>
                <a:latin typeface="+mj-lt"/>
                <a:cs typeface="Arial" pitchFamily="34" charset="0"/>
              </a:rPr>
              <a:t>Informacja na temat realizacji projektów w ramach Programu Kolej +</a:t>
            </a:r>
            <a:endParaRPr lang="pl-PL" sz="1200" dirty="0">
              <a:solidFill>
                <a:schemeClr val="bg1"/>
              </a:solidFill>
              <a:cs typeface="Arial" pitchFamily="34" charset="0"/>
            </a:endParaRPr>
          </a:p>
        </p:txBody>
      </p:sp>
      <p:pic>
        <p:nvPicPr>
          <p:cNvPr id="5125" name="Obraz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5250" y="285750"/>
            <a:ext cx="673100" cy="785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4" name="Prostokąt 5"/>
          <p:cNvSpPr>
            <a:spLocks noChangeArrowheads="1"/>
          </p:cNvSpPr>
          <p:nvPr/>
        </p:nvSpPr>
        <p:spPr bwMode="auto">
          <a:xfrm>
            <a:off x="2195513" y="5715000"/>
            <a:ext cx="4572000" cy="67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pl-PL" sz="1400" b="1" dirty="0">
                <a:solidFill>
                  <a:schemeClr val="bg1"/>
                </a:solidFill>
                <a:latin typeface="+mn-lt"/>
                <a:cs typeface="Arial" pitchFamily="34" charset="0"/>
              </a:rPr>
              <a:t>Urząd Marszałkowski Województwa Lubuskiego</a:t>
            </a:r>
          </a:p>
          <a:p>
            <a:pPr algn="ctr" eaLnBrk="1" hangingPunct="1">
              <a:defRPr/>
            </a:pPr>
            <a:r>
              <a:rPr lang="pl-PL" sz="1200" b="1" dirty="0">
                <a:solidFill>
                  <a:schemeClr val="bg1"/>
                </a:solidFill>
                <a:latin typeface="+mn-lt"/>
                <a:cs typeface="Arial" pitchFamily="34" charset="0"/>
              </a:rPr>
              <a:t>Departament Infrastruktury i Komunikacji</a:t>
            </a:r>
          </a:p>
          <a:p>
            <a:pPr algn="ctr" eaLnBrk="1" hangingPunct="1">
              <a:defRPr/>
            </a:pPr>
            <a:r>
              <a:rPr lang="pl-PL" sz="1200" dirty="0">
                <a:solidFill>
                  <a:schemeClr val="bg1"/>
                </a:solidFill>
                <a:latin typeface="+mn-lt"/>
                <a:cs typeface="Arial" pitchFamily="34" charset="0"/>
              </a:rPr>
              <a:t>Zielona Góra, dnia 12.07.2021 r.</a:t>
            </a:r>
          </a:p>
        </p:txBody>
      </p:sp>
    </p:spTree>
  </p:cSld>
  <p:clrMapOvr>
    <a:masterClrMapping/>
  </p:clrMapOvr>
  <p:transition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Łącznik prosty 5"/>
          <p:cNvCxnSpPr/>
          <p:nvPr/>
        </p:nvCxnSpPr>
        <p:spPr>
          <a:xfrm>
            <a:off x="428625" y="1214438"/>
            <a:ext cx="8286750" cy="1587"/>
          </a:xfrm>
          <a:prstGeom prst="line">
            <a:avLst/>
          </a:prstGeom>
          <a:ln>
            <a:solidFill>
              <a:srgbClr val="A7C53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Łącznik prosty 7"/>
          <p:cNvCxnSpPr/>
          <p:nvPr/>
        </p:nvCxnSpPr>
        <p:spPr>
          <a:xfrm>
            <a:off x="428625" y="6284913"/>
            <a:ext cx="8286750" cy="1587"/>
          </a:xfrm>
          <a:prstGeom prst="line">
            <a:avLst/>
          </a:prstGeom>
          <a:ln>
            <a:solidFill>
              <a:srgbClr val="147CC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148" name="Obraz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5250" y="285750"/>
            <a:ext cx="673100" cy="785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9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113" y="285750"/>
            <a:ext cx="2428875" cy="663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Prostokąt 8">
            <a:extLst>
              <a:ext uri="{FF2B5EF4-FFF2-40B4-BE49-F238E27FC236}">
                <a16:creationId xmlns:a16="http://schemas.microsoft.com/office/drawing/2014/main" id="{1899D77B-E04B-45D9-8107-A799BEF037C4}"/>
              </a:ext>
            </a:extLst>
          </p:cNvPr>
          <p:cNvSpPr/>
          <p:nvPr/>
        </p:nvSpPr>
        <p:spPr>
          <a:xfrm>
            <a:off x="338489" y="2924944"/>
            <a:ext cx="8589488" cy="27084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pl-PL" altLang="pl-PL" sz="1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Główne założenia II etapu naboru – zadania Wnioskodawców (</a:t>
            </a:r>
            <a:r>
              <a:rPr lang="pl-PL" altLang="pl-PL" sz="16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JST</a:t>
            </a:r>
            <a:r>
              <a:rPr lang="pl-PL" altLang="pl-PL" sz="1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>
              <a:spcBef>
                <a:spcPct val="0"/>
              </a:spcBef>
              <a:buFontTx/>
              <a:buNone/>
            </a:pPr>
            <a:endParaRPr lang="pl-PL" altLang="pl-PL" sz="16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pl-PL" sz="1600" dirty="0">
                <a:latin typeface="Arial" panose="020B0604020202020204" pitchFamily="34" charset="0"/>
                <a:cs typeface="Arial" panose="020B0604020202020204" pitchFamily="34" charset="0"/>
              </a:rPr>
              <a:t>opracowanie przez samorząd wstępnego studium planistyczno-prognostycznego dla każdego zgłoszonego projektu</a:t>
            </a: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</a:pPr>
            <a:endParaRPr lang="pl-PL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pl-PL" sz="1600" dirty="0">
                <a:latin typeface="Arial" panose="020B0604020202020204" pitchFamily="34" charset="0"/>
                <a:cs typeface="Arial" panose="020B0604020202020204" pitchFamily="34" charset="0"/>
              </a:rPr>
              <a:t>przedłożenie deklaracji odnośnie uruchomienia i finansowania przewozów w ilości minimum 4 pary pociągów przez okres pięciu lat</a:t>
            </a: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</a:pPr>
            <a:endParaRPr lang="pl-PL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pl-PL" sz="1600" dirty="0">
                <a:latin typeface="Arial" panose="020B0604020202020204" pitchFamily="34" charset="0"/>
                <a:cs typeface="Arial" panose="020B0604020202020204" pitchFamily="34" charset="0"/>
              </a:rPr>
              <a:t>przedłożenie przez samorząd dokumentów potwierdzających zabezpieczenie finansowania wymaganego wkładu na realizację każdego zgłoszonego projektu</a:t>
            </a:r>
          </a:p>
          <a:p>
            <a:pPr>
              <a:spcBef>
                <a:spcPct val="0"/>
              </a:spcBef>
            </a:pPr>
            <a:endParaRPr lang="pl-PL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pole tekstowe 9">
            <a:extLst>
              <a:ext uri="{FF2B5EF4-FFF2-40B4-BE49-F238E27FC236}">
                <a16:creationId xmlns:a16="http://schemas.microsoft.com/office/drawing/2014/main" id="{41B76172-5F59-4C84-BB79-79E63755027B}"/>
              </a:ext>
            </a:extLst>
          </p:cNvPr>
          <p:cNvSpPr txBox="1"/>
          <p:nvPr/>
        </p:nvSpPr>
        <p:spPr>
          <a:xfrm>
            <a:off x="338488" y="1572434"/>
            <a:ext cx="8629373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>
                <a:solidFill>
                  <a:srgbClr val="00497B"/>
                </a:solidFill>
                <a:latin typeface="Arial" panose="020B0604020202020204" pitchFamily="34" charset="0"/>
              </a:rPr>
              <a:t>Cel Programu:</a:t>
            </a:r>
          </a:p>
          <a:p>
            <a:pPr algn="just">
              <a:buClr>
                <a:schemeClr val="accent4"/>
              </a:buClr>
              <a:buSzPct val="150000"/>
            </a:pPr>
            <a:r>
              <a:rPr lang="pl-PL" altLang="pl-PL" sz="1600" dirty="0">
                <a:latin typeface="Arial" panose="020B0604020202020204" pitchFamily="34" charset="0"/>
                <a:cs typeface="Arial" panose="020B0604020202020204" pitchFamily="34" charset="0"/>
              </a:rPr>
              <a:t>podstawowym celem Programu jest </a:t>
            </a:r>
            <a:r>
              <a:rPr lang="pl-PL" altLang="pl-PL" sz="1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uzyskanie/usprawnienie połączenia kolejowego </a:t>
            </a:r>
            <a:r>
              <a:rPr lang="pl-PL" altLang="pl-PL" sz="1600" dirty="0">
                <a:latin typeface="Arial" panose="020B0604020202020204" pitchFamily="34" charset="0"/>
                <a:cs typeface="Arial" panose="020B0604020202020204" pitchFamily="34" charset="0"/>
              </a:rPr>
              <a:t>miejscowości </a:t>
            </a:r>
            <a:r>
              <a:rPr lang="pl-PL" altLang="pl-PL" sz="1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populacji powyżej 10 tys. mieszkańców </a:t>
            </a:r>
            <a:r>
              <a:rPr lang="pl-PL" altLang="pl-PL" sz="1600" dirty="0">
                <a:latin typeface="Arial" panose="020B0604020202020204" pitchFamily="34" charset="0"/>
                <a:cs typeface="Arial" panose="020B0604020202020204" pitchFamily="34" charset="0"/>
              </a:rPr>
              <a:t>z miastami wojewódzkimi </a:t>
            </a:r>
            <a:br>
              <a:rPr lang="pl-PL" altLang="pl-PL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altLang="pl-PL" sz="1600" dirty="0">
                <a:latin typeface="Arial" panose="020B0604020202020204" pitchFamily="34" charset="0"/>
                <a:cs typeface="Arial" panose="020B0604020202020204" pitchFamily="34" charset="0"/>
              </a:rPr>
              <a:t>i tym samym zmniejszenie wykluczenia transportowego tych miejscowości</a:t>
            </a:r>
            <a:endParaRPr lang="pl-PL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3877797"/>
      </p:ext>
    </p:extLst>
  </p:cSld>
  <p:clrMapOvr>
    <a:masterClrMapping/>
  </p:clrMapOvr>
  <p:transition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Łącznik prosty 5"/>
          <p:cNvCxnSpPr/>
          <p:nvPr/>
        </p:nvCxnSpPr>
        <p:spPr>
          <a:xfrm>
            <a:off x="428625" y="1214438"/>
            <a:ext cx="8286750" cy="1587"/>
          </a:xfrm>
          <a:prstGeom prst="line">
            <a:avLst/>
          </a:prstGeom>
          <a:ln>
            <a:solidFill>
              <a:srgbClr val="A7C53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Łącznik prosty 7"/>
          <p:cNvCxnSpPr/>
          <p:nvPr/>
        </p:nvCxnSpPr>
        <p:spPr>
          <a:xfrm>
            <a:off x="428625" y="6284913"/>
            <a:ext cx="8286750" cy="1587"/>
          </a:xfrm>
          <a:prstGeom prst="line">
            <a:avLst/>
          </a:prstGeom>
          <a:ln>
            <a:solidFill>
              <a:srgbClr val="147CC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148" name="Obraz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5250" y="285750"/>
            <a:ext cx="673100" cy="785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9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113" y="285750"/>
            <a:ext cx="2428875" cy="663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Prostokąt 10">
            <a:extLst>
              <a:ext uri="{FF2B5EF4-FFF2-40B4-BE49-F238E27FC236}">
                <a16:creationId xmlns:a16="http://schemas.microsoft.com/office/drawing/2014/main" id="{88B6AEC3-2E03-4377-9CD9-B5202D1CF1EE}"/>
              </a:ext>
            </a:extLst>
          </p:cNvPr>
          <p:cNvSpPr/>
          <p:nvPr/>
        </p:nvSpPr>
        <p:spPr>
          <a:xfrm>
            <a:off x="327621" y="1477691"/>
            <a:ext cx="8586788" cy="107677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pl-PL" b="1" dirty="0">
                <a:solidFill>
                  <a:srgbClr val="00497B"/>
                </a:solidFill>
              </a:rPr>
              <a:t>Budżet Programu </a:t>
            </a:r>
            <a:r>
              <a:rPr lang="pl-PL" dirty="0"/>
              <a:t>- </a:t>
            </a:r>
            <a:r>
              <a:rPr lang="pl-PL" b="1" dirty="0">
                <a:solidFill>
                  <a:srgbClr val="FF0000"/>
                </a:solidFill>
              </a:rPr>
              <a:t>6,6 mld zł</a:t>
            </a:r>
            <a:r>
              <a:rPr lang="pl-PL" dirty="0"/>
              <a:t>, w tym:</a:t>
            </a:r>
          </a:p>
          <a:p>
            <a:pPr>
              <a:defRPr/>
            </a:pPr>
            <a:endParaRPr lang="pl-PL" sz="900" dirty="0"/>
          </a:p>
          <a:p>
            <a:pPr marL="214313" indent="-214313">
              <a:lnSpc>
                <a:spcPct val="130000"/>
              </a:lnSpc>
              <a:buClr>
                <a:schemeClr val="accent4"/>
              </a:buClr>
              <a:buSzPct val="150000"/>
              <a:buFont typeface="Arial" panose="020B0604020202020204" pitchFamily="34" charset="0"/>
              <a:buChar char="•"/>
              <a:defRPr/>
            </a:pPr>
            <a:r>
              <a:rPr lang="pl-PL" sz="1500" dirty="0"/>
              <a:t>ok. </a:t>
            </a:r>
            <a:r>
              <a:rPr lang="pl-PL" sz="1500" b="1" dirty="0">
                <a:solidFill>
                  <a:srgbClr val="FF0000"/>
                </a:solidFill>
              </a:rPr>
              <a:t>5,6 mld zł </a:t>
            </a:r>
            <a:r>
              <a:rPr lang="pl-PL" sz="1500" dirty="0"/>
              <a:t>stanowią środki Budżetu Państwa – 85%</a:t>
            </a:r>
          </a:p>
          <a:p>
            <a:pPr marL="214313" indent="-214313">
              <a:lnSpc>
                <a:spcPct val="130000"/>
              </a:lnSpc>
              <a:buClr>
                <a:schemeClr val="accent4"/>
              </a:buClr>
              <a:buSzPct val="150000"/>
              <a:buFont typeface="Arial" panose="020B0604020202020204" pitchFamily="34" charset="0"/>
              <a:buChar char="•"/>
              <a:defRPr/>
            </a:pPr>
            <a:r>
              <a:rPr lang="pl-PL" sz="1500" dirty="0"/>
              <a:t>ok. </a:t>
            </a:r>
            <a:r>
              <a:rPr lang="pl-PL" sz="1500" b="1" dirty="0">
                <a:solidFill>
                  <a:srgbClr val="FF0000"/>
                </a:solidFill>
              </a:rPr>
              <a:t>1 mld zł </a:t>
            </a:r>
            <a:r>
              <a:rPr lang="pl-PL" sz="1500" dirty="0"/>
              <a:t>środki Jednostek Samorządu Terytorialnego – 15%</a:t>
            </a:r>
          </a:p>
        </p:txBody>
      </p:sp>
      <p:sp>
        <p:nvSpPr>
          <p:cNvPr id="12" name="pole tekstowe 11">
            <a:extLst>
              <a:ext uri="{FF2B5EF4-FFF2-40B4-BE49-F238E27FC236}">
                <a16:creationId xmlns:a16="http://schemas.microsoft.com/office/drawing/2014/main" id="{0F6B659E-1D03-4F58-9747-08A0A05DA1C3}"/>
              </a:ext>
            </a:extLst>
          </p:cNvPr>
          <p:cNvSpPr txBox="1"/>
          <p:nvPr/>
        </p:nvSpPr>
        <p:spPr>
          <a:xfrm>
            <a:off x="317022" y="2690917"/>
            <a:ext cx="8535747" cy="14139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>
                <a:solidFill>
                  <a:srgbClr val="00497B"/>
                </a:solidFill>
              </a:rPr>
              <a:t>Rodzaje inwestycji:</a:t>
            </a:r>
          </a:p>
          <a:p>
            <a:endParaRPr lang="pl-PL" sz="788" b="1" dirty="0">
              <a:solidFill>
                <a:srgbClr val="44546A"/>
              </a:solidFill>
            </a:endParaRPr>
          </a:p>
          <a:p>
            <a:pPr marL="201216" indent="-201216">
              <a:lnSpc>
                <a:spcPct val="150000"/>
              </a:lnSpc>
              <a:buClr>
                <a:schemeClr val="accent4"/>
              </a:buClr>
              <a:buSzPct val="150000"/>
              <a:buFont typeface="Arial" panose="020B0604020202020204" pitchFamily="34" charset="0"/>
              <a:buChar char="•"/>
            </a:pPr>
            <a:r>
              <a:rPr lang="pl-PL" sz="1500" b="1" dirty="0">
                <a:solidFill>
                  <a:srgbClr val="FF0000"/>
                </a:solidFill>
              </a:rPr>
              <a:t>inwestycje liniowe </a:t>
            </a:r>
            <a:r>
              <a:rPr lang="pl-PL" sz="1500" dirty="0"/>
              <a:t>(modernizacja/ rewitalizacja/ odtworzenie/ budowa nowych linii kolejowych)</a:t>
            </a:r>
          </a:p>
          <a:p>
            <a:pPr marL="201216" indent="-201216">
              <a:lnSpc>
                <a:spcPct val="150000"/>
              </a:lnSpc>
              <a:buClr>
                <a:schemeClr val="accent4"/>
              </a:buClr>
              <a:buSzPct val="150000"/>
              <a:buFont typeface="Arial" panose="020B0604020202020204" pitchFamily="34" charset="0"/>
              <a:buChar char="•"/>
            </a:pPr>
            <a:r>
              <a:rPr lang="pl-PL" sz="1500" b="1" dirty="0">
                <a:solidFill>
                  <a:srgbClr val="FF0000"/>
                </a:solidFill>
              </a:rPr>
              <a:t>inwestycje punktowe </a:t>
            </a:r>
            <a:r>
              <a:rPr lang="pl-PL" sz="1500" dirty="0"/>
              <a:t>(np. budowa nowych przystanków, mijanek, łącznic kolejowych)</a:t>
            </a:r>
            <a:endParaRPr lang="pl-PL" b="1" dirty="0">
              <a:solidFill>
                <a:srgbClr val="44546A"/>
              </a:solidFill>
            </a:endParaRPr>
          </a:p>
          <a:p>
            <a:pPr marL="214313" indent="-214313">
              <a:buFont typeface="Arial" panose="020B0604020202020204" pitchFamily="34" charset="0"/>
              <a:buChar char="•"/>
            </a:pPr>
            <a:endParaRPr lang="pl-PL" sz="1500" dirty="0"/>
          </a:p>
        </p:txBody>
      </p:sp>
      <p:sp>
        <p:nvSpPr>
          <p:cNvPr id="13" name="Prostokąt 12">
            <a:extLst>
              <a:ext uri="{FF2B5EF4-FFF2-40B4-BE49-F238E27FC236}">
                <a16:creationId xmlns:a16="http://schemas.microsoft.com/office/drawing/2014/main" id="{A7530A03-3544-4405-AF00-93201F2696B2}"/>
              </a:ext>
            </a:extLst>
          </p:cNvPr>
          <p:cNvSpPr/>
          <p:nvPr/>
        </p:nvSpPr>
        <p:spPr>
          <a:xfrm>
            <a:off x="276910" y="4104830"/>
            <a:ext cx="8550068" cy="15701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pl-PL" altLang="pl-PL" b="1" dirty="0">
                <a:solidFill>
                  <a:srgbClr val="00497B"/>
                </a:solidFill>
              </a:rPr>
              <a:t>Podstawowe warunki realizacji inwestycji w ramach Programu:</a:t>
            </a:r>
          </a:p>
          <a:p>
            <a:pPr marL="214313" indent="-214313" algn="just">
              <a:lnSpc>
                <a:spcPct val="150000"/>
              </a:lnSpc>
              <a:buClr>
                <a:schemeClr val="accent4"/>
              </a:buClr>
              <a:buSzPct val="150000"/>
              <a:buFont typeface="Arial" panose="020B0604020202020204" pitchFamily="34" charset="0"/>
              <a:buChar char="•"/>
            </a:pPr>
            <a:r>
              <a:rPr lang="pl-PL" altLang="pl-PL" sz="1600" dirty="0">
                <a:latin typeface="Arial" panose="020B0604020202020204" pitchFamily="34" charset="0"/>
              </a:rPr>
              <a:t>zapewnienie współfinansowania w wysokości 15% kosztów </a:t>
            </a:r>
          </a:p>
          <a:p>
            <a:pPr marL="214313" indent="-214313" algn="just">
              <a:lnSpc>
                <a:spcPct val="150000"/>
              </a:lnSpc>
              <a:buClr>
                <a:schemeClr val="accent4"/>
              </a:buClr>
              <a:buSzPct val="150000"/>
              <a:buFont typeface="Arial" panose="020B0604020202020204" pitchFamily="34" charset="0"/>
              <a:buChar char="•"/>
            </a:pPr>
            <a:r>
              <a:rPr lang="pl-PL" altLang="pl-PL" sz="1600" dirty="0">
                <a:latin typeface="Arial" panose="020B0604020202020204" pitchFamily="34" charset="0"/>
              </a:rPr>
              <a:t>zakwalifikowanie projektu do Programu i zawarcie przez PKP Polskie Linie Kolejowe S.A. umowy na realizację inwestycji z podmiotami zgłaszającymi</a:t>
            </a:r>
          </a:p>
        </p:txBody>
      </p:sp>
    </p:spTree>
  </p:cSld>
  <p:clrMapOvr>
    <a:masterClrMapping/>
  </p:clrMapOvr>
  <p:transition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Łącznik prosty 5"/>
          <p:cNvCxnSpPr/>
          <p:nvPr/>
        </p:nvCxnSpPr>
        <p:spPr>
          <a:xfrm>
            <a:off x="428625" y="1214438"/>
            <a:ext cx="8286750" cy="1587"/>
          </a:xfrm>
          <a:prstGeom prst="line">
            <a:avLst/>
          </a:prstGeom>
          <a:ln>
            <a:solidFill>
              <a:srgbClr val="A7C53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Łącznik prosty 7"/>
          <p:cNvCxnSpPr/>
          <p:nvPr/>
        </p:nvCxnSpPr>
        <p:spPr>
          <a:xfrm>
            <a:off x="428625" y="6284913"/>
            <a:ext cx="8286750" cy="1587"/>
          </a:xfrm>
          <a:prstGeom prst="line">
            <a:avLst/>
          </a:prstGeom>
          <a:ln>
            <a:solidFill>
              <a:srgbClr val="147CC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148" name="Obraz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5250" y="285750"/>
            <a:ext cx="673100" cy="785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9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113" y="285750"/>
            <a:ext cx="2428875" cy="663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D7D81B6C-DB4E-4DEA-A4CB-076F971063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5620561"/>
              </p:ext>
            </p:extLst>
          </p:nvPr>
        </p:nvGraphicFramePr>
        <p:xfrm>
          <a:off x="392113" y="1600200"/>
          <a:ext cx="8572375" cy="44561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572375">
                  <a:extLst>
                    <a:ext uri="{9D8B030D-6E8A-4147-A177-3AD203B41FA5}">
                      <a16:colId xmlns:a16="http://schemas.microsoft.com/office/drawing/2014/main" val="1229771069"/>
                    </a:ext>
                  </a:extLst>
                </a:gridCol>
              </a:tblGrid>
              <a:tr h="532656">
                <a:tc>
                  <a:txBody>
                    <a:bodyPr/>
                    <a:lstStyle/>
                    <a:p>
                      <a:pPr algn="l" fontAlgn="ctr"/>
                      <a:r>
                        <a:rPr lang="pl-PL" sz="1400" u="none" strike="noStrike" dirty="0">
                          <a:effectLst/>
                        </a:rPr>
                        <a:t>Rewitalizacja linii kolejowej nr 358 </a:t>
                      </a:r>
                      <a:r>
                        <a:rPr lang="pl-PL" sz="1400" b="1" u="none" strike="noStrike" dirty="0">
                          <a:effectLst/>
                        </a:rPr>
                        <a:t>Czerwieńsk – Krosno Odrzańskie – Gubin </a:t>
                      </a:r>
                      <a:r>
                        <a:rPr lang="pl-PL" sz="1400" u="none" strike="noStrike" dirty="0">
                          <a:effectLst/>
                        </a:rPr>
                        <a:t>– granica państwa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16" marR="3416" marT="3416" marB="0" anchor="ctr"/>
                </a:tc>
                <a:extLst>
                  <a:ext uri="{0D108BD9-81ED-4DB2-BD59-A6C34878D82A}">
                    <a16:rowId xmlns:a16="http://schemas.microsoft.com/office/drawing/2014/main" val="1574971263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l" fontAlgn="ctr"/>
                      <a:r>
                        <a:rPr lang="pl-PL" sz="1400" u="none" strike="noStrike" dirty="0">
                          <a:effectLst/>
                        </a:rPr>
                        <a:t>Rewitalizacja linii nr 275 na odcinku </a:t>
                      </a:r>
                      <a:r>
                        <a:rPr lang="pl-PL" sz="1400" b="1" u="none" strike="noStrike" dirty="0">
                          <a:effectLst/>
                        </a:rPr>
                        <a:t>Bieniów – Lubsko </a:t>
                      </a:r>
                      <a:r>
                        <a:rPr lang="pl-PL" sz="1400" u="none" strike="noStrike" dirty="0">
                          <a:effectLst/>
                        </a:rPr>
                        <a:t>wraz z budową przystanków w m. Budziechów, Jasień i Bieszków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16" marR="3416" marT="3416" marB="0" anchor="ctr"/>
                </a:tc>
                <a:extLst>
                  <a:ext uri="{0D108BD9-81ED-4DB2-BD59-A6C34878D82A}">
                    <a16:rowId xmlns:a16="http://schemas.microsoft.com/office/drawing/2014/main" val="4154493908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l" fontAlgn="ctr"/>
                      <a:r>
                        <a:rPr lang="pl-PL" sz="1400" u="none" strike="noStrike" dirty="0">
                          <a:effectLst/>
                        </a:rPr>
                        <a:t>Rewitalizacja linii nr 14 na odcinku </a:t>
                      </a:r>
                      <a:r>
                        <a:rPr lang="pl-PL" sz="1400" b="1" u="none" strike="noStrike" dirty="0">
                          <a:effectLst/>
                        </a:rPr>
                        <a:t>Szprotawa – Żagań </a:t>
                      </a:r>
                      <a:r>
                        <a:rPr lang="pl-PL" sz="1400" u="none" strike="noStrike" dirty="0">
                          <a:effectLst/>
                        </a:rPr>
                        <a:t>wraz z odbudową peronów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16" marR="3416" marT="3416" marB="0" anchor="ctr"/>
                </a:tc>
                <a:extLst>
                  <a:ext uri="{0D108BD9-81ED-4DB2-BD59-A6C34878D82A}">
                    <a16:rowId xmlns:a16="http://schemas.microsoft.com/office/drawing/2014/main" val="242023975"/>
                  </a:ext>
                </a:extLst>
              </a:tr>
              <a:tr h="540972">
                <a:tc>
                  <a:txBody>
                    <a:bodyPr/>
                    <a:lstStyle/>
                    <a:p>
                      <a:pPr algn="l" fontAlgn="ctr"/>
                      <a:r>
                        <a:rPr lang="pl-PL" sz="1400" u="none" strike="noStrike" dirty="0">
                          <a:effectLst/>
                        </a:rPr>
                        <a:t>Rewitalizacja linii nr 426 na odcinku </a:t>
                      </a:r>
                      <a:r>
                        <a:rPr lang="pl-PL" sz="1400" b="1" u="none" strike="noStrike" dirty="0">
                          <a:effectLst/>
                        </a:rPr>
                        <a:t>Strzelce Krajeńskie – Strzelce Krajeńskie Wschód </a:t>
                      </a:r>
                      <a:r>
                        <a:rPr lang="pl-PL" sz="1400" u="none" strike="noStrike" dirty="0">
                          <a:effectLst/>
                        </a:rPr>
                        <a:t>wraz z odbudową infrastruktury peronowej w Strzelcach Krajeńskich </a:t>
                      </a:r>
                      <a:r>
                        <a:rPr lang="pl-PL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(projekt niezakwalifikowany do II etapu )</a:t>
                      </a:r>
                      <a:endParaRPr lang="pl-PL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16" marR="3416" marT="3416" marB="0" anchor="ctr"/>
                </a:tc>
                <a:extLst>
                  <a:ext uri="{0D108BD9-81ED-4DB2-BD59-A6C34878D82A}">
                    <a16:rowId xmlns:a16="http://schemas.microsoft.com/office/drawing/2014/main" val="321632976"/>
                  </a:ext>
                </a:extLst>
              </a:tr>
              <a:tr h="426978">
                <a:tc>
                  <a:txBody>
                    <a:bodyPr/>
                    <a:lstStyle/>
                    <a:p>
                      <a:pPr algn="l" fontAlgn="ctr"/>
                      <a:r>
                        <a:rPr lang="pl-PL" sz="1400" u="none" strike="noStrike" dirty="0">
                          <a:effectLst/>
                        </a:rPr>
                        <a:t>Remont linii nr 363 ma odcinku </a:t>
                      </a:r>
                      <a:r>
                        <a:rPr lang="pl-PL" sz="1400" b="1" u="none" strike="noStrike" dirty="0">
                          <a:effectLst/>
                        </a:rPr>
                        <a:t>Skwierzyna – Międzychód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16" marR="3416" marT="3416" marB="0" anchor="ctr"/>
                </a:tc>
                <a:extLst>
                  <a:ext uri="{0D108BD9-81ED-4DB2-BD59-A6C34878D82A}">
                    <a16:rowId xmlns:a16="http://schemas.microsoft.com/office/drawing/2014/main" val="3360894040"/>
                  </a:ext>
                </a:extLst>
              </a:tr>
              <a:tr h="524337">
                <a:tc>
                  <a:txBody>
                    <a:bodyPr/>
                    <a:lstStyle/>
                    <a:p>
                      <a:pPr algn="l" fontAlgn="ctr"/>
                      <a:r>
                        <a:rPr lang="pl-PL" sz="1400" u="none" strike="noStrike" dirty="0">
                          <a:effectLst/>
                        </a:rPr>
                        <a:t>Remont linii nr 364 na odcinku </a:t>
                      </a:r>
                      <a:r>
                        <a:rPr lang="pl-PL" sz="1400" b="1" u="none" strike="noStrike" dirty="0">
                          <a:effectLst/>
                        </a:rPr>
                        <a:t>Międzyrzecz – </a:t>
                      </a:r>
                      <a:r>
                        <a:rPr lang="pl-PL" sz="1400" u="none" strike="noStrike" dirty="0">
                          <a:effectLst/>
                        </a:rPr>
                        <a:t>Wierzbno (</a:t>
                      </a:r>
                      <a:r>
                        <a:rPr lang="pl-PL" sz="1400" b="1" u="none" strike="noStrike" dirty="0">
                          <a:effectLst/>
                        </a:rPr>
                        <a:t>Międzychód</a:t>
                      </a:r>
                      <a:r>
                        <a:rPr lang="pl-PL" sz="1400" u="none" strike="noStrike" dirty="0">
                          <a:effectLst/>
                        </a:rPr>
                        <a:t>)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16" marR="3416" marT="3416" marB="0" anchor="ctr"/>
                </a:tc>
                <a:extLst>
                  <a:ext uri="{0D108BD9-81ED-4DB2-BD59-A6C34878D82A}">
                    <a16:rowId xmlns:a16="http://schemas.microsoft.com/office/drawing/2014/main" val="2323016798"/>
                  </a:ext>
                </a:extLst>
              </a:tr>
              <a:tr h="595945">
                <a:tc>
                  <a:txBody>
                    <a:bodyPr/>
                    <a:lstStyle/>
                    <a:p>
                      <a:pPr algn="l" fontAlgn="ctr"/>
                      <a:r>
                        <a:rPr lang="pl-PL" sz="1400" u="none" strike="noStrike" dirty="0">
                          <a:effectLst/>
                        </a:rPr>
                        <a:t>Odbudowa linii nr 415 na odcinku </a:t>
                      </a:r>
                      <a:r>
                        <a:rPr lang="pl-PL" sz="1400" b="1" u="none" strike="noStrike" dirty="0">
                          <a:effectLst/>
                        </a:rPr>
                        <a:t>Gorzów Wlkp. – Myślibórz </a:t>
                      </a:r>
                      <a:r>
                        <a:rPr lang="pl-PL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(odstąpienie od realizacji z powodu wyceny przez PKP PLK SA na kwotę 1 mld zł i rezygnacji z  projektu po stronie województwa zachodniopomorskiego)</a:t>
                      </a:r>
                      <a:endParaRPr lang="pl-PL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16" marR="3416" marT="3416" marB="0" anchor="ctr"/>
                </a:tc>
                <a:extLst>
                  <a:ext uri="{0D108BD9-81ED-4DB2-BD59-A6C34878D82A}">
                    <a16:rowId xmlns:a16="http://schemas.microsoft.com/office/drawing/2014/main" val="1509984725"/>
                  </a:ext>
                </a:extLst>
              </a:tr>
              <a:tr h="683164">
                <a:tc>
                  <a:txBody>
                    <a:bodyPr/>
                    <a:lstStyle/>
                    <a:p>
                      <a:pPr algn="l" fontAlgn="ctr"/>
                      <a:r>
                        <a:rPr lang="pl-PL" sz="1400" u="none" strike="noStrike" dirty="0">
                          <a:effectLst/>
                        </a:rPr>
                        <a:t>Rewitalizacja linii kolejowej nr 364 na odcinku </a:t>
                      </a:r>
                      <a:r>
                        <a:rPr lang="pl-PL" sz="1400" b="1" u="none" strike="noStrike" dirty="0">
                          <a:effectLst/>
                        </a:rPr>
                        <a:t>Międzyrzecz – Sulęcin – Rzepin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16" marR="3416" marT="3416" marB="0" anchor="ctr"/>
                </a:tc>
                <a:extLst>
                  <a:ext uri="{0D108BD9-81ED-4DB2-BD59-A6C34878D82A}">
                    <a16:rowId xmlns:a16="http://schemas.microsoft.com/office/drawing/2014/main" val="4035863815"/>
                  </a:ext>
                </a:extLst>
              </a:tr>
            </a:tbl>
          </a:graphicData>
        </a:graphic>
      </p:graphicFrame>
      <p:sp>
        <p:nvSpPr>
          <p:cNvPr id="3" name="pole tekstowe 2">
            <a:extLst>
              <a:ext uri="{FF2B5EF4-FFF2-40B4-BE49-F238E27FC236}">
                <a16:creationId xmlns:a16="http://schemas.microsoft.com/office/drawing/2014/main" id="{1AC3854E-24E9-4211-B93B-FB5B082F3581}"/>
              </a:ext>
            </a:extLst>
          </p:cNvPr>
          <p:cNvSpPr txBox="1"/>
          <p:nvPr/>
        </p:nvSpPr>
        <p:spPr>
          <a:xfrm>
            <a:off x="1331640" y="1230868"/>
            <a:ext cx="70285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b="1" dirty="0">
                <a:solidFill>
                  <a:srgbClr val="147CC1"/>
                </a:solidFill>
              </a:rPr>
              <a:t>Projekty zgłoszone przez Samorząd Województwa Lubuskiego</a:t>
            </a:r>
          </a:p>
        </p:txBody>
      </p:sp>
    </p:spTree>
    <p:extLst>
      <p:ext uri="{BB962C8B-B14F-4D97-AF65-F5344CB8AC3E}">
        <p14:creationId xmlns:p14="http://schemas.microsoft.com/office/powerpoint/2010/main" val="2312719081"/>
      </p:ext>
    </p:extLst>
  </p:cSld>
  <p:clrMapOvr>
    <a:masterClrMapping/>
  </p:clrMapOvr>
  <p:transition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Łącznik prosty 5"/>
          <p:cNvCxnSpPr/>
          <p:nvPr/>
        </p:nvCxnSpPr>
        <p:spPr>
          <a:xfrm>
            <a:off x="428625" y="1214438"/>
            <a:ext cx="8286750" cy="1587"/>
          </a:xfrm>
          <a:prstGeom prst="line">
            <a:avLst/>
          </a:prstGeom>
          <a:ln>
            <a:solidFill>
              <a:srgbClr val="A7C53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Łącznik prosty 7"/>
          <p:cNvCxnSpPr/>
          <p:nvPr/>
        </p:nvCxnSpPr>
        <p:spPr>
          <a:xfrm>
            <a:off x="428625" y="6284913"/>
            <a:ext cx="8286750" cy="1587"/>
          </a:xfrm>
          <a:prstGeom prst="line">
            <a:avLst/>
          </a:prstGeom>
          <a:ln>
            <a:solidFill>
              <a:srgbClr val="147CC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148" name="Obraz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5250" y="285750"/>
            <a:ext cx="673100" cy="785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9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113" y="285750"/>
            <a:ext cx="2428875" cy="663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pole tekstowe 2">
            <a:extLst>
              <a:ext uri="{FF2B5EF4-FFF2-40B4-BE49-F238E27FC236}">
                <a16:creationId xmlns:a16="http://schemas.microsoft.com/office/drawing/2014/main" id="{1AC3854E-24E9-4211-B93B-FB5B082F3581}"/>
              </a:ext>
            </a:extLst>
          </p:cNvPr>
          <p:cNvSpPr txBox="1"/>
          <p:nvPr/>
        </p:nvSpPr>
        <p:spPr>
          <a:xfrm>
            <a:off x="46285" y="2875002"/>
            <a:ext cx="276326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600" b="1" dirty="0">
                <a:solidFill>
                  <a:srgbClr val="147CC1"/>
                </a:solidFill>
              </a:rPr>
              <a:t>Lokalizacja projektów </a:t>
            </a:r>
          </a:p>
          <a:p>
            <a:pPr algn="ctr"/>
            <a:r>
              <a:rPr lang="pl-PL" sz="1600" b="1" dirty="0">
                <a:solidFill>
                  <a:srgbClr val="147CC1"/>
                </a:solidFill>
              </a:rPr>
              <a:t>i wycena kosztów ich realizacji dokonana przez </a:t>
            </a:r>
          </a:p>
          <a:p>
            <a:pPr algn="ctr"/>
            <a:r>
              <a:rPr lang="pl-PL" sz="1600" b="1" dirty="0">
                <a:solidFill>
                  <a:srgbClr val="147CC1"/>
                </a:solidFill>
              </a:rPr>
              <a:t>PKP PLK SA</a:t>
            </a:r>
          </a:p>
        </p:txBody>
      </p:sp>
      <p:pic>
        <p:nvPicPr>
          <p:cNvPr id="7" name="Obraz 6">
            <a:extLst>
              <a:ext uri="{FF2B5EF4-FFF2-40B4-BE49-F238E27FC236}">
                <a16:creationId xmlns:a16="http://schemas.microsoft.com/office/drawing/2014/main" id="{965BDB1E-882C-460F-B0D6-A373D377203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99792" y="-1061763"/>
            <a:ext cx="6268280" cy="84023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8183476"/>
      </p:ext>
    </p:extLst>
  </p:cSld>
  <p:clrMapOvr>
    <a:masterClrMapping/>
  </p:clrMapOvr>
  <p:transition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Łącznik prosty 5"/>
          <p:cNvCxnSpPr/>
          <p:nvPr/>
        </p:nvCxnSpPr>
        <p:spPr>
          <a:xfrm>
            <a:off x="428625" y="1214438"/>
            <a:ext cx="8286750" cy="1587"/>
          </a:xfrm>
          <a:prstGeom prst="line">
            <a:avLst/>
          </a:prstGeom>
          <a:ln>
            <a:solidFill>
              <a:srgbClr val="A7C53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Łącznik prosty 7"/>
          <p:cNvCxnSpPr/>
          <p:nvPr/>
        </p:nvCxnSpPr>
        <p:spPr>
          <a:xfrm>
            <a:off x="428625" y="6284913"/>
            <a:ext cx="8286750" cy="1587"/>
          </a:xfrm>
          <a:prstGeom prst="line">
            <a:avLst/>
          </a:prstGeom>
          <a:ln>
            <a:solidFill>
              <a:srgbClr val="147CC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148" name="Obraz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5250" y="285750"/>
            <a:ext cx="673100" cy="785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9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113" y="285750"/>
            <a:ext cx="2428875" cy="663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5189D181-D81C-422D-890C-FEF815083AD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5580530"/>
              </p:ext>
            </p:extLst>
          </p:nvPr>
        </p:nvGraphicFramePr>
        <p:xfrm>
          <a:off x="392113" y="1870076"/>
          <a:ext cx="8286750" cy="441483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655543">
                  <a:extLst>
                    <a:ext uri="{9D8B030D-6E8A-4147-A177-3AD203B41FA5}">
                      <a16:colId xmlns:a16="http://schemas.microsoft.com/office/drawing/2014/main" val="1475050320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3055267255"/>
                    </a:ext>
                  </a:extLst>
                </a:gridCol>
                <a:gridCol w="1407071">
                  <a:extLst>
                    <a:ext uri="{9D8B030D-6E8A-4147-A177-3AD203B41FA5}">
                      <a16:colId xmlns:a16="http://schemas.microsoft.com/office/drawing/2014/main" val="1257290128"/>
                    </a:ext>
                  </a:extLst>
                </a:gridCol>
              </a:tblGrid>
              <a:tr h="1023834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 dirty="0">
                          <a:effectLst/>
                        </a:rPr>
                        <a:t>Nazwa projektu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16" marR="4416" marT="44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 dirty="0">
                          <a:effectLst/>
                        </a:rPr>
                        <a:t>Szacowane przez </a:t>
                      </a:r>
                    </a:p>
                    <a:p>
                      <a:pPr algn="ctr" fontAlgn="ctr"/>
                      <a:r>
                        <a:rPr lang="pl-PL" sz="1400" u="none" strike="noStrike" dirty="0">
                          <a:effectLst/>
                        </a:rPr>
                        <a:t>PKP PLK SA koszty netto [mln zł ]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16" marR="4416" marT="44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 dirty="0">
                          <a:effectLst/>
                        </a:rPr>
                        <a:t>Wkład własny samorządu netto 15% </a:t>
                      </a:r>
                    </a:p>
                    <a:p>
                      <a:pPr algn="ctr" fontAlgn="ctr"/>
                      <a:r>
                        <a:rPr lang="pl-PL" sz="1400" u="none" strike="noStrike" dirty="0">
                          <a:effectLst/>
                        </a:rPr>
                        <a:t>[mln zł]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16" marR="4416" marT="4416" marB="0" anchor="ctr"/>
                </a:tc>
                <a:extLst>
                  <a:ext uri="{0D108BD9-81ED-4DB2-BD59-A6C34878D82A}">
                    <a16:rowId xmlns:a16="http://schemas.microsoft.com/office/drawing/2014/main" val="578121040"/>
                  </a:ext>
                </a:extLst>
              </a:tr>
              <a:tr h="494470">
                <a:tc>
                  <a:txBody>
                    <a:bodyPr/>
                    <a:lstStyle/>
                    <a:p>
                      <a:pPr algn="l" fontAlgn="ctr"/>
                      <a:r>
                        <a:rPr lang="pl-PL" sz="1400" u="none" strike="noStrike" dirty="0">
                          <a:effectLst/>
                        </a:rPr>
                        <a:t>Rewitalizacja linii kolejowej nr 358 Czerwieńsk – Krosno Odrzańskie – Gubin – granica państwa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16" marR="4416" marT="44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u="none" strike="noStrike" dirty="0">
                          <a:effectLst/>
                        </a:rPr>
                        <a:t>116,0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16" marR="4416" marT="44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u="none" strike="noStrike" dirty="0">
                          <a:effectLst/>
                        </a:rPr>
                        <a:t>17,4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16" marR="4416" marT="4416" marB="0" anchor="ctr"/>
                </a:tc>
                <a:extLst>
                  <a:ext uri="{0D108BD9-81ED-4DB2-BD59-A6C34878D82A}">
                    <a16:rowId xmlns:a16="http://schemas.microsoft.com/office/drawing/2014/main" val="423889445"/>
                  </a:ext>
                </a:extLst>
              </a:tr>
              <a:tr h="494470">
                <a:tc>
                  <a:txBody>
                    <a:bodyPr/>
                    <a:lstStyle/>
                    <a:p>
                      <a:pPr algn="l" fontAlgn="ctr"/>
                      <a:r>
                        <a:rPr lang="pl-PL" sz="1400" u="none" strike="noStrike">
                          <a:effectLst/>
                        </a:rPr>
                        <a:t>Rewitalizacja linii nr 275 na odcinku Bieniów – Lubsko wraz z budową przystanków w m. Budziechów, Jasień i Bieszków.</a:t>
                      </a:r>
                      <a:endParaRPr lang="pl-PL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16" marR="4416" marT="44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u="none" strike="noStrike">
                          <a:effectLst/>
                        </a:rPr>
                        <a:t>124,0</a:t>
                      </a:r>
                      <a:endParaRPr lang="pl-PL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16" marR="4416" marT="44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u="none" strike="noStrike" dirty="0">
                          <a:effectLst/>
                        </a:rPr>
                        <a:t>18,6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16" marR="4416" marT="4416" marB="0" anchor="ctr"/>
                </a:tc>
                <a:extLst>
                  <a:ext uri="{0D108BD9-81ED-4DB2-BD59-A6C34878D82A}">
                    <a16:rowId xmlns:a16="http://schemas.microsoft.com/office/drawing/2014/main" val="1459202527"/>
                  </a:ext>
                </a:extLst>
              </a:tr>
              <a:tr h="506422">
                <a:tc>
                  <a:txBody>
                    <a:bodyPr/>
                    <a:lstStyle/>
                    <a:p>
                      <a:pPr algn="l" fontAlgn="ctr"/>
                      <a:r>
                        <a:rPr lang="pl-PL" sz="1400" u="none" strike="noStrike">
                          <a:effectLst/>
                        </a:rPr>
                        <a:t>Rewitalizacja linii nr 14 na odcinku Szprotawa – Żagań wraz z odbudową peronów.</a:t>
                      </a:r>
                      <a:endParaRPr lang="pl-PL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16" marR="4416" marT="44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u="none" strike="noStrike" dirty="0">
                          <a:effectLst/>
                        </a:rPr>
                        <a:t>68,0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16" marR="4416" marT="44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u="none" strike="noStrike" dirty="0">
                          <a:effectLst/>
                        </a:rPr>
                        <a:t>10,2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16" marR="4416" marT="4416" marB="0" anchor="ctr"/>
                </a:tc>
                <a:extLst>
                  <a:ext uri="{0D108BD9-81ED-4DB2-BD59-A6C34878D82A}">
                    <a16:rowId xmlns:a16="http://schemas.microsoft.com/office/drawing/2014/main" val="271167962"/>
                  </a:ext>
                </a:extLst>
              </a:tr>
              <a:tr h="379817">
                <a:tc>
                  <a:txBody>
                    <a:bodyPr/>
                    <a:lstStyle/>
                    <a:p>
                      <a:pPr algn="l" fontAlgn="ctr"/>
                      <a:r>
                        <a:rPr lang="pl-PL" sz="1400" u="none" strike="noStrike">
                          <a:effectLst/>
                        </a:rPr>
                        <a:t>Remont linii nr 363 ma odcinku Skwierzyna – Międzychód.</a:t>
                      </a:r>
                      <a:endParaRPr lang="pl-PL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16" marR="4416" marT="44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u="none" strike="noStrike">
                          <a:effectLst/>
                        </a:rPr>
                        <a:t>166,0</a:t>
                      </a:r>
                      <a:endParaRPr lang="pl-PL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16" marR="4416" marT="44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u="none" strike="noStrike" dirty="0">
                          <a:effectLst/>
                        </a:rPr>
                        <a:t>24,9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16" marR="4416" marT="4416" marB="0" anchor="ctr"/>
                </a:tc>
                <a:extLst>
                  <a:ext uri="{0D108BD9-81ED-4DB2-BD59-A6C34878D82A}">
                    <a16:rowId xmlns:a16="http://schemas.microsoft.com/office/drawing/2014/main" val="1381859910"/>
                  </a:ext>
                </a:extLst>
              </a:tr>
              <a:tr h="379817">
                <a:tc>
                  <a:txBody>
                    <a:bodyPr/>
                    <a:lstStyle/>
                    <a:p>
                      <a:pPr algn="l" fontAlgn="ctr"/>
                      <a:r>
                        <a:rPr lang="pl-PL" sz="1400" u="none" strike="noStrike">
                          <a:effectLst/>
                        </a:rPr>
                        <a:t>Remont linii nr 364 na odcinku Międzyrzecz – Wierzbno (Międzychód).</a:t>
                      </a:r>
                      <a:endParaRPr lang="pl-PL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16" marR="4416" marT="44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u="none" strike="noStrike">
                          <a:effectLst/>
                        </a:rPr>
                        <a:t>94,0</a:t>
                      </a:r>
                      <a:endParaRPr lang="pl-PL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16" marR="4416" marT="44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u="none" strike="noStrike" dirty="0">
                          <a:effectLst/>
                        </a:rPr>
                        <a:t>14,1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16" marR="4416" marT="4416" marB="0" anchor="ctr"/>
                </a:tc>
                <a:extLst>
                  <a:ext uri="{0D108BD9-81ED-4DB2-BD59-A6C34878D82A}">
                    <a16:rowId xmlns:a16="http://schemas.microsoft.com/office/drawing/2014/main" val="1128575103"/>
                  </a:ext>
                </a:extLst>
              </a:tr>
              <a:tr h="379817">
                <a:tc>
                  <a:txBody>
                    <a:bodyPr/>
                    <a:lstStyle/>
                    <a:p>
                      <a:pPr algn="l" fontAlgn="ctr"/>
                      <a:r>
                        <a:rPr lang="pl-PL" sz="1400" u="none" strike="noStrike">
                          <a:effectLst/>
                        </a:rPr>
                        <a:t>Odbudowa linii nr 415 na odcinku Gorzów Wlkp. – Myślibórz.</a:t>
                      </a:r>
                      <a:endParaRPr lang="pl-PL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16" marR="4416" marT="44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u="none" strike="noStrike">
                          <a:effectLst/>
                        </a:rPr>
                        <a:t>1 056,0</a:t>
                      </a:r>
                      <a:endParaRPr lang="pl-PL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16" marR="4416" marT="44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u="none" strike="noStrike" dirty="0">
                          <a:effectLst/>
                        </a:rPr>
                        <a:t>158,4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16" marR="4416" marT="4416" marB="0" anchor="ctr"/>
                </a:tc>
                <a:extLst>
                  <a:ext uri="{0D108BD9-81ED-4DB2-BD59-A6C34878D82A}">
                    <a16:rowId xmlns:a16="http://schemas.microsoft.com/office/drawing/2014/main" val="418390694"/>
                  </a:ext>
                </a:extLst>
              </a:tr>
              <a:tr h="506422">
                <a:tc>
                  <a:txBody>
                    <a:bodyPr/>
                    <a:lstStyle/>
                    <a:p>
                      <a:pPr algn="l" fontAlgn="ctr"/>
                      <a:r>
                        <a:rPr lang="pl-PL" sz="1400" u="none" strike="noStrike" dirty="0">
                          <a:effectLst/>
                        </a:rPr>
                        <a:t>Rewitalizacja linii kolejowej nr 364 na odcinku Międzyrzecz – Sulęcin – Rzepin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16" marR="4416" marT="44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u="none" strike="noStrike">
                          <a:effectLst/>
                        </a:rPr>
                        <a:t>270,0</a:t>
                      </a:r>
                      <a:endParaRPr lang="pl-PL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16" marR="4416" marT="44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u="none" strike="noStrike" dirty="0">
                          <a:effectLst/>
                        </a:rPr>
                        <a:t>40,5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16" marR="4416" marT="4416" marB="0" anchor="ctr"/>
                </a:tc>
                <a:extLst>
                  <a:ext uri="{0D108BD9-81ED-4DB2-BD59-A6C34878D82A}">
                    <a16:rowId xmlns:a16="http://schemas.microsoft.com/office/drawing/2014/main" val="4127844712"/>
                  </a:ext>
                </a:extLst>
              </a:tr>
              <a:tr h="249768">
                <a:tc>
                  <a:txBody>
                    <a:bodyPr/>
                    <a:lstStyle/>
                    <a:p>
                      <a:pPr algn="l" fontAlgn="ctr"/>
                      <a:r>
                        <a:rPr lang="pl-PL" sz="1400" u="none" strike="noStrike" dirty="0">
                          <a:effectLst/>
                        </a:rPr>
                        <a:t>Łącznie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16" marR="4416" marT="44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u="none" strike="noStrike">
                          <a:effectLst/>
                        </a:rPr>
                        <a:t>1 894,0</a:t>
                      </a:r>
                      <a:endParaRPr lang="pl-PL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16" marR="4416" marT="44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284,1</a:t>
                      </a:r>
                      <a:endParaRPr lang="pl-PL" sz="14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16" marR="4416" marT="4416" marB="0" anchor="ctr"/>
                </a:tc>
                <a:extLst>
                  <a:ext uri="{0D108BD9-81ED-4DB2-BD59-A6C34878D82A}">
                    <a16:rowId xmlns:a16="http://schemas.microsoft.com/office/drawing/2014/main" val="901788841"/>
                  </a:ext>
                </a:extLst>
              </a:tr>
            </a:tbl>
          </a:graphicData>
        </a:graphic>
      </p:graphicFrame>
      <p:sp>
        <p:nvSpPr>
          <p:cNvPr id="9" name="pole tekstowe 8">
            <a:extLst>
              <a:ext uri="{FF2B5EF4-FFF2-40B4-BE49-F238E27FC236}">
                <a16:creationId xmlns:a16="http://schemas.microsoft.com/office/drawing/2014/main" id="{0D6A29FF-0EDB-4226-8060-B9BE9DB8E75D}"/>
              </a:ext>
            </a:extLst>
          </p:cNvPr>
          <p:cNvSpPr txBox="1"/>
          <p:nvPr/>
        </p:nvSpPr>
        <p:spPr>
          <a:xfrm>
            <a:off x="1126191" y="1230867"/>
            <a:ext cx="689163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b="1" dirty="0">
                <a:solidFill>
                  <a:srgbClr val="147CC1"/>
                </a:solidFill>
              </a:rPr>
              <a:t>Koszty realizacji projektów w tym oczekiwana od samorządu </a:t>
            </a:r>
          </a:p>
          <a:p>
            <a:pPr algn="ctr"/>
            <a:r>
              <a:rPr lang="pl-PL" b="1" dirty="0">
                <a:solidFill>
                  <a:srgbClr val="147CC1"/>
                </a:solidFill>
              </a:rPr>
              <a:t>wysokość wkładu własnego</a:t>
            </a:r>
          </a:p>
        </p:txBody>
      </p:sp>
    </p:spTree>
    <p:extLst>
      <p:ext uri="{BB962C8B-B14F-4D97-AF65-F5344CB8AC3E}">
        <p14:creationId xmlns:p14="http://schemas.microsoft.com/office/powerpoint/2010/main" val="1379931602"/>
      </p:ext>
    </p:extLst>
  </p:cSld>
  <p:clrMapOvr>
    <a:masterClrMapping/>
  </p:clrMapOvr>
  <p:transition>
    <p:wip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Łącznik prosty 5"/>
          <p:cNvCxnSpPr/>
          <p:nvPr/>
        </p:nvCxnSpPr>
        <p:spPr>
          <a:xfrm>
            <a:off x="428625" y="1214438"/>
            <a:ext cx="8286750" cy="1587"/>
          </a:xfrm>
          <a:prstGeom prst="line">
            <a:avLst/>
          </a:prstGeom>
          <a:ln>
            <a:solidFill>
              <a:srgbClr val="A7C53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Łącznik prosty 7"/>
          <p:cNvCxnSpPr/>
          <p:nvPr/>
        </p:nvCxnSpPr>
        <p:spPr>
          <a:xfrm>
            <a:off x="428625" y="6284913"/>
            <a:ext cx="8286750" cy="1587"/>
          </a:xfrm>
          <a:prstGeom prst="line">
            <a:avLst/>
          </a:prstGeom>
          <a:ln>
            <a:solidFill>
              <a:srgbClr val="147CC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148" name="Obraz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5250" y="285750"/>
            <a:ext cx="673100" cy="785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9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113" y="285750"/>
            <a:ext cx="2428875" cy="663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pole tekstowe 8">
            <a:extLst>
              <a:ext uri="{FF2B5EF4-FFF2-40B4-BE49-F238E27FC236}">
                <a16:creationId xmlns:a16="http://schemas.microsoft.com/office/drawing/2014/main" id="{0D6A29FF-0EDB-4226-8060-B9BE9DB8E75D}"/>
              </a:ext>
            </a:extLst>
          </p:cNvPr>
          <p:cNvSpPr txBox="1"/>
          <p:nvPr/>
        </p:nvSpPr>
        <p:spPr>
          <a:xfrm>
            <a:off x="626065" y="1230867"/>
            <a:ext cx="78919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b="1" dirty="0">
                <a:solidFill>
                  <a:srgbClr val="147CC1"/>
                </a:solidFill>
              </a:rPr>
              <a:t>Koszty wykonania wstępnych studiów </a:t>
            </a:r>
            <a:r>
              <a:rPr lang="pl-PL" b="1" dirty="0" err="1">
                <a:solidFill>
                  <a:srgbClr val="147CC1"/>
                </a:solidFill>
              </a:rPr>
              <a:t>planistyczno</a:t>
            </a:r>
            <a:r>
              <a:rPr lang="pl-PL" b="1" dirty="0">
                <a:solidFill>
                  <a:srgbClr val="147CC1"/>
                </a:solidFill>
              </a:rPr>
              <a:t> - prognostycznych</a:t>
            </a:r>
          </a:p>
        </p:txBody>
      </p:sp>
      <p:graphicFrame>
        <p:nvGraphicFramePr>
          <p:cNvPr id="3" name="Tabela 2">
            <a:extLst>
              <a:ext uri="{FF2B5EF4-FFF2-40B4-BE49-F238E27FC236}">
                <a16:creationId xmlns:a16="http://schemas.microsoft.com/office/drawing/2014/main" id="{52CE448C-4812-4833-9C66-FD1225AF57D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9717516"/>
              </p:ext>
            </p:extLst>
          </p:nvPr>
        </p:nvGraphicFramePr>
        <p:xfrm>
          <a:off x="476250" y="1775301"/>
          <a:ext cx="8191500" cy="38671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089400">
                  <a:extLst>
                    <a:ext uri="{9D8B030D-6E8A-4147-A177-3AD203B41FA5}">
                      <a16:colId xmlns:a16="http://schemas.microsoft.com/office/drawing/2014/main" val="3811947749"/>
                    </a:ext>
                  </a:extLst>
                </a:gridCol>
                <a:gridCol w="1054100">
                  <a:extLst>
                    <a:ext uri="{9D8B030D-6E8A-4147-A177-3AD203B41FA5}">
                      <a16:colId xmlns:a16="http://schemas.microsoft.com/office/drawing/2014/main" val="3365861833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3331976048"/>
                    </a:ext>
                  </a:extLst>
                </a:gridCol>
                <a:gridCol w="1003300">
                  <a:extLst>
                    <a:ext uri="{9D8B030D-6E8A-4147-A177-3AD203B41FA5}">
                      <a16:colId xmlns:a16="http://schemas.microsoft.com/office/drawing/2014/main" val="1433497290"/>
                    </a:ext>
                  </a:extLst>
                </a:gridCol>
                <a:gridCol w="901700">
                  <a:extLst>
                    <a:ext uri="{9D8B030D-6E8A-4147-A177-3AD203B41FA5}">
                      <a16:colId xmlns:a16="http://schemas.microsoft.com/office/drawing/2014/main" val="492962037"/>
                    </a:ext>
                  </a:extLst>
                </a:gridCol>
              </a:tblGrid>
              <a:tr h="1581150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>
                          <a:effectLst/>
                        </a:rPr>
                        <a:t>Nazwa projektu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International</a:t>
                      </a:r>
                      <a:br>
                        <a:rPr lang="fr-FR" sz="1100" u="none" strike="noStrike">
                          <a:effectLst/>
                        </a:rPr>
                      </a:br>
                      <a:r>
                        <a:rPr lang="fr-FR" sz="1100" u="none" strike="noStrike">
                          <a:effectLst/>
                        </a:rPr>
                        <a:t>Management Services</a:t>
                      </a:r>
                      <a:br>
                        <a:rPr lang="fr-FR" sz="1100" u="none" strike="noStrike">
                          <a:effectLst/>
                        </a:rPr>
                      </a:br>
                      <a:r>
                        <a:rPr lang="fr-FR" sz="1100" u="none" strike="noStrike">
                          <a:effectLst/>
                        </a:rPr>
                        <a:t>Sp. z o.o.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>
                          <a:effectLst/>
                        </a:rPr>
                        <a:t>Infra </a:t>
                      </a:r>
                      <a:br>
                        <a:rPr lang="pl-PL" sz="1100" u="none" strike="noStrike">
                          <a:effectLst/>
                        </a:rPr>
                      </a:br>
                      <a:r>
                        <a:rPr lang="pl-PL" sz="1100" u="none" strike="noStrike">
                          <a:effectLst/>
                        </a:rPr>
                        <a:t>Centrum Doradztwa </a:t>
                      </a:r>
                      <a:br>
                        <a:rPr lang="pl-PL" sz="1100" u="none" strike="noStrike">
                          <a:effectLst/>
                        </a:rPr>
                      </a:br>
                      <a:r>
                        <a:rPr lang="pl-PL" sz="1100" u="none" strike="noStrike">
                          <a:effectLst/>
                        </a:rPr>
                        <a:t>sp. z o.o.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>
                          <a:effectLst/>
                        </a:rPr>
                        <a:t>BBF </a:t>
                      </a:r>
                      <a:br>
                        <a:rPr lang="pl-PL" sz="1100" u="none" strike="noStrike">
                          <a:effectLst/>
                        </a:rPr>
                      </a:br>
                      <a:r>
                        <a:rPr lang="pl-PL" sz="1100" u="none" strike="noStrike">
                          <a:effectLst/>
                        </a:rPr>
                        <a:t>sp. z o.o.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>
                          <a:effectLst/>
                        </a:rPr>
                        <a:t>TPF </a:t>
                      </a:r>
                      <a:br>
                        <a:rPr lang="pl-PL" sz="1100" u="none" strike="noStrike">
                          <a:effectLst/>
                        </a:rPr>
                      </a:br>
                      <a:r>
                        <a:rPr lang="pl-PL" sz="1100" u="none" strike="noStrike">
                          <a:effectLst/>
                        </a:rPr>
                        <a:t>Sp. z o.o.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663767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u="none" strike="noStrike">
                          <a:effectLst/>
                        </a:rPr>
                        <a:t>Rewitalizacja linii kolejowej nr 358 Czerwieńsk – Krosno Odrzańskie – Gubin – granica państwa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100" u="none" strike="noStrike" dirty="0">
                          <a:effectLst/>
                        </a:rPr>
                        <a:t>         1 168 500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100" u="none" strike="noStrike" dirty="0">
                          <a:effectLst/>
                        </a:rPr>
                        <a:t>            1 565 790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100" u="none" strike="noStrike" dirty="0">
                          <a:effectLst/>
                        </a:rPr>
                        <a:t>       1 205 400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100" u="none" strike="noStrike" dirty="0">
                          <a:effectLst/>
                        </a:rPr>
                        <a:t>    1 536 147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4176348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u="none" strike="noStrike">
                          <a:effectLst/>
                        </a:rPr>
                        <a:t>Rewitalizacja linii nr 275 na odcinku Bieniów – Lubsko wraz z budową przystanków w m. Budziechów, Jasień i Bieszków.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100" u="none" strike="noStrike" dirty="0">
                          <a:effectLst/>
                        </a:rPr>
                        <a:t>            738 000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100" u="none" strike="noStrike" dirty="0">
                          <a:effectLst/>
                        </a:rPr>
                        <a:t>            1 162 350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100" u="none" strike="noStrike" dirty="0">
                          <a:effectLst/>
                        </a:rPr>
                        <a:t>          971 700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100" u="none" strike="noStrike" dirty="0">
                          <a:effectLst/>
                        </a:rPr>
                        <a:t>       776 437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716499688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u="none" strike="noStrike">
                          <a:effectLst/>
                        </a:rPr>
                        <a:t>Rewitalizacja linii nr 14 na odcinku Szprotawa – Żagań wraz z odbudową peronów.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100" u="none" strike="noStrike" dirty="0">
                          <a:effectLst/>
                        </a:rPr>
                        <a:t>            762 600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100" u="none" strike="noStrike" dirty="0">
                          <a:effectLst/>
                        </a:rPr>
                        <a:t>            1 162 350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100" u="none" strike="noStrike" dirty="0">
                          <a:effectLst/>
                        </a:rPr>
                        <a:t>       1 033 200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100" u="none" strike="noStrike" dirty="0">
                          <a:effectLst/>
                        </a:rPr>
                        <a:t>       764 906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5142198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u="none" strike="noStrike">
                          <a:effectLst/>
                        </a:rPr>
                        <a:t>Remont linii nr 363 ma odcinku Skwierzyna – Międzychód.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100" u="none" strike="noStrike" dirty="0">
                          <a:effectLst/>
                        </a:rPr>
                        <a:t>            897 900 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100" u="none" strike="noStrike" dirty="0">
                          <a:effectLst/>
                        </a:rPr>
                        <a:t>            1 217 700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100" u="none" strike="noStrike" dirty="0">
                          <a:effectLst/>
                        </a:rPr>
                        <a:t>          709 710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100" u="none" strike="noStrike" dirty="0">
                          <a:effectLst/>
                        </a:rPr>
                        <a:t>    1 064 718 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165942887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u="none" strike="noStrike">
                          <a:effectLst/>
                        </a:rPr>
                        <a:t>Remont linii nr 364 na odcinku Międzyrzecz – Wierzbno (Międzychód).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100" u="none" strike="noStrike" dirty="0">
                          <a:effectLst/>
                        </a:rPr>
                        <a:t>            811 800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100" u="none" strike="noStrike" dirty="0">
                          <a:effectLst/>
                        </a:rPr>
                        <a:t>            1 153 740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100" u="none" strike="noStrike" dirty="0">
                          <a:effectLst/>
                        </a:rPr>
                        <a:t>          787 200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100" u="none" strike="noStrike" dirty="0">
                          <a:effectLst/>
                        </a:rPr>
                        <a:t>       914 812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7825126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u="none" strike="noStrike" dirty="0">
                          <a:effectLst/>
                        </a:rPr>
                        <a:t>Rewitalizacja linii kolejowej nr 364 na odcinku Międzyrzecz – Sulęcin – Rzepin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100" u="none" strike="noStrike" dirty="0">
                          <a:effectLst/>
                        </a:rPr>
                        <a:t>            984 000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100" u="none" strike="noStrike" dirty="0">
                          <a:effectLst/>
                        </a:rPr>
                        <a:t>            1 353 000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100" u="none" strike="noStrike" dirty="0">
                          <a:effectLst/>
                        </a:rPr>
                        <a:t>       1 586 700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100" u="none" strike="noStrike" dirty="0">
                          <a:effectLst/>
                        </a:rPr>
                        <a:t>    1 214 625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4641929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ctr"/>
                      <a:r>
                        <a:rPr lang="pl-PL" sz="1100" b="1" u="none" strike="noStrike" dirty="0">
                          <a:effectLst/>
                        </a:rPr>
                        <a:t>Łącznie: </a:t>
                      </a:r>
                      <a:endParaRPr lang="pl-PL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100" b="1" u="none" strike="noStrike" dirty="0">
                          <a:effectLst/>
                        </a:rPr>
                        <a:t>         5 362 800</a:t>
                      </a:r>
                      <a:endParaRPr lang="pl-PL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100" b="1" u="none" strike="noStrike" dirty="0">
                          <a:effectLst/>
                        </a:rPr>
                        <a:t>            7 614 930</a:t>
                      </a:r>
                      <a:endParaRPr lang="pl-PL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100" b="1" u="none" strike="noStrike" dirty="0">
                          <a:effectLst/>
                        </a:rPr>
                        <a:t>       6 293 910</a:t>
                      </a:r>
                      <a:endParaRPr lang="pl-PL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100" b="1" u="none" strike="noStrike" dirty="0">
                          <a:effectLst/>
                        </a:rPr>
                        <a:t>    6 271 646</a:t>
                      </a:r>
                      <a:endParaRPr lang="pl-PL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9434654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8578026"/>
      </p:ext>
    </p:extLst>
  </p:cSld>
  <p:clrMapOvr>
    <a:masterClrMapping/>
  </p:clrMapOvr>
  <p:transition>
    <p:wip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85813"/>
            <a:ext cx="9144000" cy="6072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87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188" y="285750"/>
            <a:ext cx="2428875" cy="663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2" name="pole tekstowe 6"/>
          <p:cNvSpPr txBox="1">
            <a:spLocks noChangeArrowheads="1"/>
          </p:cNvSpPr>
          <p:nvPr/>
        </p:nvSpPr>
        <p:spPr bwMode="auto">
          <a:xfrm>
            <a:off x="801688" y="3579813"/>
            <a:ext cx="735965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pl-PL" sz="2400" b="1" dirty="0">
                <a:solidFill>
                  <a:schemeClr val="bg1"/>
                </a:solidFill>
                <a:latin typeface="+mj-lt"/>
                <a:cs typeface="Arial" pitchFamily="34" charset="0"/>
              </a:rPr>
              <a:t>Dziękujemy za uwagę</a:t>
            </a:r>
            <a:endParaRPr lang="pl-PL" sz="2400" b="1" i="1" dirty="0">
              <a:solidFill>
                <a:schemeClr val="bg1"/>
              </a:solidFill>
              <a:latin typeface="+mj-lt"/>
              <a:cs typeface="Arial" pitchFamily="34" charset="0"/>
            </a:endParaRPr>
          </a:p>
          <a:p>
            <a:pPr algn="ctr" eaLnBrk="1" hangingPunct="1">
              <a:defRPr/>
            </a:pPr>
            <a:endParaRPr lang="pl-PL" sz="1200" dirty="0">
              <a:solidFill>
                <a:schemeClr val="bg1"/>
              </a:solidFill>
              <a:cs typeface="Arial" pitchFamily="34" charset="0"/>
            </a:endParaRPr>
          </a:p>
        </p:txBody>
      </p:sp>
      <p:pic>
        <p:nvPicPr>
          <p:cNvPr id="16389" name="Obraz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5250" y="285750"/>
            <a:ext cx="673100" cy="785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4" name="Prostokąt 5"/>
          <p:cNvSpPr>
            <a:spLocks noChangeArrowheads="1"/>
          </p:cNvSpPr>
          <p:nvPr/>
        </p:nvSpPr>
        <p:spPr bwMode="auto">
          <a:xfrm>
            <a:off x="2195513" y="5715000"/>
            <a:ext cx="4572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pl-PL" sz="1400" b="1" dirty="0">
                <a:solidFill>
                  <a:schemeClr val="bg1"/>
                </a:solidFill>
                <a:latin typeface="+mn-lt"/>
                <a:cs typeface="Arial" pitchFamily="34" charset="0"/>
              </a:rPr>
              <a:t>Departament Infrastruktury i Komunikacji</a:t>
            </a:r>
          </a:p>
          <a:p>
            <a:pPr algn="ctr" eaLnBrk="1" hangingPunct="1">
              <a:defRPr/>
            </a:pPr>
            <a:r>
              <a:rPr lang="pl-PL" sz="1400" dirty="0">
                <a:solidFill>
                  <a:schemeClr val="bg1"/>
                </a:solidFill>
                <a:latin typeface="+mn-lt"/>
                <a:cs typeface="Arial" pitchFamily="34" charset="0"/>
              </a:rPr>
              <a:t>Zielona Góra, dnia 12.07.2021 r.</a:t>
            </a:r>
          </a:p>
        </p:txBody>
      </p:sp>
    </p:spTree>
  </p:cSld>
  <p:clrMapOvr>
    <a:masterClrMapping/>
  </p:clrMapOvr>
  <p:transition>
    <p:wipe/>
  </p:transition>
</p:sld>
</file>

<file path=ppt/theme/theme1.xml><?xml version="1.0" encoding="utf-8"?>
<a:theme xmlns:a="http://schemas.openxmlformats.org/drawingml/2006/main" name="1_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4333</TotalTime>
  <Words>774</Words>
  <Application>Microsoft Office PowerPoint</Application>
  <PresentationFormat>Pokaz na ekranie (4:3)</PresentationFormat>
  <Paragraphs>111</Paragraphs>
  <Slides>8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8</vt:i4>
      </vt:variant>
    </vt:vector>
  </HeadingPairs>
  <TitlesOfParts>
    <vt:vector size="11" baseType="lpstr">
      <vt:lpstr>Arial</vt:lpstr>
      <vt:lpstr>Calibri</vt:lpstr>
      <vt:lpstr>1_Motyw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Andrzej Klauza DG.V</dc:creator>
  <cp:lastModifiedBy>Klauza Andrzej</cp:lastModifiedBy>
  <cp:revision>442</cp:revision>
  <dcterms:created xsi:type="dcterms:W3CDTF">2010-05-07T10:41:33Z</dcterms:created>
  <dcterms:modified xsi:type="dcterms:W3CDTF">2021-07-09T11:16:15Z</dcterms:modified>
</cp:coreProperties>
</file>