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50"/>
  </p:notesMasterIdLst>
  <p:sldIdLst>
    <p:sldId id="256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28" r:id="rId11"/>
    <p:sldId id="303" r:id="rId12"/>
    <p:sldId id="317" r:id="rId13"/>
    <p:sldId id="299" r:id="rId14"/>
    <p:sldId id="300" r:id="rId15"/>
    <p:sldId id="289" r:id="rId16"/>
    <p:sldId id="318" r:id="rId17"/>
    <p:sldId id="290" r:id="rId18"/>
    <p:sldId id="269" r:id="rId19"/>
    <p:sldId id="319" r:id="rId20"/>
    <p:sldId id="271" r:id="rId21"/>
    <p:sldId id="306" r:id="rId22"/>
    <p:sldId id="301" r:id="rId23"/>
    <p:sldId id="307" r:id="rId24"/>
    <p:sldId id="329" r:id="rId25"/>
    <p:sldId id="320" r:id="rId26"/>
    <p:sldId id="267" r:id="rId27"/>
    <p:sldId id="268" r:id="rId28"/>
    <p:sldId id="280" r:id="rId29"/>
    <p:sldId id="322" r:id="rId30"/>
    <p:sldId id="327" r:id="rId31"/>
    <p:sldId id="279" r:id="rId32"/>
    <p:sldId id="284" r:id="rId33"/>
    <p:sldId id="287" r:id="rId34"/>
    <p:sldId id="292" r:id="rId35"/>
    <p:sldId id="293" r:id="rId36"/>
    <p:sldId id="288" r:id="rId37"/>
    <p:sldId id="275" r:id="rId38"/>
    <p:sldId id="325" r:id="rId39"/>
    <p:sldId id="277" r:id="rId40"/>
    <p:sldId id="278" r:id="rId41"/>
    <p:sldId id="273" r:id="rId42"/>
    <p:sldId id="308" r:id="rId43"/>
    <p:sldId id="285" r:id="rId44"/>
    <p:sldId id="304" r:id="rId45"/>
    <p:sldId id="272" r:id="rId46"/>
    <p:sldId id="296" r:id="rId47"/>
    <p:sldId id="297" r:id="rId48"/>
    <p:sldId id="305" r:id="rId49"/>
  </p:sldIdLst>
  <p:sldSz cx="28803600" cy="16202025"/>
  <p:notesSz cx="6797675" cy="9926638"/>
  <p:defaultTextStyle>
    <a:defPPr>
      <a:defRPr lang="pl-PL"/>
    </a:defPPr>
    <a:lvl1pPr marL="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1pPr>
    <a:lvl2pPr marL="144018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2pPr>
    <a:lvl3pPr marL="288036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3pPr>
    <a:lvl4pPr marL="432054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4pPr>
    <a:lvl5pPr marL="576072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5pPr>
    <a:lvl6pPr marL="720090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6pPr>
    <a:lvl7pPr marL="864108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7pPr>
    <a:lvl8pPr marL="1008126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8pPr>
    <a:lvl9pPr marL="11521440" algn="l" defTabSz="288036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103">
          <p15:clr>
            <a:srgbClr val="A4A3A4"/>
          </p15:clr>
        </p15:guide>
        <p15:guide id="4" pos="90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A1A4"/>
    <a:srgbClr val="525456"/>
    <a:srgbClr val="A7ABAE"/>
    <a:srgbClr val="A6AAAD"/>
    <a:srgbClr val="BBBCBE"/>
    <a:srgbClr val="717171"/>
    <a:srgbClr val="984807"/>
    <a:srgbClr val="660066"/>
    <a:srgbClr val="FF7B00"/>
    <a:srgbClr val="A4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2632" autoAdjust="0"/>
  </p:normalViewPr>
  <p:slideViewPr>
    <p:cSldViewPr>
      <p:cViewPr varScale="1">
        <p:scale>
          <a:sx n="45" d="100"/>
          <a:sy n="45" d="100"/>
        </p:scale>
        <p:origin x="702" y="-60"/>
      </p:cViewPr>
      <p:guideLst>
        <p:guide orient="horz" pos="1620"/>
        <p:guide pos="2880"/>
        <p:guide orient="horz" pos="5103"/>
        <p:guide pos="9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99D8E-1D56-47D2-A0E2-81F5761FA910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83A0A-641A-4DF6-9C0C-A0766EF0B890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486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1pPr>
    <a:lvl2pPr marL="144018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2pPr>
    <a:lvl3pPr marL="288036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3pPr>
    <a:lvl4pPr marL="432054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4pPr>
    <a:lvl5pPr marL="576072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5pPr>
    <a:lvl6pPr marL="720090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6pPr>
    <a:lvl7pPr marL="864108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7pPr>
    <a:lvl8pPr marL="1008126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8pPr>
    <a:lvl9pPr marL="11521440" algn="l" defTabSz="2880360" rtl="0" eaLnBrk="1" latinLnBrk="0" hangingPunct="1">
      <a:defRPr sz="3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3A0A-641A-4DF6-9C0C-A0766EF0B890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717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3A0A-641A-4DF6-9C0C-A0766EF0B890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59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3A0A-641A-4DF6-9C0C-A0766EF0B890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8439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3A0A-641A-4DF6-9C0C-A0766EF0B890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0122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3A0A-641A-4DF6-9C0C-A0766EF0B890}" type="slidenum">
              <a:rPr lang="pl-PL" smtClean="0"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7238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3A0A-641A-4DF6-9C0C-A0766EF0B890}" type="slidenum">
              <a:rPr lang="pl-PL" smtClean="0"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936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00400" y="6372820"/>
            <a:ext cx="24626736" cy="914501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93876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60270" y="5033131"/>
            <a:ext cx="24483060" cy="347293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320540" y="9181147"/>
            <a:ext cx="20162520" cy="414051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76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20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64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08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52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50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75286" y="10411305"/>
            <a:ext cx="24483060" cy="3217901"/>
          </a:xfrm>
        </p:spPr>
        <p:txBody>
          <a:bodyPr anchor="t"/>
          <a:lstStyle>
            <a:lvl1pPr algn="l">
              <a:defRPr sz="126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75286" y="6867110"/>
            <a:ext cx="24483060" cy="3544191"/>
          </a:xfrm>
        </p:spPr>
        <p:txBody>
          <a:bodyPr anchor="b"/>
          <a:lstStyle>
            <a:lvl1pPr marL="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1pPr>
            <a:lvl2pPr marL="144018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2pPr>
            <a:lvl3pPr marL="2880360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3pPr>
            <a:lvl4pPr marL="432054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4pPr>
            <a:lvl5pPr marL="576072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5pPr>
            <a:lvl6pPr marL="720090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6pPr>
            <a:lvl7pPr marL="864108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7pPr>
            <a:lvl8pPr marL="1008126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8pPr>
            <a:lvl9pPr marL="1152144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232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40180" y="3780476"/>
            <a:ext cx="12721590" cy="10692587"/>
          </a:xfrm>
        </p:spPr>
        <p:txBody>
          <a:bodyPr/>
          <a:lstStyle>
            <a:lvl1pPr>
              <a:defRPr sz="8800"/>
            </a:lvl1pPr>
            <a:lvl2pPr>
              <a:defRPr sz="7600"/>
            </a:lvl2pPr>
            <a:lvl3pPr>
              <a:defRPr sz="63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4641830" y="3780476"/>
            <a:ext cx="12721590" cy="10692587"/>
          </a:xfrm>
        </p:spPr>
        <p:txBody>
          <a:bodyPr/>
          <a:lstStyle>
            <a:lvl1pPr>
              <a:defRPr sz="8800"/>
            </a:lvl1pPr>
            <a:lvl2pPr>
              <a:defRPr sz="7600"/>
            </a:lvl2pPr>
            <a:lvl3pPr>
              <a:defRPr sz="63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0090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440180" y="3626705"/>
            <a:ext cx="12726592" cy="1511439"/>
          </a:xfrm>
        </p:spPr>
        <p:txBody>
          <a:bodyPr anchor="b"/>
          <a:lstStyle>
            <a:lvl1pPr marL="0" indent="0">
              <a:buNone/>
              <a:defRPr sz="7600" b="1"/>
            </a:lvl1pPr>
            <a:lvl2pPr marL="1440180" indent="0">
              <a:buNone/>
              <a:defRPr sz="6300" b="1"/>
            </a:lvl2pPr>
            <a:lvl3pPr marL="2880360" indent="0">
              <a:buNone/>
              <a:defRPr sz="5700" b="1"/>
            </a:lvl3pPr>
            <a:lvl4pPr marL="4320540" indent="0">
              <a:buNone/>
              <a:defRPr sz="5000" b="1"/>
            </a:lvl4pPr>
            <a:lvl5pPr marL="5760720" indent="0">
              <a:buNone/>
              <a:defRPr sz="5000" b="1"/>
            </a:lvl5pPr>
            <a:lvl6pPr marL="7200900" indent="0">
              <a:buNone/>
              <a:defRPr sz="5000" b="1"/>
            </a:lvl6pPr>
            <a:lvl7pPr marL="8641080" indent="0">
              <a:buNone/>
              <a:defRPr sz="5000" b="1"/>
            </a:lvl7pPr>
            <a:lvl8pPr marL="10081260" indent="0">
              <a:buNone/>
              <a:defRPr sz="5000" b="1"/>
            </a:lvl8pPr>
            <a:lvl9pPr marL="11521440" indent="0">
              <a:buNone/>
              <a:defRPr sz="50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440180" y="5138141"/>
            <a:ext cx="12726592" cy="9334918"/>
          </a:xfrm>
        </p:spPr>
        <p:txBody>
          <a:bodyPr/>
          <a:lstStyle>
            <a:lvl1pPr>
              <a:defRPr sz="7600"/>
            </a:lvl1pPr>
            <a:lvl2pPr>
              <a:defRPr sz="6300"/>
            </a:lvl2pPr>
            <a:lvl3pPr>
              <a:defRPr sz="57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4631834" y="3626705"/>
            <a:ext cx="12731591" cy="1511439"/>
          </a:xfrm>
        </p:spPr>
        <p:txBody>
          <a:bodyPr anchor="b"/>
          <a:lstStyle>
            <a:lvl1pPr marL="0" indent="0">
              <a:buNone/>
              <a:defRPr sz="7600" b="1"/>
            </a:lvl1pPr>
            <a:lvl2pPr marL="1440180" indent="0">
              <a:buNone/>
              <a:defRPr sz="6300" b="1"/>
            </a:lvl2pPr>
            <a:lvl3pPr marL="2880360" indent="0">
              <a:buNone/>
              <a:defRPr sz="5700" b="1"/>
            </a:lvl3pPr>
            <a:lvl4pPr marL="4320540" indent="0">
              <a:buNone/>
              <a:defRPr sz="5000" b="1"/>
            </a:lvl4pPr>
            <a:lvl5pPr marL="5760720" indent="0">
              <a:buNone/>
              <a:defRPr sz="5000" b="1"/>
            </a:lvl5pPr>
            <a:lvl6pPr marL="7200900" indent="0">
              <a:buNone/>
              <a:defRPr sz="5000" b="1"/>
            </a:lvl6pPr>
            <a:lvl7pPr marL="8641080" indent="0">
              <a:buNone/>
              <a:defRPr sz="5000" b="1"/>
            </a:lvl7pPr>
            <a:lvl8pPr marL="10081260" indent="0">
              <a:buNone/>
              <a:defRPr sz="5000" b="1"/>
            </a:lvl8pPr>
            <a:lvl9pPr marL="11521440" indent="0">
              <a:buNone/>
              <a:defRPr sz="50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4631834" y="5138141"/>
            <a:ext cx="12731591" cy="9334918"/>
          </a:xfrm>
        </p:spPr>
        <p:txBody>
          <a:bodyPr/>
          <a:lstStyle>
            <a:lvl1pPr>
              <a:defRPr sz="7600"/>
            </a:lvl1pPr>
            <a:lvl2pPr>
              <a:defRPr sz="6300"/>
            </a:lvl2pPr>
            <a:lvl3pPr>
              <a:defRPr sz="57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0033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1633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3311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0185" y="645079"/>
            <a:ext cx="9476186" cy="2745345"/>
          </a:xfrm>
        </p:spPr>
        <p:txBody>
          <a:bodyPr anchor="b"/>
          <a:lstStyle>
            <a:lvl1pPr algn="l">
              <a:defRPr sz="63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61407" y="645084"/>
            <a:ext cx="16102013" cy="13827980"/>
          </a:xfrm>
        </p:spPr>
        <p:txBody>
          <a:bodyPr/>
          <a:lstStyle>
            <a:lvl1pPr>
              <a:defRPr sz="10100"/>
            </a:lvl1pPr>
            <a:lvl2pPr>
              <a:defRPr sz="8800"/>
            </a:lvl2pPr>
            <a:lvl3pPr>
              <a:defRPr sz="7600"/>
            </a:lvl3pPr>
            <a:lvl4pPr>
              <a:defRPr sz="6300"/>
            </a:lvl4pPr>
            <a:lvl5pPr>
              <a:defRPr sz="6300"/>
            </a:lvl5pPr>
            <a:lvl6pPr>
              <a:defRPr sz="6300"/>
            </a:lvl6pPr>
            <a:lvl7pPr>
              <a:defRPr sz="6300"/>
            </a:lvl7pPr>
            <a:lvl8pPr>
              <a:defRPr sz="6300"/>
            </a:lvl8pPr>
            <a:lvl9pPr>
              <a:defRPr sz="63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440185" y="3390428"/>
            <a:ext cx="9476186" cy="11082636"/>
          </a:xfrm>
        </p:spPr>
        <p:txBody>
          <a:bodyPr/>
          <a:lstStyle>
            <a:lvl1pPr marL="0" indent="0">
              <a:buNone/>
              <a:defRPr sz="4400"/>
            </a:lvl1pPr>
            <a:lvl2pPr marL="1440180" indent="0">
              <a:buNone/>
              <a:defRPr sz="3800"/>
            </a:lvl2pPr>
            <a:lvl3pPr marL="2880360" indent="0">
              <a:buNone/>
              <a:defRPr sz="3200"/>
            </a:lvl3pPr>
            <a:lvl4pPr marL="4320540" indent="0">
              <a:buNone/>
              <a:defRPr sz="2800"/>
            </a:lvl4pPr>
            <a:lvl5pPr marL="5760720" indent="0">
              <a:buNone/>
              <a:defRPr sz="2800"/>
            </a:lvl5pPr>
            <a:lvl6pPr marL="7200900" indent="0">
              <a:buNone/>
              <a:defRPr sz="2800"/>
            </a:lvl6pPr>
            <a:lvl7pPr marL="8641080" indent="0">
              <a:buNone/>
              <a:defRPr sz="2800"/>
            </a:lvl7pPr>
            <a:lvl8pPr marL="10081260" indent="0">
              <a:buNone/>
              <a:defRPr sz="2800"/>
            </a:lvl8pPr>
            <a:lvl9pPr marL="11521440" indent="0">
              <a:buNone/>
              <a:defRPr sz="2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7943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45707" y="11341418"/>
            <a:ext cx="17282160" cy="1338920"/>
          </a:xfrm>
        </p:spPr>
        <p:txBody>
          <a:bodyPr anchor="b"/>
          <a:lstStyle>
            <a:lvl1pPr algn="l">
              <a:defRPr sz="63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645707" y="1447680"/>
            <a:ext cx="17282160" cy="9721215"/>
          </a:xfrm>
        </p:spPr>
        <p:txBody>
          <a:bodyPr/>
          <a:lstStyle>
            <a:lvl1pPr marL="0" indent="0">
              <a:buNone/>
              <a:defRPr sz="10100"/>
            </a:lvl1pPr>
            <a:lvl2pPr marL="1440180" indent="0">
              <a:buNone/>
              <a:defRPr sz="8800"/>
            </a:lvl2pPr>
            <a:lvl3pPr marL="2880360" indent="0">
              <a:buNone/>
              <a:defRPr sz="7600"/>
            </a:lvl3pPr>
            <a:lvl4pPr marL="4320540" indent="0">
              <a:buNone/>
              <a:defRPr sz="6300"/>
            </a:lvl4pPr>
            <a:lvl5pPr marL="5760720" indent="0">
              <a:buNone/>
              <a:defRPr sz="6300"/>
            </a:lvl5pPr>
            <a:lvl6pPr marL="7200900" indent="0">
              <a:buNone/>
              <a:defRPr sz="6300"/>
            </a:lvl6pPr>
            <a:lvl7pPr marL="8641080" indent="0">
              <a:buNone/>
              <a:defRPr sz="6300"/>
            </a:lvl7pPr>
            <a:lvl8pPr marL="10081260" indent="0">
              <a:buNone/>
              <a:defRPr sz="6300"/>
            </a:lvl8pPr>
            <a:lvl9pPr marL="11521440" indent="0">
              <a:buNone/>
              <a:defRPr sz="63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645707" y="12680336"/>
            <a:ext cx="17282160" cy="1901488"/>
          </a:xfrm>
        </p:spPr>
        <p:txBody>
          <a:bodyPr/>
          <a:lstStyle>
            <a:lvl1pPr marL="0" indent="0">
              <a:buNone/>
              <a:defRPr sz="4400"/>
            </a:lvl1pPr>
            <a:lvl2pPr marL="1440180" indent="0">
              <a:buNone/>
              <a:defRPr sz="3800"/>
            </a:lvl2pPr>
            <a:lvl3pPr marL="2880360" indent="0">
              <a:buNone/>
              <a:defRPr sz="3200"/>
            </a:lvl3pPr>
            <a:lvl4pPr marL="4320540" indent="0">
              <a:buNone/>
              <a:defRPr sz="2800"/>
            </a:lvl4pPr>
            <a:lvl5pPr marL="5760720" indent="0">
              <a:buNone/>
              <a:defRPr sz="2800"/>
            </a:lvl5pPr>
            <a:lvl6pPr marL="7200900" indent="0">
              <a:buNone/>
              <a:defRPr sz="2800"/>
            </a:lvl6pPr>
            <a:lvl7pPr marL="8641080" indent="0">
              <a:buNone/>
              <a:defRPr sz="2800"/>
            </a:lvl7pPr>
            <a:lvl8pPr marL="10081260" indent="0">
              <a:buNone/>
              <a:defRPr sz="2800"/>
            </a:lvl8pPr>
            <a:lvl9pPr marL="11521440" indent="0">
              <a:buNone/>
              <a:defRPr sz="2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046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8757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20882610" y="648834"/>
            <a:ext cx="6480810" cy="13824229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440180" y="648834"/>
            <a:ext cx="18962370" cy="1382422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409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128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1BB5C2-B388-4A47-9556-9BC76189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450" y="2651125"/>
            <a:ext cx="21602700" cy="56403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B8CE735-7F46-4689-8BB8-DB67B5CCB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450" y="8510588"/>
            <a:ext cx="21602700" cy="3911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574AA0-0836-4BBB-BFB5-A5887218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E5548D-2915-4E17-BC93-FFDDD3EE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2DFD75-6BEC-4EBA-B89E-B2926AA4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649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DE7D25-6510-4031-ADFE-B392740A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EB7AB2-49CF-4273-BB3E-C9832202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4B8D49-0DAA-42B4-B926-15BB0E09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408535-7C5C-40C8-AE0E-FCB539FF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F893CD-F90C-40CF-938F-6EAF2223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2002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50E60C-D235-47EA-84E9-7F9DE7EC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325" y="4038600"/>
            <a:ext cx="24842788" cy="67405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1E32E59-06A0-4CDF-B923-74AF94CEF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325" y="10842625"/>
            <a:ext cx="24842788" cy="35448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CBBD55-1842-4002-9C8C-CD219B9B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B1B093-DE4E-4240-BC32-208A62CE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AEAB905-6D17-4100-B4F8-1CDAB342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8883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2681DC-00D8-48B5-BBEB-8B985A3A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CD207C-C258-4F53-B078-03718C6418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9613" y="4313238"/>
            <a:ext cx="12345987" cy="1027906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738692E-3078-4FE7-A7EE-EA147F32B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8000" y="4313238"/>
            <a:ext cx="12345988" cy="1027906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06F695A-12F3-4D97-9995-536F8E6C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41F8315-10EA-4389-8B2C-2FCB737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B9888F6-759D-493F-950B-9F634B1E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6792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3FCFF-9024-44FA-8130-0DD88ED5A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75" y="862013"/>
            <a:ext cx="24842788" cy="3132137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8AD883-848F-44A1-8123-492984E31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4375" y="3971925"/>
            <a:ext cx="12185650" cy="194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7C93F5-D15C-4B26-AEF9-D1FA2CA2B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4375" y="5918200"/>
            <a:ext cx="12185650" cy="870426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8B98383-4328-4E53-9DAC-CD85F8526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1188" y="3971925"/>
            <a:ext cx="12245975" cy="194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2953767-E3E6-4601-BF42-FC95A8B987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1188" y="5918200"/>
            <a:ext cx="12245975" cy="870426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A120F47-1F01-4DD4-8839-72ED82BC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057BB08-FDF4-4779-8489-5BAC5165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5659951-DA73-456D-A0F7-8AD271D9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6383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EBD3F8-6BF8-477B-9B6C-1D492FF4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1D6FDF-4CE8-4545-BEDD-E4F00565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8E9B133-DB02-4863-97F7-988F2601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998B9A7-546C-46E0-8586-1545B3F4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7541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9DD8D3C-FED6-4449-A97E-67B5EFB1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1F05A45-267B-4476-8CB9-53122937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C940D29-1371-4D4E-9235-3360333C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6148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B3C68A-0132-45E1-A9D6-82B6277B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75" y="1079500"/>
            <a:ext cx="9290050" cy="3781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D19A31-1526-41C5-9CD7-290E3ADCB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5975" y="2332038"/>
            <a:ext cx="14581188" cy="11514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54784D4-845E-49BE-A223-27A8F12B2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375" y="4860925"/>
            <a:ext cx="9290050" cy="9004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70963B4-0328-412C-8169-EF7247F3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8EC8970-1836-41D8-A37F-AF1C2F54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D6E750B-3DA3-472E-AFF0-1EEFB9A29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9204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C466BD-8690-4D6E-AA88-0FB4D08A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75" y="1079500"/>
            <a:ext cx="9290050" cy="3781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51706B9-E5E9-42DB-819A-E1F0AC4E7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5975" y="2332038"/>
            <a:ext cx="14581188" cy="115141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44CD9A4-DE1B-436B-BD3C-6DBA20025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375" y="4860925"/>
            <a:ext cx="9290050" cy="9004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737A27F-1F1B-4D22-B3F3-B7C7EB52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09EAE9-F4A4-473A-A0ED-6E268FF1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7D8C53F-C105-4461-B63F-875885FA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9880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D1DC12-03F2-4137-9D7F-69E75915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669E696-67C3-45E9-B9E6-ED0CC7FD0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EADCF0-AD11-427A-AA36-7A4D41ED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027563-6C16-4EBA-8117-EDDE96AE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6315EE-E579-4700-8468-1575D1C1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697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00400" y="6372820"/>
            <a:ext cx="24626736" cy="914501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409864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278737-B9FF-44C0-BDF9-0728A2537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3688" y="862013"/>
            <a:ext cx="6210300" cy="1373028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4EF8F6-0C6D-4019-BF1F-204CE136F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79613" y="862013"/>
            <a:ext cx="18481675" cy="1373028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4544A1-49E9-489D-A5B0-9670F003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42CD89A-984A-4F57-B628-CE8D3E43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4D5BA1-6D02-4204-9BDC-EEFD913A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4138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5B3415-88D8-4ACA-9BBA-B10035B4C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757EE18-9A99-4A7F-9145-DE036F2A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D2C677-4475-4860-B300-283E7CC1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1CC35F-DC6D-4A12-821F-A1BAF746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37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68352" y="4068564"/>
            <a:ext cx="25922880" cy="10404499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184776" y="648834"/>
            <a:ext cx="22178644" cy="2700338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47391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68352" y="4068564"/>
            <a:ext cx="25922880" cy="10404499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184776" y="648834"/>
            <a:ext cx="22178644" cy="2700338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731258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00400" y="6372820"/>
            <a:ext cx="24626736" cy="914501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05076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00400" y="6372820"/>
            <a:ext cx="24626736" cy="914501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38006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00400" y="6372820"/>
            <a:ext cx="24626736" cy="914501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53962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B7569-33B1-4AE8-ADE6-EF71A7EE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BE96B30-335C-41A0-952B-5A3ED798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77EF177-E360-4949-B7F7-9EE7F5AD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28CEA6E-5CAC-4F8F-8FC2-B49CFB19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54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440180" y="648834"/>
            <a:ext cx="25923240" cy="2700338"/>
          </a:xfrm>
          <a:prstGeom prst="rect">
            <a:avLst/>
          </a:prstGeom>
        </p:spPr>
        <p:txBody>
          <a:bodyPr vert="horz" lIns="288036" tIns="144018" rIns="288036" bIns="144018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440180" y="3780476"/>
            <a:ext cx="25923240" cy="10692587"/>
          </a:xfrm>
          <a:prstGeom prst="rect">
            <a:avLst/>
          </a:prstGeom>
        </p:spPr>
        <p:txBody>
          <a:bodyPr vert="horz" lIns="288036" tIns="144018" rIns="288036" bIns="144018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440180" y="15016878"/>
            <a:ext cx="6720840" cy="862609"/>
          </a:xfrm>
          <a:prstGeom prst="rect">
            <a:avLst/>
          </a:prstGeom>
        </p:spPr>
        <p:txBody>
          <a:bodyPr vert="horz" lIns="288036" tIns="144018" rIns="288036" bIns="144018" rtlCol="0" anchor="ctr"/>
          <a:lstStyle>
            <a:lvl1pPr algn="l">
              <a:defRPr sz="3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31E25-C8D9-48FA-B6F5-0D551A534674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9841230" y="15016878"/>
            <a:ext cx="9121140" cy="862609"/>
          </a:xfrm>
          <a:prstGeom prst="rect">
            <a:avLst/>
          </a:prstGeom>
        </p:spPr>
        <p:txBody>
          <a:bodyPr vert="horz" lIns="288036" tIns="144018" rIns="288036" bIns="144018" rtlCol="0" anchor="ctr"/>
          <a:lstStyle>
            <a:lvl1pPr algn="ctr">
              <a:defRPr sz="3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20642580" y="15016878"/>
            <a:ext cx="6720840" cy="862609"/>
          </a:xfrm>
          <a:prstGeom prst="rect">
            <a:avLst/>
          </a:prstGeom>
        </p:spPr>
        <p:txBody>
          <a:bodyPr vert="horz" lIns="288036" tIns="144018" rIns="288036" bIns="144018" rtlCol="0" anchor="ctr"/>
          <a:lstStyle>
            <a:lvl1pPr algn="r">
              <a:defRPr sz="3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9454-47D2-4ECE-8CFB-F6EB111D455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041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3" r:id="rId3"/>
    <p:sldLayoutId id="2147483660" r:id="rId4"/>
    <p:sldLayoutId id="2147483661" r:id="rId5"/>
    <p:sldLayoutId id="2147483664" r:id="rId6"/>
    <p:sldLayoutId id="2147483665" r:id="rId7"/>
    <p:sldLayoutId id="2147483666" r:id="rId8"/>
    <p:sldLayoutId id="2147483680" r:id="rId9"/>
    <p:sldLayoutId id="214748364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ctr" defTabSz="2880360" rtl="0" eaLnBrk="1" latinLnBrk="0" hangingPunct="1">
        <a:spcBef>
          <a:spcPct val="0"/>
        </a:spcBef>
        <a:buNone/>
        <a:defRPr sz="1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135" indent="-1080135" algn="l" defTabSz="2880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100" kern="1200">
          <a:solidFill>
            <a:schemeClr val="tx1"/>
          </a:solidFill>
          <a:latin typeface="+mn-lt"/>
          <a:ea typeface="+mn-ea"/>
          <a:cs typeface="+mn-cs"/>
        </a:defRPr>
      </a:lvl1pPr>
      <a:lvl2pPr marL="2340293" indent="-900113" algn="l" defTabSz="2880360" rtl="0" eaLnBrk="1" latinLnBrk="0" hangingPunct="1">
        <a:spcBef>
          <a:spcPct val="20000"/>
        </a:spcBef>
        <a:buFont typeface="Arial" panose="020B0604020202020204" pitchFamily="34" charset="0"/>
        <a:buChar char="–"/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450" indent="-720090" algn="l" defTabSz="2880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630" indent="-720090" algn="l" defTabSz="2880360" rtl="0" eaLnBrk="1" latinLnBrk="0" hangingPunct="1">
        <a:spcBef>
          <a:spcPct val="20000"/>
        </a:spcBef>
        <a:buFont typeface="Arial" panose="020B0604020202020204" pitchFamily="34" charset="0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810" indent="-720090" algn="l" defTabSz="2880360" rtl="0" eaLnBrk="1" latinLnBrk="0" hangingPunct="1">
        <a:spcBef>
          <a:spcPct val="20000"/>
        </a:spcBef>
        <a:buFont typeface="Arial" panose="020B0604020202020204" pitchFamily="34" charset="0"/>
        <a:buChar char="»"/>
        <a:defRPr sz="6300" kern="1200">
          <a:solidFill>
            <a:schemeClr val="tx1"/>
          </a:solidFill>
          <a:latin typeface="+mn-lt"/>
          <a:ea typeface="+mn-ea"/>
          <a:cs typeface="+mn-cs"/>
        </a:defRPr>
      </a:lvl5pPr>
      <a:lvl6pPr marL="7920990" indent="-720090" algn="l" defTabSz="2880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6pPr>
      <a:lvl7pPr marL="9361170" indent="-720090" algn="l" defTabSz="2880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1350" indent="-720090" algn="l" defTabSz="2880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8pPr>
      <a:lvl9pPr marL="12241530" indent="-720090" algn="l" defTabSz="2880360" rtl="0" eaLnBrk="1" latinLnBrk="0" hangingPunct="1">
        <a:spcBef>
          <a:spcPct val="20000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36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4pPr>
      <a:lvl5pPr marL="576072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5pPr>
      <a:lvl6pPr marL="720090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6pPr>
      <a:lvl7pPr marL="864108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7pPr>
      <a:lvl8pPr marL="1008126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8pPr>
      <a:lvl9pPr marL="11521440" algn="l" defTabSz="2880360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0D85CA1-BFEB-4B77-AC49-22E6B524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862013"/>
            <a:ext cx="24844375" cy="3132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21A929-819F-4CE4-9C70-7C5CF9797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9613" y="4313238"/>
            <a:ext cx="24844375" cy="10279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3EB657-E0F8-4CEF-8A89-F8298624B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79613" y="15016163"/>
            <a:ext cx="6481762" cy="8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4DC71-436D-43DB-85E1-10DD7F1CC26B}" type="datetimeFigureOut">
              <a:rPr lang="pl-PL" smtClean="0"/>
              <a:t>2021-12-02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24FD5E-DAB2-4EAE-BAB1-302BA042C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0875" y="15016163"/>
            <a:ext cx="9721850" cy="8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E7407C-5DBC-43C6-8ADA-23B8BC59B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2225" y="15016163"/>
            <a:ext cx="6481763" cy="8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94A4E-1653-4A15-BBB9-C29A1852490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217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EA332EE-5E53-47D1-89FE-B91A02B62D32}"/>
              </a:ext>
            </a:extLst>
          </p:cNvPr>
          <p:cNvSpPr txBox="1">
            <a:spLocks/>
          </p:cNvSpPr>
          <p:nvPr/>
        </p:nvSpPr>
        <p:spPr>
          <a:xfrm>
            <a:off x="11017424" y="3528504"/>
            <a:ext cx="16705856" cy="9145015"/>
          </a:xfrm>
          <a:prstGeom prst="rect">
            <a:avLst/>
          </a:prstGeom>
        </p:spPr>
        <p:txBody>
          <a:bodyPr vert="horz" lIns="288036" tIns="144018" rIns="288036" bIns="144018" rtlCol="0">
            <a:normAutofit fontScale="92500" lnSpcReduction="1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7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Budżet Województwa Lubuskiego na 2022 rok </a:t>
            </a:r>
            <a:endParaRPr lang="pl-PL" sz="17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eściokąt 5">
            <a:extLst>
              <a:ext uri="{FF2B5EF4-FFF2-40B4-BE49-F238E27FC236}">
                <a16:creationId xmlns:a16="http://schemas.microsoft.com/office/drawing/2014/main" id="{283C51C3-7E6A-443B-AB61-04E0DC57E5A1}"/>
              </a:ext>
            </a:extLst>
          </p:cNvPr>
          <p:cNvSpPr/>
          <p:nvPr/>
        </p:nvSpPr>
        <p:spPr>
          <a:xfrm>
            <a:off x="2304456" y="4165020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9085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Realizujemy Strategię Rozwoju Województwa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34773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4752728" y="3780532"/>
            <a:ext cx="21818424" cy="1043844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2" name="Sześciokąt 21">
            <a:extLst>
              <a:ext uri="{FF2B5EF4-FFF2-40B4-BE49-F238E27FC236}">
                <a16:creationId xmlns:a16="http://schemas.microsoft.com/office/drawing/2014/main" id="{19E24655-CDBC-430E-9747-E99CCD0D0597}"/>
              </a:ext>
            </a:extLst>
          </p:cNvPr>
          <p:cNvSpPr/>
          <p:nvPr/>
        </p:nvSpPr>
        <p:spPr>
          <a:xfrm>
            <a:off x="881962" y="11005153"/>
            <a:ext cx="5083880" cy="4368668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C83BD9B-457F-439E-9F27-6B591B20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2B3888C-9C72-4049-82FD-2B81C2EE1D41}"/>
              </a:ext>
            </a:extLst>
          </p:cNvPr>
          <p:cNvSpPr txBox="1"/>
          <p:nvPr/>
        </p:nvSpPr>
        <p:spPr>
          <a:xfrm>
            <a:off x="7273008" y="4223903"/>
            <a:ext cx="16633848" cy="997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Promocja lubuskiego dziedzictwa kulturowego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6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Kontynuacja budowy i modernizacji sieci autostrad i dróg ekspresowych na terenie województwa lubuskiego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i modernizacja przepraw mostowych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Inwestycje priorytetowe na drogach wojewódzkich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dróg krajowych wraz z budową obwodnic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Rozbudowa infrastruktury rowerowej na terenie województwa lubuskiego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Edukacja ekologiczna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Promocja gospodarcza regionu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Rozwój e-usług i e-administracji w województwie lubuskim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Stworzenie produktu turystycznego o randze międzynarodowej w oparciu o potencjał Światowego Geoparku UNESCO „Łuk </a:t>
            </a:r>
            <a:r>
              <a:rPr lang="pl-PL" sz="3600" b="1" dirty="0" err="1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Mużakowa</a:t>
            </a: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oraz Parku </a:t>
            </a:r>
            <a:r>
              <a:rPr lang="pl-PL" sz="3600" b="1" dirty="0" err="1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Mużakowskiego</a:t>
            </a: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9952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Rozwoju Regionalnego 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34773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7593403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8705751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8,2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850072" y="4929107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850072" y="4140572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210112" y="5255634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8385491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2" name="Sześciokąt 21">
            <a:extLst>
              <a:ext uri="{FF2B5EF4-FFF2-40B4-BE49-F238E27FC236}">
                <a16:creationId xmlns:a16="http://schemas.microsoft.com/office/drawing/2014/main" id="{19E24655-CDBC-430E-9747-E99CCD0D0597}"/>
              </a:ext>
            </a:extLst>
          </p:cNvPr>
          <p:cNvSpPr/>
          <p:nvPr/>
        </p:nvSpPr>
        <p:spPr>
          <a:xfrm>
            <a:off x="18563131" y="10692973"/>
            <a:ext cx="5083880" cy="4368668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C83BD9B-457F-439E-9F27-6B591B20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19" name="Prostokąt zaokrąglony 21">
            <a:extLst>
              <a:ext uri="{FF2B5EF4-FFF2-40B4-BE49-F238E27FC236}">
                <a16:creationId xmlns:a16="http://schemas.microsoft.com/office/drawing/2014/main" id="{13C02EE1-E19F-4CA7-942C-023485EA37CB}"/>
              </a:ext>
            </a:extLst>
          </p:cNvPr>
          <p:cNvSpPr/>
          <p:nvPr/>
        </p:nvSpPr>
        <p:spPr>
          <a:xfrm>
            <a:off x="5317482" y="4978421"/>
            <a:ext cx="8928991" cy="100346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7E45444-E91E-482C-8FB1-1ACFDCA7056E}"/>
              </a:ext>
            </a:extLst>
          </p:cNvPr>
          <p:cNvSpPr txBox="1"/>
          <p:nvPr/>
        </p:nvSpPr>
        <p:spPr>
          <a:xfrm>
            <a:off x="5009311" y="4248699"/>
            <a:ext cx="994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 Lubuski Fundusz Samorządowy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FAAC5B6-0443-4DEB-9D74-73DF12E0BFBC}"/>
              </a:ext>
            </a:extLst>
          </p:cNvPr>
          <p:cNvSpPr txBox="1"/>
          <p:nvPr/>
        </p:nvSpPr>
        <p:spPr>
          <a:xfrm>
            <a:off x="5457487" y="4968779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mln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rostokąt zaokrąglony 21">
            <a:extLst>
              <a:ext uri="{FF2B5EF4-FFF2-40B4-BE49-F238E27FC236}">
                <a16:creationId xmlns:a16="http://schemas.microsoft.com/office/drawing/2014/main" id="{6673DB17-30F2-410A-9790-CE92ED358CEA}"/>
              </a:ext>
            </a:extLst>
          </p:cNvPr>
          <p:cNvSpPr/>
          <p:nvPr/>
        </p:nvSpPr>
        <p:spPr>
          <a:xfrm>
            <a:off x="5317482" y="7638932"/>
            <a:ext cx="8928991" cy="95410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24357C1-EDF2-42D3-BC9A-04A94E9E750A}"/>
              </a:ext>
            </a:extLst>
          </p:cNvPr>
          <p:cNvSpPr txBox="1"/>
          <p:nvPr/>
        </p:nvSpPr>
        <p:spPr>
          <a:xfrm>
            <a:off x="5298202" y="6480947"/>
            <a:ext cx="8948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Wsparcie działalności kół naukowych działających na uczelniach publicznych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8E25826-9A98-465D-A6B9-DFC1E1A4C052}"/>
              </a:ext>
            </a:extLst>
          </p:cNvPr>
          <p:cNvSpPr txBox="1"/>
          <p:nvPr/>
        </p:nvSpPr>
        <p:spPr>
          <a:xfrm>
            <a:off x="5659612" y="7649569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tys. zł</a:t>
            </a:r>
          </a:p>
        </p:txBody>
      </p:sp>
      <p:sp>
        <p:nvSpPr>
          <p:cNvPr id="28" name="Prostokąt zaokrąglony 21">
            <a:extLst>
              <a:ext uri="{FF2B5EF4-FFF2-40B4-BE49-F238E27FC236}">
                <a16:creationId xmlns:a16="http://schemas.microsoft.com/office/drawing/2014/main" id="{55BAEFE9-239F-4824-9179-453DE7D6CE3A}"/>
              </a:ext>
            </a:extLst>
          </p:cNvPr>
          <p:cNvSpPr/>
          <p:nvPr/>
        </p:nvSpPr>
        <p:spPr>
          <a:xfrm>
            <a:off x="5438207" y="10712398"/>
            <a:ext cx="8928991" cy="97199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BB31CDD-AB76-4B69-8361-F767EE0B9BB3}"/>
              </a:ext>
            </a:extLst>
          </p:cNvPr>
          <p:cNvSpPr txBox="1"/>
          <p:nvPr/>
        </p:nvSpPr>
        <p:spPr>
          <a:xfrm>
            <a:off x="5191735" y="9073235"/>
            <a:ext cx="9421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Wsparcie funkcjonowania Laboratorium Dynamiki Manipulatorów Satelitarnych Centrum Badań Kosmicznych Polskiej Akademii Nauk, w Zielonej Górze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7E8EB17-F6DA-4218-A854-FEA7D1B7A19B}"/>
              </a:ext>
            </a:extLst>
          </p:cNvPr>
          <p:cNvSpPr txBox="1"/>
          <p:nvPr/>
        </p:nvSpPr>
        <p:spPr>
          <a:xfrm>
            <a:off x="5780337" y="10729419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436 tys. zł</a:t>
            </a:r>
          </a:p>
        </p:txBody>
      </p:sp>
      <p:sp>
        <p:nvSpPr>
          <p:cNvPr id="31" name="Prostokąt zaokrąglony 21">
            <a:extLst>
              <a:ext uri="{FF2B5EF4-FFF2-40B4-BE49-F238E27FC236}">
                <a16:creationId xmlns:a16="http://schemas.microsoft.com/office/drawing/2014/main" id="{C3D82B9F-DB22-4742-B869-0EE79BF01722}"/>
              </a:ext>
            </a:extLst>
          </p:cNvPr>
          <p:cNvSpPr/>
          <p:nvPr/>
        </p:nvSpPr>
        <p:spPr>
          <a:xfrm>
            <a:off x="5317482" y="13249699"/>
            <a:ext cx="8928991" cy="97199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9B82910-8B5A-4B4C-BB23-E2ED35A825C5}"/>
              </a:ext>
            </a:extLst>
          </p:cNvPr>
          <p:cNvSpPr txBox="1"/>
          <p:nvPr/>
        </p:nvSpPr>
        <p:spPr>
          <a:xfrm>
            <a:off x="5317482" y="12164587"/>
            <a:ext cx="8948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Prowadzenie Sieci Punktów Informacyjnych Funduszy Europejskich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91A4000-3849-4206-B04D-6E5840773706}"/>
              </a:ext>
            </a:extLst>
          </p:cNvPr>
          <p:cNvSpPr txBox="1"/>
          <p:nvPr/>
        </p:nvSpPr>
        <p:spPr>
          <a:xfrm>
            <a:off x="5659612" y="13266720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1,1 mln zł</a:t>
            </a:r>
          </a:p>
        </p:txBody>
      </p:sp>
    </p:spTree>
    <p:extLst>
      <p:ext uri="{BB962C8B-B14F-4D97-AF65-F5344CB8AC3E}">
        <p14:creationId xmlns:p14="http://schemas.microsoft.com/office/powerpoint/2010/main" val="2007585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869059" y="1219271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Innowacji i Przedsiębiorczości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5" name="Symbol zastępczy zawartości 2">
            <a:extLst>
              <a:ext uri="{FF2B5EF4-FFF2-40B4-BE49-F238E27FC236}">
                <a16:creationId xmlns:a16="http://schemas.microsoft.com/office/drawing/2014/main" id="{CD3E023C-6EA5-4C03-96C7-A830B654E718}"/>
              </a:ext>
            </a:extLst>
          </p:cNvPr>
          <p:cNvSpPr txBox="1">
            <a:spLocks/>
          </p:cNvSpPr>
          <p:nvPr/>
        </p:nvSpPr>
        <p:spPr>
          <a:xfrm flipH="1" flipV="1">
            <a:off x="26521189" y="16033004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6" name="Sześciokąt 25">
            <a:extLst>
              <a:ext uri="{FF2B5EF4-FFF2-40B4-BE49-F238E27FC236}">
                <a16:creationId xmlns:a16="http://schemas.microsoft.com/office/drawing/2014/main" id="{F7A387C3-3762-42ED-97B7-7C9E1567A90D}"/>
              </a:ext>
            </a:extLst>
          </p:cNvPr>
          <p:cNvSpPr/>
          <p:nvPr/>
        </p:nvSpPr>
        <p:spPr>
          <a:xfrm>
            <a:off x="1399918" y="5632770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A867208D-1737-4220-B9D5-C47C0474C7FC}"/>
              </a:ext>
            </a:extLst>
          </p:cNvPr>
          <p:cNvSpPr/>
          <p:nvPr/>
        </p:nvSpPr>
        <p:spPr>
          <a:xfrm rot="1897962">
            <a:off x="2110398" y="4595004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ześciokąt 27">
            <a:extLst>
              <a:ext uri="{FF2B5EF4-FFF2-40B4-BE49-F238E27FC236}">
                <a16:creationId xmlns:a16="http://schemas.microsoft.com/office/drawing/2014/main" id="{A268F564-86FE-468F-91FD-924A415DA3DB}"/>
              </a:ext>
            </a:extLst>
          </p:cNvPr>
          <p:cNvSpPr/>
          <p:nvPr/>
        </p:nvSpPr>
        <p:spPr>
          <a:xfrm rot="1897962">
            <a:off x="724299" y="4595004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ześciokąt 24">
            <a:extLst>
              <a:ext uri="{FF2B5EF4-FFF2-40B4-BE49-F238E27FC236}">
                <a16:creationId xmlns:a16="http://schemas.microsoft.com/office/drawing/2014/main" id="{8FF6F834-D313-4D1F-B266-AF69211D671F}"/>
              </a:ext>
            </a:extLst>
          </p:cNvPr>
          <p:cNvSpPr/>
          <p:nvPr/>
        </p:nvSpPr>
        <p:spPr>
          <a:xfrm>
            <a:off x="5450313" y="4644628"/>
            <a:ext cx="9511431" cy="852517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ymbol zastępczy zawartości 2">
            <a:extLst>
              <a:ext uri="{FF2B5EF4-FFF2-40B4-BE49-F238E27FC236}">
                <a16:creationId xmlns:a16="http://schemas.microsoft.com/office/drawing/2014/main" id="{7B242DC2-EA12-497E-A680-EDC185FC88E0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2613293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11BFC69C-0A17-4A13-B86A-88F0B177D944}"/>
              </a:ext>
            </a:extLst>
          </p:cNvPr>
          <p:cNvSpPr txBox="1"/>
          <p:nvPr/>
        </p:nvSpPr>
        <p:spPr>
          <a:xfrm>
            <a:off x="17642160" y="543671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2021 r.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3ACAFFFC-D79D-423F-9DE3-B671C9A71CB1}"/>
              </a:ext>
            </a:extLst>
          </p:cNvPr>
          <p:cNvSpPr txBox="1"/>
          <p:nvPr/>
        </p:nvSpPr>
        <p:spPr>
          <a:xfrm>
            <a:off x="17570152" y="6549064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3,6 mln zł</a:t>
            </a:r>
          </a:p>
        </p:txBody>
      </p:sp>
      <p:sp>
        <p:nvSpPr>
          <p:cNvPr id="39" name="Prostokąt zaokrąglony 21">
            <a:extLst>
              <a:ext uri="{FF2B5EF4-FFF2-40B4-BE49-F238E27FC236}">
                <a16:creationId xmlns:a16="http://schemas.microsoft.com/office/drawing/2014/main" id="{E1DC4360-30ED-4347-8F6A-FD181EAF330A}"/>
              </a:ext>
            </a:extLst>
          </p:cNvPr>
          <p:cNvSpPr/>
          <p:nvPr/>
        </p:nvSpPr>
        <p:spPr>
          <a:xfrm>
            <a:off x="16490032" y="6228804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E7E6D6-CB7E-47C5-B0DC-2724870F0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08CDA2E-B667-44D7-95EC-0FF8F2033286}"/>
              </a:ext>
            </a:extLst>
          </p:cNvPr>
          <p:cNvSpPr txBox="1"/>
          <p:nvPr/>
        </p:nvSpPr>
        <p:spPr>
          <a:xfrm>
            <a:off x="17654290" y="8821092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58E8045-6E8D-4617-A400-708420334771}"/>
              </a:ext>
            </a:extLst>
          </p:cNvPr>
          <p:cNvSpPr txBox="1"/>
          <p:nvPr/>
        </p:nvSpPr>
        <p:spPr>
          <a:xfrm>
            <a:off x="17582282" y="993344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3,2 mln zł</a:t>
            </a:r>
          </a:p>
        </p:txBody>
      </p:sp>
      <p:sp>
        <p:nvSpPr>
          <p:cNvPr id="19" name="Prostokąt zaokrąglony 21">
            <a:extLst>
              <a:ext uri="{FF2B5EF4-FFF2-40B4-BE49-F238E27FC236}">
                <a16:creationId xmlns:a16="http://schemas.microsoft.com/office/drawing/2014/main" id="{EEC45FF3-2983-4FDA-B37F-1F277948517F}"/>
              </a:ext>
            </a:extLst>
          </p:cNvPr>
          <p:cNvSpPr/>
          <p:nvPr/>
        </p:nvSpPr>
        <p:spPr>
          <a:xfrm>
            <a:off x="16502162" y="9613180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40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199772" y="816569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Innowacji i Przedsiębiorczości 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184776" y="396156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4434200" y="12511635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5759204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4721438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4721438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C73A96-E12D-4AED-8D47-F085C666B29B}"/>
              </a:ext>
            </a:extLst>
          </p:cNvPr>
          <p:cNvSpPr txBox="1"/>
          <p:nvPr/>
        </p:nvSpPr>
        <p:spPr>
          <a:xfrm>
            <a:off x="5925582" y="2667020"/>
            <a:ext cx="191334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33" name="Sześciokąt 32">
            <a:extLst>
              <a:ext uri="{FF2B5EF4-FFF2-40B4-BE49-F238E27FC236}">
                <a16:creationId xmlns:a16="http://schemas.microsoft.com/office/drawing/2014/main" id="{DDA4CA4D-C8D2-4CF7-BB49-1C640AD1766B}"/>
              </a:ext>
            </a:extLst>
          </p:cNvPr>
          <p:cNvSpPr/>
          <p:nvPr/>
        </p:nvSpPr>
        <p:spPr>
          <a:xfrm>
            <a:off x="1373933" y="11255091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EB4B05E7-69ED-4C79-850D-E599282D374A}"/>
              </a:ext>
            </a:extLst>
          </p:cNvPr>
          <p:cNvSpPr/>
          <p:nvPr/>
        </p:nvSpPr>
        <p:spPr>
          <a:xfrm rot="1897962">
            <a:off x="2084413" y="10217325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709E6128-03F0-4DC6-8171-8B7668DA248B}"/>
              </a:ext>
            </a:extLst>
          </p:cNvPr>
          <p:cNvSpPr/>
          <p:nvPr/>
        </p:nvSpPr>
        <p:spPr>
          <a:xfrm rot="1897962">
            <a:off x="698314" y="10217325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zaokrąglony 21">
            <a:extLst>
              <a:ext uri="{FF2B5EF4-FFF2-40B4-BE49-F238E27FC236}">
                <a16:creationId xmlns:a16="http://schemas.microsoft.com/office/drawing/2014/main" id="{02F245BD-B725-400E-B728-A34C08697CFF}"/>
              </a:ext>
            </a:extLst>
          </p:cNvPr>
          <p:cNvSpPr/>
          <p:nvPr/>
        </p:nvSpPr>
        <p:spPr>
          <a:xfrm>
            <a:off x="6855128" y="5220692"/>
            <a:ext cx="8906785" cy="198567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AFD52990-098A-4C9D-8C3A-6D5F033AAB2B}"/>
              </a:ext>
            </a:extLst>
          </p:cNvPr>
          <p:cNvSpPr txBox="1"/>
          <p:nvPr/>
        </p:nvSpPr>
        <p:spPr>
          <a:xfrm>
            <a:off x="6392787" y="3996556"/>
            <a:ext cx="9775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Projekt pn. Standardy obsługi inwestora                            w województwie lubuskim </a:t>
            </a:r>
            <a:r>
              <a:rPr lang="pl-PL" sz="3200" b="1" i="1" dirty="0">
                <a:solidFill>
                  <a:srgbClr val="9EA1A4"/>
                </a:solidFill>
              </a:rPr>
              <a:t>(POWER)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11E98A81-4B08-4A27-B90B-87399C035CD5}"/>
              </a:ext>
            </a:extLst>
          </p:cNvPr>
          <p:cNvSpPr txBox="1"/>
          <p:nvPr/>
        </p:nvSpPr>
        <p:spPr>
          <a:xfrm>
            <a:off x="7192962" y="5292700"/>
            <a:ext cx="81115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672,1 tys. zł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651,7 tys. zł – POWER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20,5 tys. zł – wkład własny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FD56ECED-D1EC-40EA-8CF4-A152855EA9AE}"/>
              </a:ext>
            </a:extLst>
          </p:cNvPr>
          <p:cNvSpPr txBox="1"/>
          <p:nvPr/>
        </p:nvSpPr>
        <p:spPr>
          <a:xfrm>
            <a:off x="16608220" y="5706618"/>
            <a:ext cx="10004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Projekt pn. Promocja gospodarcza województwa lubuskiego poprzez organizację i udział w krajowych i zagranicznych wydarzeniach gospodarczych - II edycja </a:t>
            </a:r>
            <a:r>
              <a:rPr lang="pl-PL" sz="2800" b="1" i="1" dirty="0">
                <a:solidFill>
                  <a:srgbClr val="9EA1A4"/>
                </a:solidFill>
              </a:rPr>
              <a:t>(RPO)</a:t>
            </a:r>
          </a:p>
        </p:txBody>
      </p:sp>
      <p:sp>
        <p:nvSpPr>
          <p:cNvPr id="63" name="Prostokąt zaokrąglony 21">
            <a:extLst>
              <a:ext uri="{FF2B5EF4-FFF2-40B4-BE49-F238E27FC236}">
                <a16:creationId xmlns:a16="http://schemas.microsoft.com/office/drawing/2014/main" id="{E3C750A2-18F3-4CEB-A0D9-EB22D368DE37}"/>
              </a:ext>
            </a:extLst>
          </p:cNvPr>
          <p:cNvSpPr/>
          <p:nvPr/>
        </p:nvSpPr>
        <p:spPr>
          <a:xfrm>
            <a:off x="17257614" y="7258178"/>
            <a:ext cx="8928991" cy="203924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0" name="Prostokąt zaokrąglony 21">
            <a:extLst>
              <a:ext uri="{FF2B5EF4-FFF2-40B4-BE49-F238E27FC236}">
                <a16:creationId xmlns:a16="http://schemas.microsoft.com/office/drawing/2014/main" id="{8506D319-053E-4818-A7A1-437D0160BF11}"/>
              </a:ext>
            </a:extLst>
          </p:cNvPr>
          <p:cNvSpPr/>
          <p:nvPr/>
        </p:nvSpPr>
        <p:spPr>
          <a:xfrm>
            <a:off x="6772397" y="9045607"/>
            <a:ext cx="8928991" cy="1957859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35A58DDA-5CF4-46A0-931A-28661E7C5B03}"/>
              </a:ext>
            </a:extLst>
          </p:cNvPr>
          <p:cNvSpPr txBox="1"/>
          <p:nvPr/>
        </p:nvSpPr>
        <p:spPr>
          <a:xfrm>
            <a:off x="6593851" y="7964309"/>
            <a:ext cx="9543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9EA1A4"/>
                </a:solidFill>
              </a:rPr>
              <a:t>Projekt pn. Lubuskie Forum Innowacji.</a:t>
            </a:r>
          </a:p>
          <a:p>
            <a:pPr algn="ctr"/>
            <a:r>
              <a:rPr lang="pl-PL" sz="3000" b="1" dirty="0">
                <a:solidFill>
                  <a:srgbClr val="9EA1A4"/>
                </a:solidFill>
              </a:rPr>
              <a:t> Patent na Lubuskie </a:t>
            </a:r>
            <a:r>
              <a:rPr lang="pl-PL" sz="3000" b="1" i="1" dirty="0">
                <a:solidFill>
                  <a:srgbClr val="9EA1A4"/>
                </a:solidFill>
              </a:rPr>
              <a:t>(RPO)</a:t>
            </a: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3E97F0C3-8951-4DEF-B8DC-8B0CBD1BF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41" name="Prostokąt zaokrąglony 21">
            <a:extLst>
              <a:ext uri="{FF2B5EF4-FFF2-40B4-BE49-F238E27FC236}">
                <a16:creationId xmlns:a16="http://schemas.microsoft.com/office/drawing/2014/main" id="{B12B3FB2-B878-4552-900B-3F94B7233F60}"/>
              </a:ext>
            </a:extLst>
          </p:cNvPr>
          <p:cNvSpPr/>
          <p:nvPr/>
        </p:nvSpPr>
        <p:spPr>
          <a:xfrm>
            <a:off x="6737869" y="13488223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75967A72-F9AB-456C-8EA7-F56F6E49201A}"/>
              </a:ext>
            </a:extLst>
          </p:cNvPr>
          <p:cNvSpPr txBox="1"/>
          <p:nvPr/>
        </p:nvSpPr>
        <p:spPr>
          <a:xfrm>
            <a:off x="6593851" y="11870507"/>
            <a:ext cx="9217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Promocja Województwa Lubuskiego we współpracy z partnerami biznesowymi, instytucjami otoczenia biznesu (IOB) i ośrodkami naukowo-badawczym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EA1E81A9-42CC-41B8-91D1-4EBB4175B187}"/>
              </a:ext>
            </a:extLst>
          </p:cNvPr>
          <p:cNvSpPr txBox="1"/>
          <p:nvPr/>
        </p:nvSpPr>
        <p:spPr>
          <a:xfrm>
            <a:off x="7075703" y="13747224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 tys. zł</a:t>
            </a:r>
          </a:p>
        </p:txBody>
      </p:sp>
      <p:sp>
        <p:nvSpPr>
          <p:cNvPr id="44" name="Prostokąt zaokrąglony 21">
            <a:extLst>
              <a:ext uri="{FF2B5EF4-FFF2-40B4-BE49-F238E27FC236}">
                <a16:creationId xmlns:a16="http://schemas.microsoft.com/office/drawing/2014/main" id="{A3F399F8-FC5E-41E4-B9B2-F1D38DE44F4F}"/>
              </a:ext>
            </a:extLst>
          </p:cNvPr>
          <p:cNvSpPr/>
          <p:nvPr/>
        </p:nvSpPr>
        <p:spPr>
          <a:xfrm>
            <a:off x="17257614" y="11459253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22B4F4D1-0B61-480E-A501-DC00EDF86DFE}"/>
              </a:ext>
            </a:extLst>
          </p:cNvPr>
          <p:cNvSpPr txBox="1"/>
          <p:nvPr/>
        </p:nvSpPr>
        <p:spPr>
          <a:xfrm>
            <a:off x="16969582" y="10622853"/>
            <a:ext cx="921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Projekt pn. Wsparcie systemu lubuskich innowacji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5EE1170-1D72-42A6-A531-C56279CB3249}"/>
              </a:ext>
            </a:extLst>
          </p:cNvPr>
          <p:cNvSpPr txBox="1"/>
          <p:nvPr/>
        </p:nvSpPr>
        <p:spPr>
          <a:xfrm>
            <a:off x="17627514" y="7353206"/>
            <a:ext cx="81115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1,15 mln zł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1,10 mln zł – RPO L-2020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11,2 tys. zł – wkład własny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E018AB8-B6DB-42A7-BEE1-C36F7DB103C7}"/>
              </a:ext>
            </a:extLst>
          </p:cNvPr>
          <p:cNvSpPr txBox="1"/>
          <p:nvPr/>
        </p:nvSpPr>
        <p:spPr>
          <a:xfrm>
            <a:off x="7175352" y="9059250"/>
            <a:ext cx="81115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700 tys. zł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673 tys. zł – RPO L-2020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6,8 tys. zł – wkład własny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5C6F1AF-C18D-4787-9F39-1E95A4E2834C}"/>
              </a:ext>
            </a:extLst>
          </p:cNvPr>
          <p:cNvSpPr txBox="1"/>
          <p:nvPr/>
        </p:nvSpPr>
        <p:spPr>
          <a:xfrm>
            <a:off x="17698548" y="11521803"/>
            <a:ext cx="81115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tys. zł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wkład własny</a:t>
            </a:r>
          </a:p>
        </p:txBody>
      </p:sp>
    </p:spTree>
    <p:extLst>
      <p:ext uri="{BB962C8B-B14F-4D97-AF65-F5344CB8AC3E}">
        <p14:creationId xmlns:p14="http://schemas.microsoft.com/office/powerpoint/2010/main" val="2679010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Ochrony Zdrowia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34773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9253140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1036548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72,1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850072" y="6588844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850072" y="5800309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210112" y="6915371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22,3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10045228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258A1BE-2B18-418A-A02D-697BB416C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6" y="573232"/>
            <a:ext cx="2539682" cy="2539682"/>
          </a:xfrm>
          <a:prstGeom prst="rect">
            <a:avLst/>
          </a:prstGeom>
        </p:spPr>
      </p:pic>
      <p:sp>
        <p:nvSpPr>
          <p:cNvPr id="14" name="Sześciokąt 13">
            <a:extLst>
              <a:ext uri="{FF2B5EF4-FFF2-40B4-BE49-F238E27FC236}">
                <a16:creationId xmlns:a16="http://schemas.microsoft.com/office/drawing/2014/main" id="{BCC742FA-1C76-4997-BE3D-7EB1F07C522F}"/>
              </a:ext>
            </a:extLst>
          </p:cNvPr>
          <p:cNvSpPr/>
          <p:nvPr/>
        </p:nvSpPr>
        <p:spPr>
          <a:xfrm>
            <a:off x="4608712" y="5108351"/>
            <a:ext cx="9791552" cy="8496944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2152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112768" y="630171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Ochrony Zdrowia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184776" y="324148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6064818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5027052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5027052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170D57C4-D80C-4133-997A-5D18E141CA73}"/>
              </a:ext>
            </a:extLst>
          </p:cNvPr>
          <p:cNvSpPr/>
          <p:nvPr/>
        </p:nvSpPr>
        <p:spPr>
          <a:xfrm>
            <a:off x="5495014" y="4882884"/>
            <a:ext cx="8906785" cy="1094146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F2F95E-8E6E-42F1-BF89-859F587FA4DC}"/>
              </a:ext>
            </a:extLst>
          </p:cNvPr>
          <p:cNvSpPr txBox="1"/>
          <p:nvPr/>
        </p:nvSpPr>
        <p:spPr>
          <a:xfrm>
            <a:off x="4752728" y="3304439"/>
            <a:ext cx="10873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Modernizacja budynku L - etap III (Onkologia)  w Szpitalu Uniwersyteckim im. Karola Marcinkowskiego </a:t>
            </a:r>
          </a:p>
          <a:p>
            <a:pPr algn="ctr"/>
            <a:r>
              <a:rPr lang="pl-PL" sz="2800" b="1" dirty="0">
                <a:solidFill>
                  <a:srgbClr val="9EA1A4"/>
                </a:solidFill>
              </a:rPr>
              <a:t>w Zielonej Górze Sp. z o.o.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54287EF-4F1C-4DF4-958D-AA30B02592C8}"/>
              </a:ext>
            </a:extLst>
          </p:cNvPr>
          <p:cNvSpPr txBox="1"/>
          <p:nvPr/>
        </p:nvSpPr>
        <p:spPr>
          <a:xfrm>
            <a:off x="5832848" y="4910682"/>
            <a:ext cx="811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6,5 mln zł </a:t>
            </a:r>
          </a:p>
        </p:txBody>
      </p:sp>
      <p:sp>
        <p:nvSpPr>
          <p:cNvPr id="33" name="Sześciokąt 32">
            <a:extLst>
              <a:ext uri="{FF2B5EF4-FFF2-40B4-BE49-F238E27FC236}">
                <a16:creationId xmlns:a16="http://schemas.microsoft.com/office/drawing/2014/main" id="{DDA4CA4D-C8D2-4CF7-BB49-1C640AD1766B}"/>
              </a:ext>
            </a:extLst>
          </p:cNvPr>
          <p:cNvSpPr/>
          <p:nvPr/>
        </p:nvSpPr>
        <p:spPr>
          <a:xfrm>
            <a:off x="1373933" y="11255091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EB4B05E7-69ED-4C79-850D-E599282D374A}"/>
              </a:ext>
            </a:extLst>
          </p:cNvPr>
          <p:cNvSpPr/>
          <p:nvPr/>
        </p:nvSpPr>
        <p:spPr>
          <a:xfrm rot="1897962">
            <a:off x="2084413" y="10217325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709E6128-03F0-4DC6-8171-8B7668DA248B}"/>
              </a:ext>
            </a:extLst>
          </p:cNvPr>
          <p:cNvSpPr/>
          <p:nvPr/>
        </p:nvSpPr>
        <p:spPr>
          <a:xfrm rot="1897962">
            <a:off x="698314" y="10217325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6820D23C-BC6C-492B-8FC9-80FE738E2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6" y="573232"/>
            <a:ext cx="2539682" cy="2539682"/>
          </a:xfrm>
          <a:prstGeom prst="rect">
            <a:avLst/>
          </a:prstGeom>
        </p:spPr>
      </p:pic>
      <p:sp>
        <p:nvSpPr>
          <p:cNvPr id="44" name="Prostokąt zaokrąglony 21">
            <a:extLst>
              <a:ext uri="{FF2B5EF4-FFF2-40B4-BE49-F238E27FC236}">
                <a16:creationId xmlns:a16="http://schemas.microsoft.com/office/drawing/2014/main" id="{B5424355-C3E6-40EF-9474-45E3138808C0}"/>
              </a:ext>
            </a:extLst>
          </p:cNvPr>
          <p:cNvSpPr/>
          <p:nvPr/>
        </p:nvSpPr>
        <p:spPr>
          <a:xfrm>
            <a:off x="16252297" y="6688815"/>
            <a:ext cx="8928991" cy="118520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024ACB7-F8F4-4B78-93D7-7DC2C857BDBC}"/>
              </a:ext>
            </a:extLst>
          </p:cNvPr>
          <p:cNvSpPr txBox="1"/>
          <p:nvPr/>
        </p:nvSpPr>
        <p:spPr>
          <a:xfrm>
            <a:off x="15883494" y="4312551"/>
            <a:ext cx="97210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Przebudowa i rozbudowa budynku „patomorfologii” oraz budynku „krwiodawstwa” Szpitala w Gorzowie Wlkp. w celu przystosowania obiektu do zlokalizowania w nim Zakładu Patomorfologii z prosektorium oraz Zakładu Mikrobiologii z pracowniami m.in. molekularną i genetyczną 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35E4FA6B-AC03-48E6-AE1F-10D080982152}"/>
              </a:ext>
            </a:extLst>
          </p:cNvPr>
          <p:cNvSpPr txBox="1"/>
          <p:nvPr/>
        </p:nvSpPr>
        <p:spPr>
          <a:xfrm>
            <a:off x="16590131" y="6802163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6,5 mln zł</a:t>
            </a:r>
          </a:p>
        </p:txBody>
      </p:sp>
      <p:sp>
        <p:nvSpPr>
          <p:cNvPr id="39" name="Prostokąt zaokrąglony 21">
            <a:extLst>
              <a:ext uri="{FF2B5EF4-FFF2-40B4-BE49-F238E27FC236}">
                <a16:creationId xmlns:a16="http://schemas.microsoft.com/office/drawing/2014/main" id="{E1EEA219-F0A9-4AB0-B774-905D887049C7}"/>
              </a:ext>
            </a:extLst>
          </p:cNvPr>
          <p:cNvSpPr/>
          <p:nvPr/>
        </p:nvSpPr>
        <p:spPr>
          <a:xfrm>
            <a:off x="16297119" y="10461053"/>
            <a:ext cx="8906785" cy="156966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5ACCA909-6272-462B-94A8-2635994A6A9A}"/>
              </a:ext>
            </a:extLst>
          </p:cNvPr>
          <p:cNvSpPr txBox="1"/>
          <p:nvPr/>
        </p:nvSpPr>
        <p:spPr>
          <a:xfrm>
            <a:off x="15458855" y="8876637"/>
            <a:ext cx="10873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Przebudowa wewnętrznego układu komunikacyjnego wraz z infrastrukturą towarzyszącą w Szpitalu Uniwersyteckim </a:t>
            </a:r>
          </a:p>
          <a:p>
            <a:pPr algn="ctr"/>
            <a:r>
              <a:rPr lang="pl-PL" sz="2800" b="1" dirty="0">
                <a:solidFill>
                  <a:srgbClr val="9EA1A4"/>
                </a:solidFill>
              </a:rPr>
              <a:t>w Zielonej Górze Sp. z o.o.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47CABD22-AB26-41A5-8DB9-DA6635F38DF5}"/>
              </a:ext>
            </a:extLst>
          </p:cNvPr>
          <p:cNvSpPr txBox="1"/>
          <p:nvPr/>
        </p:nvSpPr>
        <p:spPr>
          <a:xfrm>
            <a:off x="16825335" y="12113222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9EA1A4"/>
                </a:solidFill>
              </a:rPr>
              <a:t>inwestycja dofinansowana ze środków Rządowego Funduszu Polski Ład: Program Inwestycji Strategicznych w kwocie 30.000.000 zł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1EFAA3FA-F370-4628-A59E-A079B9B115BB}"/>
              </a:ext>
            </a:extLst>
          </p:cNvPr>
          <p:cNvSpPr txBox="1"/>
          <p:nvPr/>
        </p:nvSpPr>
        <p:spPr>
          <a:xfrm>
            <a:off x="16825335" y="10362287"/>
            <a:ext cx="81115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5,3 mln zł</a:t>
            </a:r>
          </a:p>
          <a:p>
            <a:pPr algn="ctr"/>
            <a:r>
              <a:rPr lang="pl-PL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35,3 mln zł –  całkowita wartość inwestycji</a:t>
            </a:r>
          </a:p>
        </p:txBody>
      </p:sp>
      <p:sp>
        <p:nvSpPr>
          <p:cNvPr id="47" name="Prostokąt zaokrąglony 21">
            <a:extLst>
              <a:ext uri="{FF2B5EF4-FFF2-40B4-BE49-F238E27FC236}">
                <a16:creationId xmlns:a16="http://schemas.microsoft.com/office/drawing/2014/main" id="{A077F4C4-F7CA-4A38-A555-632316258741}"/>
              </a:ext>
            </a:extLst>
          </p:cNvPr>
          <p:cNvSpPr/>
          <p:nvPr/>
        </p:nvSpPr>
        <p:spPr>
          <a:xfrm>
            <a:off x="5509439" y="8619091"/>
            <a:ext cx="8906784" cy="111098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236724EB-8ED4-41BD-A0C4-D3A34F846426}"/>
              </a:ext>
            </a:extLst>
          </p:cNvPr>
          <p:cNvSpPr txBox="1"/>
          <p:nvPr/>
        </p:nvSpPr>
        <p:spPr>
          <a:xfrm>
            <a:off x="7155451" y="8724281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3,8 mln zł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084597C3-7C2B-46F1-BCAD-C8CA2B23231E}"/>
              </a:ext>
            </a:extLst>
          </p:cNvPr>
          <p:cNvSpPr txBox="1"/>
          <p:nvPr/>
        </p:nvSpPr>
        <p:spPr>
          <a:xfrm>
            <a:off x="5712992" y="6653368"/>
            <a:ext cx="84615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Dofinansowanie kosztów związanych z kształceniem studentów kierunku lekarskiego na Uniwersytecie Zielonogórskim i kierunku pielęgniarstwo na Akademii im. Jakuba z Paradyża w Gorzowie Wlkp. </a:t>
            </a:r>
          </a:p>
        </p:txBody>
      </p:sp>
      <p:sp>
        <p:nvSpPr>
          <p:cNvPr id="68" name="Prostokąt zaokrąglony 21">
            <a:extLst>
              <a:ext uri="{FF2B5EF4-FFF2-40B4-BE49-F238E27FC236}">
                <a16:creationId xmlns:a16="http://schemas.microsoft.com/office/drawing/2014/main" id="{A7662A68-D295-403C-9804-D5B283B39F07}"/>
              </a:ext>
            </a:extLst>
          </p:cNvPr>
          <p:cNvSpPr/>
          <p:nvPr/>
        </p:nvSpPr>
        <p:spPr>
          <a:xfrm>
            <a:off x="5494556" y="12077778"/>
            <a:ext cx="8906785" cy="192789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9A3BED9F-0445-4271-BB6A-ADC57142CBB3}"/>
              </a:ext>
            </a:extLst>
          </p:cNvPr>
          <p:cNvSpPr txBox="1"/>
          <p:nvPr/>
        </p:nvSpPr>
        <p:spPr>
          <a:xfrm>
            <a:off x="5112768" y="11053326"/>
            <a:ext cx="9865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Stypendia lekarskie oraz dla studentów pielęgniarstwa i położnictwa</a:t>
            </a: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999C95EF-BB73-4F6B-8196-4ECE0CC945C4}"/>
              </a:ext>
            </a:extLst>
          </p:cNvPr>
          <p:cNvSpPr txBox="1"/>
          <p:nvPr/>
        </p:nvSpPr>
        <p:spPr>
          <a:xfrm>
            <a:off x="5832390" y="12151449"/>
            <a:ext cx="81115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1,6mln zł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 mln zł – stypendia lekarskie</a:t>
            </a:r>
          </a:p>
          <a:p>
            <a:pPr algn="ctr"/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tys. zł – stypendia pielęgniarskie</a:t>
            </a:r>
          </a:p>
        </p:txBody>
      </p:sp>
    </p:spTree>
    <p:extLst>
      <p:ext uri="{BB962C8B-B14F-4D97-AF65-F5344CB8AC3E}">
        <p14:creationId xmlns:p14="http://schemas.microsoft.com/office/powerpoint/2010/main" val="1137943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112768" y="630171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Ochrony Zdrowia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184776" y="324148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6064818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5027052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5027052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C73A96-E12D-4AED-8D47-F085C666B29B}"/>
              </a:ext>
            </a:extLst>
          </p:cNvPr>
          <p:cNvSpPr txBox="1"/>
          <p:nvPr/>
        </p:nvSpPr>
        <p:spPr>
          <a:xfrm>
            <a:off x="5925582" y="2412380"/>
            <a:ext cx="191334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33" name="Sześciokąt 32">
            <a:extLst>
              <a:ext uri="{FF2B5EF4-FFF2-40B4-BE49-F238E27FC236}">
                <a16:creationId xmlns:a16="http://schemas.microsoft.com/office/drawing/2014/main" id="{DDA4CA4D-C8D2-4CF7-BB49-1C640AD1766B}"/>
              </a:ext>
            </a:extLst>
          </p:cNvPr>
          <p:cNvSpPr/>
          <p:nvPr/>
        </p:nvSpPr>
        <p:spPr>
          <a:xfrm>
            <a:off x="1369632" y="11376589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EB4B05E7-69ED-4C79-850D-E599282D374A}"/>
              </a:ext>
            </a:extLst>
          </p:cNvPr>
          <p:cNvSpPr/>
          <p:nvPr/>
        </p:nvSpPr>
        <p:spPr>
          <a:xfrm rot="1897962">
            <a:off x="2084413" y="10217325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709E6128-03F0-4DC6-8171-8B7668DA248B}"/>
              </a:ext>
            </a:extLst>
          </p:cNvPr>
          <p:cNvSpPr/>
          <p:nvPr/>
        </p:nvSpPr>
        <p:spPr>
          <a:xfrm rot="1897962">
            <a:off x="698314" y="10217325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1D439D6D-71E0-4978-BEEE-97A6D8A4659C}"/>
              </a:ext>
            </a:extLst>
          </p:cNvPr>
          <p:cNvSpPr/>
          <p:nvPr/>
        </p:nvSpPr>
        <p:spPr>
          <a:xfrm>
            <a:off x="16417916" y="8570178"/>
            <a:ext cx="8906785" cy="11495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FD56ECED-D1EC-40EA-8CF4-A152855EA9AE}"/>
              </a:ext>
            </a:extLst>
          </p:cNvPr>
          <p:cNvSpPr txBox="1"/>
          <p:nvPr/>
        </p:nvSpPr>
        <p:spPr>
          <a:xfrm>
            <a:off x="16250114" y="7318496"/>
            <a:ext cx="9145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Programy polityki zdrowotnej: In Vitro i szczepienia przeciwko grypie dla seniorów 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25BFC046-C4E5-4CCF-9390-B56CB22313A4}"/>
              </a:ext>
            </a:extLst>
          </p:cNvPr>
          <p:cNvSpPr txBox="1"/>
          <p:nvPr/>
        </p:nvSpPr>
        <p:spPr>
          <a:xfrm>
            <a:off x="16755749" y="8642186"/>
            <a:ext cx="813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1,3 mln zł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6820D23C-BC6C-492B-8FC9-80FE738E2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6" y="573232"/>
            <a:ext cx="2539682" cy="2539682"/>
          </a:xfrm>
          <a:prstGeom prst="rect">
            <a:avLst/>
          </a:prstGeom>
        </p:spPr>
      </p:pic>
      <p:sp>
        <p:nvSpPr>
          <p:cNvPr id="47" name="Prostokąt zaokrąglony 21">
            <a:extLst>
              <a:ext uri="{FF2B5EF4-FFF2-40B4-BE49-F238E27FC236}">
                <a16:creationId xmlns:a16="http://schemas.microsoft.com/office/drawing/2014/main" id="{03EA7E5A-0012-411D-B7EF-D66D20F7EFCB}"/>
              </a:ext>
            </a:extLst>
          </p:cNvPr>
          <p:cNvSpPr/>
          <p:nvPr/>
        </p:nvSpPr>
        <p:spPr>
          <a:xfrm>
            <a:off x="16475915" y="5263305"/>
            <a:ext cx="8928991" cy="118520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E3EC3192-2218-4402-9CA4-8413A39581CC}"/>
              </a:ext>
            </a:extLst>
          </p:cNvPr>
          <p:cNvSpPr txBox="1"/>
          <p:nvPr/>
        </p:nvSpPr>
        <p:spPr>
          <a:xfrm>
            <a:off x="16168456" y="4359082"/>
            <a:ext cx="9721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9EA1A4"/>
                </a:solidFill>
              </a:rPr>
              <a:t>Termomodernizacja obiektów Szpitala w Ciborzu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75A7C91-CEEE-4F71-8983-2BBADFAA1C68}"/>
              </a:ext>
            </a:extLst>
          </p:cNvPr>
          <p:cNvSpPr txBox="1"/>
          <p:nvPr/>
        </p:nvSpPr>
        <p:spPr>
          <a:xfrm>
            <a:off x="16813749" y="5376653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951,3 tys. zł</a:t>
            </a:r>
          </a:p>
        </p:txBody>
      </p:sp>
      <p:sp>
        <p:nvSpPr>
          <p:cNvPr id="50" name="Prostokąt zaokrąglony 21">
            <a:extLst>
              <a:ext uri="{FF2B5EF4-FFF2-40B4-BE49-F238E27FC236}">
                <a16:creationId xmlns:a16="http://schemas.microsoft.com/office/drawing/2014/main" id="{7551FFD7-7AFA-43AD-BBBF-5F4CEFD255BB}"/>
              </a:ext>
            </a:extLst>
          </p:cNvPr>
          <p:cNvSpPr/>
          <p:nvPr/>
        </p:nvSpPr>
        <p:spPr>
          <a:xfrm>
            <a:off x="16551678" y="12316404"/>
            <a:ext cx="8928991" cy="118520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B11B3971-2216-4387-9194-4FEEA18320D9}"/>
              </a:ext>
            </a:extLst>
          </p:cNvPr>
          <p:cNvSpPr txBox="1"/>
          <p:nvPr/>
        </p:nvSpPr>
        <p:spPr>
          <a:xfrm>
            <a:off x="16202000" y="10821219"/>
            <a:ext cx="9721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9EA1A4"/>
                </a:solidFill>
              </a:rPr>
              <a:t>Dofinansowanie zakupu aparatu do znieczuleń dla Lubuskiego Centrum Ortopedii im. dr. Lecha Wierusza w Świebodzinie Sp. z o.o. 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72FA3685-187B-4EAF-8DB5-D16D789F3108}"/>
              </a:ext>
            </a:extLst>
          </p:cNvPr>
          <p:cNvSpPr txBox="1"/>
          <p:nvPr/>
        </p:nvSpPr>
        <p:spPr>
          <a:xfrm>
            <a:off x="16889512" y="12429752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tys. zł</a:t>
            </a:r>
          </a:p>
        </p:txBody>
      </p:sp>
      <p:sp>
        <p:nvSpPr>
          <p:cNvPr id="68" name="Prostokąt zaokrąglony 21">
            <a:extLst>
              <a:ext uri="{FF2B5EF4-FFF2-40B4-BE49-F238E27FC236}">
                <a16:creationId xmlns:a16="http://schemas.microsoft.com/office/drawing/2014/main" id="{E2584CF5-AA4D-4CCB-8EB3-0F307365CA11}"/>
              </a:ext>
            </a:extLst>
          </p:cNvPr>
          <p:cNvSpPr/>
          <p:nvPr/>
        </p:nvSpPr>
        <p:spPr>
          <a:xfrm>
            <a:off x="6303559" y="6856028"/>
            <a:ext cx="8928991" cy="1149586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9CC3D476-9E46-4749-946F-7A8318A87D07}"/>
              </a:ext>
            </a:extLst>
          </p:cNvPr>
          <p:cNvSpPr txBox="1"/>
          <p:nvPr/>
        </p:nvSpPr>
        <p:spPr>
          <a:xfrm>
            <a:off x="6533380" y="5127836"/>
            <a:ext cx="8519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Przebudowa, modernizacja i wyposażenie budynku Nr 2 na potrzeby utworzenia Ośrodka Geriatrii w Torzymiu – Etap IV"</a:t>
            </a: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F29820BD-41F1-4B1F-95A0-7D946E770BDA}"/>
              </a:ext>
            </a:extLst>
          </p:cNvPr>
          <p:cNvSpPr txBox="1"/>
          <p:nvPr/>
        </p:nvSpPr>
        <p:spPr>
          <a:xfrm>
            <a:off x="6443564" y="6958238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mln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Sześciokąt 70">
            <a:extLst>
              <a:ext uri="{FF2B5EF4-FFF2-40B4-BE49-F238E27FC236}">
                <a16:creationId xmlns:a16="http://schemas.microsoft.com/office/drawing/2014/main" id="{4A230C0E-E550-464B-B9CD-6D46B7078A11}"/>
              </a:ext>
            </a:extLst>
          </p:cNvPr>
          <p:cNvSpPr/>
          <p:nvPr/>
        </p:nvSpPr>
        <p:spPr>
          <a:xfrm>
            <a:off x="6984976" y="8965108"/>
            <a:ext cx="6911232" cy="6192688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1133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1188244"/>
            <a:ext cx="20594288" cy="228626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Administracyjno-Gospodarczy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2088432" y="4704767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798912" y="3667001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1412813" y="3667001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76F8396E-9718-4645-BA58-C64CBD33FC2F}"/>
              </a:ext>
            </a:extLst>
          </p:cNvPr>
          <p:cNvSpPr/>
          <p:nvPr/>
        </p:nvSpPr>
        <p:spPr>
          <a:xfrm>
            <a:off x="2022004" y="12871531"/>
            <a:ext cx="2664296" cy="2286265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A48490CE-7319-4F9F-B57A-7E9C92988820}"/>
              </a:ext>
            </a:extLst>
          </p:cNvPr>
          <p:cNvSpPr/>
          <p:nvPr/>
        </p:nvSpPr>
        <p:spPr>
          <a:xfrm rot="1897962">
            <a:off x="2724024" y="11831368"/>
            <a:ext cx="2664296" cy="2286265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Sześciokąt 38">
            <a:extLst>
              <a:ext uri="{FF2B5EF4-FFF2-40B4-BE49-F238E27FC236}">
                <a16:creationId xmlns:a16="http://schemas.microsoft.com/office/drawing/2014/main" id="{AA243A89-3124-475B-8727-9ED9DF489189}"/>
              </a:ext>
            </a:extLst>
          </p:cNvPr>
          <p:cNvSpPr/>
          <p:nvPr/>
        </p:nvSpPr>
        <p:spPr>
          <a:xfrm rot="1897962">
            <a:off x="1337925" y="11831368"/>
            <a:ext cx="2664296" cy="2286265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275730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939715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148887" y="10509504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66,7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994088" y="6588844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994088" y="5800309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354128" y="6915371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42,9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10189244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B153B2F3-BF30-4EE1-AFF2-E44F25112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07" y="468164"/>
            <a:ext cx="2515553" cy="25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0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112768" y="630171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Administracyjno-Gospodarczy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184776" y="324148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6064818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5027052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5027052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C73A96-E12D-4AED-8D47-F085C666B29B}"/>
              </a:ext>
            </a:extLst>
          </p:cNvPr>
          <p:cNvSpPr txBox="1"/>
          <p:nvPr/>
        </p:nvSpPr>
        <p:spPr>
          <a:xfrm>
            <a:off x="5925582" y="2412380"/>
            <a:ext cx="191334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33" name="Sześciokąt 32">
            <a:extLst>
              <a:ext uri="{FF2B5EF4-FFF2-40B4-BE49-F238E27FC236}">
                <a16:creationId xmlns:a16="http://schemas.microsoft.com/office/drawing/2014/main" id="{DDA4CA4D-C8D2-4CF7-BB49-1C640AD1766B}"/>
              </a:ext>
            </a:extLst>
          </p:cNvPr>
          <p:cNvSpPr/>
          <p:nvPr/>
        </p:nvSpPr>
        <p:spPr>
          <a:xfrm>
            <a:off x="1373933" y="11255091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EB4B05E7-69ED-4C79-850D-E599282D374A}"/>
              </a:ext>
            </a:extLst>
          </p:cNvPr>
          <p:cNvSpPr/>
          <p:nvPr/>
        </p:nvSpPr>
        <p:spPr>
          <a:xfrm rot="1897962">
            <a:off x="2084413" y="10217325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709E6128-03F0-4DC6-8171-8B7668DA248B}"/>
              </a:ext>
            </a:extLst>
          </p:cNvPr>
          <p:cNvSpPr/>
          <p:nvPr/>
        </p:nvSpPr>
        <p:spPr>
          <a:xfrm rot="1897962">
            <a:off x="698314" y="10217325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1D439D6D-71E0-4978-BEEE-97A6D8A4659C}"/>
              </a:ext>
            </a:extLst>
          </p:cNvPr>
          <p:cNvSpPr/>
          <p:nvPr/>
        </p:nvSpPr>
        <p:spPr>
          <a:xfrm>
            <a:off x="16417916" y="9255681"/>
            <a:ext cx="8906785" cy="11495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FD56ECED-D1EC-40EA-8CF4-A152855EA9AE}"/>
              </a:ext>
            </a:extLst>
          </p:cNvPr>
          <p:cNvSpPr txBox="1"/>
          <p:nvPr/>
        </p:nvSpPr>
        <p:spPr>
          <a:xfrm>
            <a:off x="16179689" y="7250919"/>
            <a:ext cx="91450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Wymiana płyt granitowych wraz z ich utylizacją, zakup i montaż nowych płyt na murku przy budynku oraz wykonanie nowej balustrady na murach wokół budynku wraz z utylizacją starych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25BFC046-C4E5-4CCF-9390-B56CB22313A4}"/>
              </a:ext>
            </a:extLst>
          </p:cNvPr>
          <p:cNvSpPr txBox="1"/>
          <p:nvPr/>
        </p:nvSpPr>
        <p:spPr>
          <a:xfrm>
            <a:off x="16755749" y="9327689"/>
            <a:ext cx="813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210 tys. zł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6820D23C-BC6C-492B-8FC9-80FE738E2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6" y="573232"/>
            <a:ext cx="2539682" cy="2539682"/>
          </a:xfrm>
          <a:prstGeom prst="rect">
            <a:avLst/>
          </a:prstGeom>
        </p:spPr>
      </p:pic>
      <p:sp>
        <p:nvSpPr>
          <p:cNvPr id="47" name="Prostokąt zaokrąglony 21">
            <a:extLst>
              <a:ext uri="{FF2B5EF4-FFF2-40B4-BE49-F238E27FC236}">
                <a16:creationId xmlns:a16="http://schemas.microsoft.com/office/drawing/2014/main" id="{03EA7E5A-0012-411D-B7EF-D66D20F7EFCB}"/>
              </a:ext>
            </a:extLst>
          </p:cNvPr>
          <p:cNvSpPr/>
          <p:nvPr/>
        </p:nvSpPr>
        <p:spPr>
          <a:xfrm>
            <a:off x="16475915" y="5263305"/>
            <a:ext cx="8928991" cy="118520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E3EC3192-2218-4402-9CA4-8413A39581CC}"/>
              </a:ext>
            </a:extLst>
          </p:cNvPr>
          <p:cNvSpPr txBox="1"/>
          <p:nvPr/>
        </p:nvSpPr>
        <p:spPr>
          <a:xfrm>
            <a:off x="16202000" y="4211638"/>
            <a:ext cx="972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9EA1A4"/>
                </a:solidFill>
              </a:rPr>
              <a:t>Wykonanie modernizacji pomieszczeń  piwnic pod Salą Kolumnową Sejmiku Województwa Lubuskiego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75A7C91-CEEE-4F71-8983-2BBADFAA1C68}"/>
              </a:ext>
            </a:extLst>
          </p:cNvPr>
          <p:cNvSpPr txBox="1"/>
          <p:nvPr/>
        </p:nvSpPr>
        <p:spPr>
          <a:xfrm>
            <a:off x="16813749" y="5376653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2,6 mln zł</a:t>
            </a:r>
          </a:p>
        </p:txBody>
      </p:sp>
      <p:sp>
        <p:nvSpPr>
          <p:cNvPr id="50" name="Prostokąt zaokrąglony 21">
            <a:extLst>
              <a:ext uri="{FF2B5EF4-FFF2-40B4-BE49-F238E27FC236}">
                <a16:creationId xmlns:a16="http://schemas.microsoft.com/office/drawing/2014/main" id="{7551FFD7-7AFA-43AD-BBBF-5F4CEFD255BB}"/>
              </a:ext>
            </a:extLst>
          </p:cNvPr>
          <p:cNvSpPr/>
          <p:nvPr/>
        </p:nvSpPr>
        <p:spPr>
          <a:xfrm>
            <a:off x="16551678" y="12316404"/>
            <a:ext cx="8928991" cy="118520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B11B3971-2216-4387-9194-4FEEA18320D9}"/>
              </a:ext>
            </a:extLst>
          </p:cNvPr>
          <p:cNvSpPr txBox="1"/>
          <p:nvPr/>
        </p:nvSpPr>
        <p:spPr>
          <a:xfrm>
            <a:off x="16179689" y="11165030"/>
            <a:ext cx="972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9EA1A4"/>
                </a:solidFill>
              </a:rPr>
              <a:t>Zakup samochodów 3 elektrycznych</a:t>
            </a:r>
          </a:p>
          <a:p>
            <a:pPr algn="ctr"/>
            <a:r>
              <a:rPr lang="pl-PL" sz="3000" b="1" dirty="0">
                <a:solidFill>
                  <a:srgbClr val="9EA1A4"/>
                </a:solidFill>
              </a:rPr>
              <a:t>(wymóg ustawy o </a:t>
            </a:r>
            <a:r>
              <a:rPr lang="pl-PL" sz="3000" b="1" dirty="0" err="1">
                <a:solidFill>
                  <a:srgbClr val="9EA1A4"/>
                </a:solidFill>
              </a:rPr>
              <a:t>elektromobilności</a:t>
            </a:r>
            <a:r>
              <a:rPr lang="pl-PL" sz="3000" b="1" dirty="0">
                <a:solidFill>
                  <a:srgbClr val="9EA1A4"/>
                </a:solidFill>
              </a:rPr>
              <a:t>)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72FA3685-187B-4EAF-8DB5-D16D789F3108}"/>
              </a:ext>
            </a:extLst>
          </p:cNvPr>
          <p:cNvSpPr txBox="1"/>
          <p:nvPr/>
        </p:nvSpPr>
        <p:spPr>
          <a:xfrm>
            <a:off x="16889512" y="12429752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550 tys. zł</a:t>
            </a:r>
          </a:p>
        </p:txBody>
      </p:sp>
      <p:sp>
        <p:nvSpPr>
          <p:cNvPr id="68" name="Prostokąt zaokrąglony 21">
            <a:extLst>
              <a:ext uri="{FF2B5EF4-FFF2-40B4-BE49-F238E27FC236}">
                <a16:creationId xmlns:a16="http://schemas.microsoft.com/office/drawing/2014/main" id="{E2584CF5-AA4D-4CCB-8EB3-0F307365CA11}"/>
              </a:ext>
            </a:extLst>
          </p:cNvPr>
          <p:cNvSpPr/>
          <p:nvPr/>
        </p:nvSpPr>
        <p:spPr>
          <a:xfrm>
            <a:off x="6303559" y="6856028"/>
            <a:ext cx="8928991" cy="1149586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9CC3D476-9E46-4749-946F-7A8318A87D07}"/>
              </a:ext>
            </a:extLst>
          </p:cNvPr>
          <p:cNvSpPr txBox="1"/>
          <p:nvPr/>
        </p:nvSpPr>
        <p:spPr>
          <a:xfrm>
            <a:off x="6417040" y="5526209"/>
            <a:ext cx="851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Budowa wzorcowego pasywnego budynku biurowego - etap I</a:t>
            </a: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F29820BD-41F1-4B1F-95A0-7D946E770BDA}"/>
              </a:ext>
            </a:extLst>
          </p:cNvPr>
          <p:cNvSpPr txBox="1"/>
          <p:nvPr/>
        </p:nvSpPr>
        <p:spPr>
          <a:xfrm>
            <a:off x="6443564" y="6958238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14,8 mln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Sześciokąt 25">
            <a:extLst>
              <a:ext uri="{FF2B5EF4-FFF2-40B4-BE49-F238E27FC236}">
                <a16:creationId xmlns:a16="http://schemas.microsoft.com/office/drawing/2014/main" id="{E0978CCB-3DA0-412B-BA94-CF6EB4DA7C58}"/>
              </a:ext>
            </a:extLst>
          </p:cNvPr>
          <p:cNvSpPr/>
          <p:nvPr/>
        </p:nvSpPr>
        <p:spPr>
          <a:xfrm>
            <a:off x="6912968" y="8747760"/>
            <a:ext cx="7209073" cy="6322701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7033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118824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Organizacyjno-Prawny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2088432" y="4704767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798912" y="3667001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1412813" y="3667001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zaokrąglony 21">
            <a:extLst>
              <a:ext uri="{FF2B5EF4-FFF2-40B4-BE49-F238E27FC236}">
                <a16:creationId xmlns:a16="http://schemas.microsoft.com/office/drawing/2014/main" id="{B4A74359-07C0-4A09-BECD-B67507148AE5}"/>
              </a:ext>
            </a:extLst>
          </p:cNvPr>
          <p:cNvSpPr/>
          <p:nvPr/>
        </p:nvSpPr>
        <p:spPr>
          <a:xfrm>
            <a:off x="7062868" y="6166810"/>
            <a:ext cx="6696744" cy="92333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9" name="Prostokąt zaokrąglony 21">
            <a:extLst>
              <a:ext uri="{FF2B5EF4-FFF2-40B4-BE49-F238E27FC236}">
                <a16:creationId xmlns:a16="http://schemas.microsoft.com/office/drawing/2014/main" id="{4619234A-FCFC-4AE4-B258-2730B6CD8617}"/>
              </a:ext>
            </a:extLst>
          </p:cNvPr>
          <p:cNvSpPr/>
          <p:nvPr/>
        </p:nvSpPr>
        <p:spPr>
          <a:xfrm>
            <a:off x="16885975" y="6181735"/>
            <a:ext cx="6696744" cy="92333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0" name="Prostokąt zaokrąglony 21">
            <a:extLst>
              <a:ext uri="{FF2B5EF4-FFF2-40B4-BE49-F238E27FC236}">
                <a16:creationId xmlns:a16="http://schemas.microsoft.com/office/drawing/2014/main" id="{ACB317BF-244D-46E7-83F9-378A28AFA948}"/>
              </a:ext>
            </a:extLst>
          </p:cNvPr>
          <p:cNvSpPr/>
          <p:nvPr/>
        </p:nvSpPr>
        <p:spPr>
          <a:xfrm>
            <a:off x="7073313" y="8277000"/>
            <a:ext cx="6696744" cy="92333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1" name="Prostokąt zaokrąglony 21">
            <a:extLst>
              <a:ext uri="{FF2B5EF4-FFF2-40B4-BE49-F238E27FC236}">
                <a16:creationId xmlns:a16="http://schemas.microsoft.com/office/drawing/2014/main" id="{FE864260-4970-4E06-9D4F-FB5327665903}"/>
              </a:ext>
            </a:extLst>
          </p:cNvPr>
          <p:cNvSpPr/>
          <p:nvPr/>
        </p:nvSpPr>
        <p:spPr>
          <a:xfrm>
            <a:off x="16921412" y="8245649"/>
            <a:ext cx="6696744" cy="92333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2" name="Prostokąt zaokrąglony 21">
            <a:extLst>
              <a:ext uri="{FF2B5EF4-FFF2-40B4-BE49-F238E27FC236}">
                <a16:creationId xmlns:a16="http://schemas.microsoft.com/office/drawing/2014/main" id="{7BFE03A1-FFF3-438C-BD93-3F921E0F1757}"/>
              </a:ext>
            </a:extLst>
          </p:cNvPr>
          <p:cNvSpPr/>
          <p:nvPr/>
        </p:nvSpPr>
        <p:spPr>
          <a:xfrm>
            <a:off x="7003767" y="10541818"/>
            <a:ext cx="6696744" cy="92333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3" name="Prostokąt zaokrąglony 21">
            <a:extLst>
              <a:ext uri="{FF2B5EF4-FFF2-40B4-BE49-F238E27FC236}">
                <a16:creationId xmlns:a16="http://schemas.microsoft.com/office/drawing/2014/main" id="{45524DEB-3170-4467-BFFE-5A6CDB017E89}"/>
              </a:ext>
            </a:extLst>
          </p:cNvPr>
          <p:cNvSpPr/>
          <p:nvPr/>
        </p:nvSpPr>
        <p:spPr>
          <a:xfrm>
            <a:off x="16927918" y="10545342"/>
            <a:ext cx="6696744" cy="92333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7" name="Prostokąt zaokrąglony 21">
            <a:extLst>
              <a:ext uri="{FF2B5EF4-FFF2-40B4-BE49-F238E27FC236}">
                <a16:creationId xmlns:a16="http://schemas.microsoft.com/office/drawing/2014/main" id="{0F345C10-5BE7-44F4-B036-EC123A722D7F}"/>
              </a:ext>
            </a:extLst>
          </p:cNvPr>
          <p:cNvSpPr/>
          <p:nvPr/>
        </p:nvSpPr>
        <p:spPr>
          <a:xfrm>
            <a:off x="16922080" y="12788088"/>
            <a:ext cx="6696744" cy="92333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AED58AED-799B-4038-A940-7AE008CEE7BB}"/>
              </a:ext>
            </a:extLst>
          </p:cNvPr>
          <p:cNvSpPr txBox="1"/>
          <p:nvPr/>
        </p:nvSpPr>
        <p:spPr>
          <a:xfrm>
            <a:off x="17243112" y="5421407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 2016 r.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8E6C6FA6-B5EC-440B-B448-C0D1F8AC3977}"/>
              </a:ext>
            </a:extLst>
          </p:cNvPr>
          <p:cNvSpPr txBox="1"/>
          <p:nvPr/>
        </p:nvSpPr>
        <p:spPr>
          <a:xfrm>
            <a:off x="16918928" y="7449084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2018 r.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D6CB7B70-3191-4598-9E3F-ED173AEA6C43}"/>
              </a:ext>
            </a:extLst>
          </p:cNvPr>
          <p:cNvSpPr txBox="1"/>
          <p:nvPr/>
        </p:nvSpPr>
        <p:spPr>
          <a:xfrm>
            <a:off x="7422908" y="5259782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2015 r.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D4DFC507-9C63-49EA-BAD7-FF35CE93DBF1}"/>
              </a:ext>
            </a:extLst>
          </p:cNvPr>
          <p:cNvSpPr txBox="1"/>
          <p:nvPr/>
        </p:nvSpPr>
        <p:spPr>
          <a:xfrm>
            <a:off x="7430201" y="747835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2017 r.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A0D39229-3471-404A-BE17-71684F4EBE0D}"/>
              </a:ext>
            </a:extLst>
          </p:cNvPr>
          <p:cNvSpPr txBox="1"/>
          <p:nvPr/>
        </p:nvSpPr>
        <p:spPr>
          <a:xfrm>
            <a:off x="7000615" y="9724696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2019 r.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3B8A41F9-7446-4A5A-B210-42B285507EC0}"/>
              </a:ext>
            </a:extLst>
          </p:cNvPr>
          <p:cNvSpPr txBox="1"/>
          <p:nvPr/>
        </p:nvSpPr>
        <p:spPr>
          <a:xfrm>
            <a:off x="17282120" y="11989444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3EED46BE-789C-46E3-808A-0168A38849DD}"/>
              </a:ext>
            </a:extLst>
          </p:cNvPr>
          <p:cNvSpPr txBox="1"/>
          <p:nvPr/>
        </p:nvSpPr>
        <p:spPr>
          <a:xfrm>
            <a:off x="7386803" y="6196356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23,5 mln zł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B1D73656-6EB2-49E0-AA7E-763BFD9E0F86}"/>
              </a:ext>
            </a:extLst>
          </p:cNvPr>
          <p:cNvSpPr txBox="1"/>
          <p:nvPr/>
        </p:nvSpPr>
        <p:spPr>
          <a:xfrm>
            <a:off x="7394345" y="8312936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27,6 mln zł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FC096B78-393C-46BF-9CD8-98E035E01E7E}"/>
              </a:ext>
            </a:extLst>
          </p:cNvPr>
          <p:cNvSpPr txBox="1"/>
          <p:nvPr/>
        </p:nvSpPr>
        <p:spPr>
          <a:xfrm>
            <a:off x="17366184" y="6237073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25,9 mln zł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C74A24B4-9FE3-4678-B257-0D4FEC1F1111}"/>
              </a:ext>
            </a:extLst>
          </p:cNvPr>
          <p:cNvSpPr txBox="1"/>
          <p:nvPr/>
        </p:nvSpPr>
        <p:spPr>
          <a:xfrm>
            <a:off x="7324799" y="10572596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31,4 mln zł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397EBBA0-8C6A-4BDE-8CFD-1466FCB02CAF}"/>
              </a:ext>
            </a:extLst>
          </p:cNvPr>
          <p:cNvSpPr txBox="1"/>
          <p:nvPr/>
        </p:nvSpPr>
        <p:spPr>
          <a:xfrm>
            <a:off x="17265823" y="8238588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30,1 mln zł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F6F358A-ED6F-46D1-94F5-94D9D90AF7DD}"/>
              </a:ext>
            </a:extLst>
          </p:cNvPr>
          <p:cNvSpPr txBox="1"/>
          <p:nvPr/>
        </p:nvSpPr>
        <p:spPr>
          <a:xfrm>
            <a:off x="17321059" y="10512582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33,2 mln zł</a:t>
            </a:r>
          </a:p>
        </p:txBody>
      </p:sp>
      <p:sp>
        <p:nvSpPr>
          <p:cNvPr id="61" name="Prostokąt zaokrąglony 21">
            <a:extLst>
              <a:ext uri="{FF2B5EF4-FFF2-40B4-BE49-F238E27FC236}">
                <a16:creationId xmlns:a16="http://schemas.microsoft.com/office/drawing/2014/main" id="{8192663D-8ACD-4877-8A43-9B90FB65A0C6}"/>
              </a:ext>
            </a:extLst>
          </p:cNvPr>
          <p:cNvSpPr/>
          <p:nvPr/>
        </p:nvSpPr>
        <p:spPr>
          <a:xfrm>
            <a:off x="6507210" y="3852540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CCDBA458-F699-4310-93D7-87D39C747084}"/>
              </a:ext>
            </a:extLst>
          </p:cNvPr>
          <p:cNvSpPr txBox="1"/>
          <p:nvPr/>
        </p:nvSpPr>
        <p:spPr>
          <a:xfrm>
            <a:off x="6507210" y="3708524"/>
            <a:ext cx="18074008" cy="1119783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WYNAGRODZENIA</a:t>
            </a:r>
          </a:p>
        </p:txBody>
      </p:sp>
      <p:pic>
        <p:nvPicPr>
          <p:cNvPr id="52" name="Obraz 51">
            <a:extLst>
              <a:ext uri="{FF2B5EF4-FFF2-40B4-BE49-F238E27FC236}">
                <a16:creationId xmlns:a16="http://schemas.microsoft.com/office/drawing/2014/main" id="{48EC2841-5882-48ED-82D9-D157B902D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07" y="468164"/>
            <a:ext cx="2515553" cy="2515553"/>
          </a:xfrm>
          <a:prstGeom prst="rect">
            <a:avLst/>
          </a:prstGeom>
        </p:spPr>
      </p:pic>
      <p:sp>
        <p:nvSpPr>
          <p:cNvPr id="53" name="pole tekstowe 52">
            <a:extLst>
              <a:ext uri="{FF2B5EF4-FFF2-40B4-BE49-F238E27FC236}">
                <a16:creationId xmlns:a16="http://schemas.microsoft.com/office/drawing/2014/main" id="{A35811F1-FCA1-4CFD-A1C3-09F09E7D10BC}"/>
              </a:ext>
            </a:extLst>
          </p:cNvPr>
          <p:cNvSpPr txBox="1"/>
          <p:nvPr/>
        </p:nvSpPr>
        <p:spPr>
          <a:xfrm>
            <a:off x="17099151" y="9740551"/>
            <a:ext cx="652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2020</a:t>
            </a:r>
            <a:r>
              <a:rPr lang="pl-PL" sz="4000" b="1" dirty="0">
                <a:solidFill>
                  <a:srgbClr val="9EA1A4"/>
                </a:solidFill>
              </a:rPr>
              <a:t> r.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8798FB33-7836-48F2-A117-A309068BDB14}"/>
              </a:ext>
            </a:extLst>
          </p:cNvPr>
          <p:cNvSpPr txBox="1"/>
          <p:nvPr/>
        </p:nvSpPr>
        <p:spPr>
          <a:xfrm>
            <a:off x="17314972" y="12781532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39,5 mln zł</a:t>
            </a:r>
          </a:p>
        </p:txBody>
      </p:sp>
      <p:sp>
        <p:nvSpPr>
          <p:cNvPr id="47" name="Prostokąt zaokrąglony 21">
            <a:extLst>
              <a:ext uri="{FF2B5EF4-FFF2-40B4-BE49-F238E27FC236}">
                <a16:creationId xmlns:a16="http://schemas.microsoft.com/office/drawing/2014/main" id="{6DB105E9-3649-44C3-8296-AD42A167F12F}"/>
              </a:ext>
            </a:extLst>
          </p:cNvPr>
          <p:cNvSpPr/>
          <p:nvPr/>
        </p:nvSpPr>
        <p:spPr>
          <a:xfrm>
            <a:off x="6976972" y="12716479"/>
            <a:ext cx="6696744" cy="923330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D15E6853-4EDB-482A-8B87-02DEF693A810}"/>
              </a:ext>
            </a:extLst>
          </p:cNvPr>
          <p:cNvSpPr txBox="1"/>
          <p:nvPr/>
        </p:nvSpPr>
        <p:spPr>
          <a:xfrm>
            <a:off x="6973820" y="11899357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2021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B2ADE05C-DA5D-43C6-9539-62385D4FDB8A}"/>
              </a:ext>
            </a:extLst>
          </p:cNvPr>
          <p:cNvSpPr txBox="1"/>
          <p:nvPr/>
        </p:nvSpPr>
        <p:spPr>
          <a:xfrm>
            <a:off x="7298004" y="12747257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34,6 mln zł</a:t>
            </a:r>
          </a:p>
        </p:txBody>
      </p:sp>
    </p:spTree>
    <p:extLst>
      <p:ext uri="{BB962C8B-B14F-4D97-AF65-F5344CB8AC3E}">
        <p14:creationId xmlns:p14="http://schemas.microsoft.com/office/powerpoint/2010/main" val="1272724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FINANSÓW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1DDDDE-71FF-44B6-A403-50C061B59D5E}"/>
              </a:ext>
            </a:extLst>
          </p:cNvPr>
          <p:cNvSpPr txBox="1">
            <a:spLocks/>
          </p:cNvSpPr>
          <p:nvPr/>
        </p:nvSpPr>
        <p:spPr>
          <a:xfrm flipH="1" flipV="1">
            <a:off x="26021376" y="13573618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4" name="Prostokąt zaokrąglony 21">
            <a:extLst>
              <a:ext uri="{FF2B5EF4-FFF2-40B4-BE49-F238E27FC236}">
                <a16:creationId xmlns:a16="http://schemas.microsoft.com/office/drawing/2014/main" id="{6CEB394E-CD8A-45B8-9A44-DE46D46FDA13}"/>
              </a:ext>
            </a:extLst>
          </p:cNvPr>
          <p:cNvSpPr/>
          <p:nvPr/>
        </p:nvSpPr>
        <p:spPr>
          <a:xfrm>
            <a:off x="16792067" y="7412488"/>
            <a:ext cx="7318526" cy="1488831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" name="Prostokąt zaokrąglony 21">
            <a:extLst>
              <a:ext uri="{FF2B5EF4-FFF2-40B4-BE49-F238E27FC236}">
                <a16:creationId xmlns:a16="http://schemas.microsoft.com/office/drawing/2014/main" id="{D4811FE5-D748-484D-BF8B-A1046AE408AF}"/>
              </a:ext>
            </a:extLst>
          </p:cNvPr>
          <p:cNvSpPr/>
          <p:nvPr/>
        </p:nvSpPr>
        <p:spPr>
          <a:xfrm>
            <a:off x="6507210" y="3878829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8E622E-EEC2-4DE8-A84F-78D7499062BB}"/>
              </a:ext>
            </a:extLst>
          </p:cNvPr>
          <p:cNvSpPr txBox="1"/>
          <p:nvPr/>
        </p:nvSpPr>
        <p:spPr>
          <a:xfrm>
            <a:off x="6507210" y="3742081"/>
            <a:ext cx="18074008" cy="1119783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DOCHODY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B1D2C17-2022-41F0-B0FF-A83A03CA811C}"/>
              </a:ext>
            </a:extLst>
          </p:cNvPr>
          <p:cNvSpPr txBox="1"/>
          <p:nvPr/>
        </p:nvSpPr>
        <p:spPr>
          <a:xfrm>
            <a:off x="17152107" y="6692408"/>
            <a:ext cx="645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A7ABAE"/>
                </a:solidFill>
              </a:rPr>
              <a:t>Stan na 1 stycznia 2021 r.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A6E288E-2DC0-4CB6-A43E-18E0A0A4473A}"/>
              </a:ext>
            </a:extLst>
          </p:cNvPr>
          <p:cNvSpPr txBox="1"/>
          <p:nvPr/>
        </p:nvSpPr>
        <p:spPr>
          <a:xfrm>
            <a:off x="17152107" y="7739015"/>
            <a:ext cx="645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534,3 mln zł</a:t>
            </a:r>
          </a:p>
        </p:txBody>
      </p:sp>
      <p:sp>
        <p:nvSpPr>
          <p:cNvPr id="13" name="Prostokąt zaokrąglony 21">
            <a:extLst>
              <a:ext uri="{FF2B5EF4-FFF2-40B4-BE49-F238E27FC236}">
                <a16:creationId xmlns:a16="http://schemas.microsoft.com/office/drawing/2014/main" id="{5D6D645D-3C9D-4FDD-A8E5-F8A01E5FD337}"/>
              </a:ext>
            </a:extLst>
          </p:cNvPr>
          <p:cNvSpPr/>
          <p:nvPr/>
        </p:nvSpPr>
        <p:spPr>
          <a:xfrm>
            <a:off x="16804354" y="10909324"/>
            <a:ext cx="7318526" cy="1608397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081A33B-7BEF-4447-9E91-2C665C1C12EE}"/>
              </a:ext>
            </a:extLst>
          </p:cNvPr>
          <p:cNvSpPr txBox="1"/>
          <p:nvPr/>
        </p:nvSpPr>
        <p:spPr>
          <a:xfrm>
            <a:off x="17164394" y="10189244"/>
            <a:ext cx="645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A7ABAE"/>
                </a:solidFill>
              </a:rPr>
              <a:t>Plan na 2022 r.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60E0BE8-1348-4A1B-9CE3-D19BA89EABAC}"/>
              </a:ext>
            </a:extLst>
          </p:cNvPr>
          <p:cNvSpPr txBox="1"/>
          <p:nvPr/>
        </p:nvSpPr>
        <p:spPr>
          <a:xfrm>
            <a:off x="17164394" y="11235851"/>
            <a:ext cx="645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676,4 mln zł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5067053" y="5940772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9BF78CA-E04B-4322-8A27-38783C9CA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8" y="179912"/>
            <a:ext cx="3161466" cy="31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62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869059" y="1219271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Promocji i Strategii Marki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5" name="Symbol zastępczy zawartości 2">
            <a:extLst>
              <a:ext uri="{FF2B5EF4-FFF2-40B4-BE49-F238E27FC236}">
                <a16:creationId xmlns:a16="http://schemas.microsoft.com/office/drawing/2014/main" id="{CD3E023C-6EA5-4C03-96C7-A830B654E718}"/>
              </a:ext>
            </a:extLst>
          </p:cNvPr>
          <p:cNvSpPr txBox="1">
            <a:spLocks/>
          </p:cNvSpPr>
          <p:nvPr/>
        </p:nvSpPr>
        <p:spPr>
          <a:xfrm flipH="1" flipV="1">
            <a:off x="26521189" y="16033004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6" name="Sześciokąt 25">
            <a:extLst>
              <a:ext uri="{FF2B5EF4-FFF2-40B4-BE49-F238E27FC236}">
                <a16:creationId xmlns:a16="http://schemas.microsoft.com/office/drawing/2014/main" id="{F7A387C3-3762-42ED-97B7-7C9E1567A90D}"/>
              </a:ext>
            </a:extLst>
          </p:cNvPr>
          <p:cNvSpPr/>
          <p:nvPr/>
        </p:nvSpPr>
        <p:spPr>
          <a:xfrm>
            <a:off x="1399918" y="5632770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A867208D-1737-4220-B9D5-C47C0474C7FC}"/>
              </a:ext>
            </a:extLst>
          </p:cNvPr>
          <p:cNvSpPr/>
          <p:nvPr/>
        </p:nvSpPr>
        <p:spPr>
          <a:xfrm rot="1897962">
            <a:off x="2110398" y="4595004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ześciokąt 27">
            <a:extLst>
              <a:ext uri="{FF2B5EF4-FFF2-40B4-BE49-F238E27FC236}">
                <a16:creationId xmlns:a16="http://schemas.microsoft.com/office/drawing/2014/main" id="{A268F564-86FE-468F-91FD-924A415DA3DB}"/>
              </a:ext>
            </a:extLst>
          </p:cNvPr>
          <p:cNvSpPr/>
          <p:nvPr/>
        </p:nvSpPr>
        <p:spPr>
          <a:xfrm rot="1897962">
            <a:off x="724299" y="4595004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ześciokąt 24">
            <a:extLst>
              <a:ext uri="{FF2B5EF4-FFF2-40B4-BE49-F238E27FC236}">
                <a16:creationId xmlns:a16="http://schemas.microsoft.com/office/drawing/2014/main" id="{8FF6F834-D313-4D1F-B266-AF69211D671F}"/>
              </a:ext>
            </a:extLst>
          </p:cNvPr>
          <p:cNvSpPr/>
          <p:nvPr/>
        </p:nvSpPr>
        <p:spPr>
          <a:xfrm>
            <a:off x="5904855" y="5397336"/>
            <a:ext cx="9504777" cy="8752348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ymbol zastępczy zawartości 2">
            <a:extLst>
              <a:ext uri="{FF2B5EF4-FFF2-40B4-BE49-F238E27FC236}">
                <a16:creationId xmlns:a16="http://schemas.microsoft.com/office/drawing/2014/main" id="{7B242DC2-EA12-497E-A680-EDC185FC88E0}"/>
              </a:ext>
            </a:extLst>
          </p:cNvPr>
          <p:cNvSpPr txBox="1">
            <a:spLocks/>
          </p:cNvSpPr>
          <p:nvPr/>
        </p:nvSpPr>
        <p:spPr>
          <a:xfrm flipH="1" flipV="1">
            <a:off x="26000691" y="8940885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11BFC69C-0A17-4A13-B86A-88F0B177D944}"/>
              </a:ext>
            </a:extLst>
          </p:cNvPr>
          <p:cNvSpPr txBox="1"/>
          <p:nvPr/>
        </p:nvSpPr>
        <p:spPr>
          <a:xfrm>
            <a:off x="17625719" y="6012780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2021 r.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3ACAFFFC-D79D-423F-9DE3-B671C9A71CB1}"/>
              </a:ext>
            </a:extLst>
          </p:cNvPr>
          <p:cNvSpPr txBox="1"/>
          <p:nvPr/>
        </p:nvSpPr>
        <p:spPr>
          <a:xfrm>
            <a:off x="17553711" y="712512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mln zł</a:t>
            </a:r>
          </a:p>
        </p:txBody>
      </p:sp>
      <p:sp>
        <p:nvSpPr>
          <p:cNvPr id="39" name="Prostokąt zaokrąglony 21">
            <a:extLst>
              <a:ext uri="{FF2B5EF4-FFF2-40B4-BE49-F238E27FC236}">
                <a16:creationId xmlns:a16="http://schemas.microsoft.com/office/drawing/2014/main" id="{E1DC4360-30ED-4347-8F6A-FD181EAF330A}"/>
              </a:ext>
            </a:extLst>
          </p:cNvPr>
          <p:cNvSpPr/>
          <p:nvPr/>
        </p:nvSpPr>
        <p:spPr>
          <a:xfrm>
            <a:off x="16473591" y="6804868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E7E6D6-CB7E-47C5-B0DC-2724870F0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69C19AEF-A12E-4644-A3EF-C21D73B2B8AD}"/>
              </a:ext>
            </a:extLst>
          </p:cNvPr>
          <p:cNvSpPr txBox="1">
            <a:spLocks/>
          </p:cNvSpPr>
          <p:nvPr/>
        </p:nvSpPr>
        <p:spPr>
          <a:xfrm flipH="1" flipV="1">
            <a:off x="26016853" y="11939007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B666C19-D576-4C92-8CD8-1E5BFB00F6FC}"/>
              </a:ext>
            </a:extLst>
          </p:cNvPr>
          <p:cNvSpPr txBox="1"/>
          <p:nvPr/>
        </p:nvSpPr>
        <p:spPr>
          <a:xfrm>
            <a:off x="17641881" y="9010902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C64ADF9-9FC2-4E2E-AEA9-4BA28A7B5953}"/>
              </a:ext>
            </a:extLst>
          </p:cNvPr>
          <p:cNvSpPr txBox="1"/>
          <p:nvPr/>
        </p:nvSpPr>
        <p:spPr>
          <a:xfrm>
            <a:off x="17569873" y="1012325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7,2 mln zł</a:t>
            </a:r>
          </a:p>
        </p:txBody>
      </p:sp>
      <p:sp>
        <p:nvSpPr>
          <p:cNvPr id="20" name="Prostokąt zaokrąglony 21">
            <a:extLst>
              <a:ext uri="{FF2B5EF4-FFF2-40B4-BE49-F238E27FC236}">
                <a16:creationId xmlns:a16="http://schemas.microsoft.com/office/drawing/2014/main" id="{445F9C4C-C1E6-439D-99B2-9330ACE01A56}"/>
              </a:ext>
            </a:extLst>
          </p:cNvPr>
          <p:cNvSpPr/>
          <p:nvPr/>
        </p:nvSpPr>
        <p:spPr>
          <a:xfrm>
            <a:off x="16489753" y="9802990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32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112768" y="270131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Promocji</a:t>
            </a:r>
          </a:p>
          <a:p>
            <a:r>
              <a:rPr lang="pl-PL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Strategii Marki 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184776" y="396156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5759204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4721438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4721438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C73A96-E12D-4AED-8D47-F085C666B29B}"/>
              </a:ext>
            </a:extLst>
          </p:cNvPr>
          <p:cNvSpPr txBox="1"/>
          <p:nvPr/>
        </p:nvSpPr>
        <p:spPr>
          <a:xfrm>
            <a:off x="5925582" y="2667020"/>
            <a:ext cx="191334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33" name="Sześciokąt 32">
            <a:extLst>
              <a:ext uri="{FF2B5EF4-FFF2-40B4-BE49-F238E27FC236}">
                <a16:creationId xmlns:a16="http://schemas.microsoft.com/office/drawing/2014/main" id="{DDA4CA4D-C8D2-4CF7-BB49-1C640AD1766B}"/>
              </a:ext>
            </a:extLst>
          </p:cNvPr>
          <p:cNvSpPr/>
          <p:nvPr/>
        </p:nvSpPr>
        <p:spPr>
          <a:xfrm>
            <a:off x="1373933" y="11255091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EB4B05E7-69ED-4C79-850D-E599282D374A}"/>
              </a:ext>
            </a:extLst>
          </p:cNvPr>
          <p:cNvSpPr/>
          <p:nvPr/>
        </p:nvSpPr>
        <p:spPr>
          <a:xfrm rot="1897962">
            <a:off x="2084413" y="10217325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709E6128-03F0-4DC6-8171-8B7668DA248B}"/>
              </a:ext>
            </a:extLst>
          </p:cNvPr>
          <p:cNvSpPr/>
          <p:nvPr/>
        </p:nvSpPr>
        <p:spPr>
          <a:xfrm rot="1897962">
            <a:off x="698314" y="10217325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rostokąt zaokrąglony 21">
            <a:extLst>
              <a:ext uri="{FF2B5EF4-FFF2-40B4-BE49-F238E27FC236}">
                <a16:creationId xmlns:a16="http://schemas.microsoft.com/office/drawing/2014/main" id="{0A82450E-8028-499A-B2F0-17C60DC25312}"/>
              </a:ext>
            </a:extLst>
          </p:cNvPr>
          <p:cNvSpPr/>
          <p:nvPr/>
        </p:nvSpPr>
        <p:spPr>
          <a:xfrm>
            <a:off x="5472807" y="6516836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9E5CCCFE-01F5-447F-9248-9A208814BA12}"/>
              </a:ext>
            </a:extLst>
          </p:cNvPr>
          <p:cNvSpPr txBox="1"/>
          <p:nvPr/>
        </p:nvSpPr>
        <p:spPr>
          <a:xfrm>
            <a:off x="5184776" y="4596367"/>
            <a:ext cx="964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Projekt pn. Promocja gospodarcza województwa lubuskiego poprzez organizację kampanii promocyjnej sektora turystycznego o zasięgu krajowym i międzynarodowym oraz targów turystycznych</a:t>
            </a:r>
            <a:endParaRPr lang="pl-PL" sz="300" b="1" dirty="0">
              <a:solidFill>
                <a:srgbClr val="9EA1A4"/>
              </a:solidFill>
            </a:endParaRP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67C10692-81B1-43E5-9274-BA35EF7C2696}"/>
              </a:ext>
            </a:extLst>
          </p:cNvPr>
          <p:cNvSpPr txBox="1"/>
          <p:nvPr/>
        </p:nvSpPr>
        <p:spPr>
          <a:xfrm>
            <a:off x="5612812" y="6785744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2,2 mln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Prostokąt zaokrąglony 21">
            <a:extLst>
              <a:ext uri="{FF2B5EF4-FFF2-40B4-BE49-F238E27FC236}">
                <a16:creationId xmlns:a16="http://schemas.microsoft.com/office/drawing/2014/main" id="{D207B9D1-EC07-4BE7-89AB-BB8D1BAF87F9}"/>
              </a:ext>
            </a:extLst>
          </p:cNvPr>
          <p:cNvSpPr/>
          <p:nvPr/>
        </p:nvSpPr>
        <p:spPr>
          <a:xfrm>
            <a:off x="5443607" y="9541172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F54AA637-E08E-42DE-A066-0E9E5462C65F}"/>
              </a:ext>
            </a:extLst>
          </p:cNvPr>
          <p:cNvSpPr txBox="1"/>
          <p:nvPr/>
        </p:nvSpPr>
        <p:spPr>
          <a:xfrm>
            <a:off x="5424327" y="8916847"/>
            <a:ext cx="89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Organizacja Turnieju Gmin</a:t>
            </a: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CD8521F-6725-4102-B37A-B8800F9261F7}"/>
              </a:ext>
            </a:extLst>
          </p:cNvPr>
          <p:cNvSpPr txBox="1"/>
          <p:nvPr/>
        </p:nvSpPr>
        <p:spPr>
          <a:xfrm>
            <a:off x="5785737" y="9812654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850  tys. zł</a:t>
            </a:r>
          </a:p>
        </p:txBody>
      </p:sp>
      <p:sp>
        <p:nvSpPr>
          <p:cNvPr id="30" name="Prostokąt zaokrąglony 21">
            <a:extLst>
              <a:ext uri="{FF2B5EF4-FFF2-40B4-BE49-F238E27FC236}">
                <a16:creationId xmlns:a16="http://schemas.microsoft.com/office/drawing/2014/main" id="{8506D319-053E-4818-A7A1-437D0160BF11}"/>
              </a:ext>
            </a:extLst>
          </p:cNvPr>
          <p:cNvSpPr/>
          <p:nvPr/>
        </p:nvSpPr>
        <p:spPr>
          <a:xfrm>
            <a:off x="17066097" y="5538835"/>
            <a:ext cx="8928991" cy="112201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35A58DDA-5CF4-46A0-931A-28661E7C5B03}"/>
              </a:ext>
            </a:extLst>
          </p:cNvPr>
          <p:cNvSpPr txBox="1"/>
          <p:nvPr/>
        </p:nvSpPr>
        <p:spPr>
          <a:xfrm>
            <a:off x="16992821" y="4242691"/>
            <a:ext cx="836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Promocja Turystyki Rowerowej </a:t>
            </a:r>
          </a:p>
          <a:p>
            <a:pPr algn="ctr"/>
            <a:r>
              <a:rPr lang="pl-PL" sz="3200" b="1" dirty="0">
                <a:solidFill>
                  <a:srgbClr val="9EA1A4"/>
                </a:solidFill>
              </a:rPr>
              <a:t>„</a:t>
            </a:r>
            <a:r>
              <a:rPr lang="pl-PL" sz="3200" b="1" dirty="0" err="1">
                <a:solidFill>
                  <a:srgbClr val="9EA1A4"/>
                </a:solidFill>
              </a:rPr>
              <a:t>Rowelove</a:t>
            </a:r>
            <a:r>
              <a:rPr lang="pl-PL" sz="3200" b="1" dirty="0">
                <a:solidFill>
                  <a:srgbClr val="9EA1A4"/>
                </a:solidFill>
              </a:rPr>
              <a:t> Lubuskie”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F65BF2B9-038E-470F-83F6-6E5B12F12C0B}"/>
              </a:ext>
            </a:extLst>
          </p:cNvPr>
          <p:cNvSpPr txBox="1"/>
          <p:nvPr/>
        </p:nvSpPr>
        <p:spPr>
          <a:xfrm>
            <a:off x="17403931" y="5538835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230 tys. zł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E43978B3-EE3E-4FE8-ADC4-328CF616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7CB1D59A-6325-48A4-9110-373A3C39BBE3}"/>
              </a:ext>
            </a:extLst>
          </p:cNvPr>
          <p:cNvSpPr/>
          <p:nvPr/>
        </p:nvSpPr>
        <p:spPr>
          <a:xfrm>
            <a:off x="5472809" y="13259453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2E56A82-0678-4242-9AEF-14623D24E06E}"/>
              </a:ext>
            </a:extLst>
          </p:cNvPr>
          <p:cNvSpPr txBox="1"/>
          <p:nvPr/>
        </p:nvSpPr>
        <p:spPr>
          <a:xfrm>
            <a:off x="5036463" y="12006203"/>
            <a:ext cx="9649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Promocja Województwa Lubuskiego podczas koncertów w Filharmonii Gorzowskiej w tym Festiwalu </a:t>
            </a:r>
            <a:r>
              <a:rPr lang="pl-PL" sz="3200" b="1" dirty="0" err="1">
                <a:solidFill>
                  <a:srgbClr val="9EA1A4"/>
                </a:solidFill>
              </a:rPr>
              <a:t>im.Kilara</a:t>
            </a:r>
            <a:endParaRPr lang="pl-PL" sz="3200" b="1" dirty="0">
              <a:solidFill>
                <a:srgbClr val="9EA1A4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9DE9B6C-7C76-4710-94C5-28CCD6D38D6C}"/>
              </a:ext>
            </a:extLst>
          </p:cNvPr>
          <p:cNvSpPr txBox="1"/>
          <p:nvPr/>
        </p:nvSpPr>
        <p:spPr>
          <a:xfrm>
            <a:off x="5814939" y="13530935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 tys. zł</a:t>
            </a:r>
          </a:p>
        </p:txBody>
      </p:sp>
      <p:sp>
        <p:nvSpPr>
          <p:cNvPr id="26" name="Prostokąt zaokrąglony 21">
            <a:extLst>
              <a:ext uri="{FF2B5EF4-FFF2-40B4-BE49-F238E27FC236}">
                <a16:creationId xmlns:a16="http://schemas.microsoft.com/office/drawing/2014/main" id="{7279170D-645A-4953-B93A-06B88B7FB9C2}"/>
              </a:ext>
            </a:extLst>
          </p:cNvPr>
          <p:cNvSpPr/>
          <p:nvPr/>
        </p:nvSpPr>
        <p:spPr>
          <a:xfrm>
            <a:off x="17067364" y="8645165"/>
            <a:ext cx="8928991" cy="112201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74F33EC-9BBB-4D50-A65A-E7C00BE56868}"/>
              </a:ext>
            </a:extLst>
          </p:cNvPr>
          <p:cNvSpPr txBox="1"/>
          <p:nvPr/>
        </p:nvSpPr>
        <p:spPr>
          <a:xfrm>
            <a:off x="17163619" y="7380932"/>
            <a:ext cx="836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Organizacja obchodów II Lubuskiego Festiwalu Otwartych Piwnic i Winnic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FD7A85FE-1C5C-4F1C-86E8-F100A4C6B798}"/>
              </a:ext>
            </a:extLst>
          </p:cNvPr>
          <p:cNvSpPr txBox="1"/>
          <p:nvPr/>
        </p:nvSpPr>
        <p:spPr>
          <a:xfrm>
            <a:off x="17405198" y="8671300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 tys. zł</a:t>
            </a:r>
          </a:p>
        </p:txBody>
      </p:sp>
      <p:sp>
        <p:nvSpPr>
          <p:cNvPr id="29" name="Prostokąt zaokrąglony 21">
            <a:extLst>
              <a:ext uri="{FF2B5EF4-FFF2-40B4-BE49-F238E27FC236}">
                <a16:creationId xmlns:a16="http://schemas.microsoft.com/office/drawing/2014/main" id="{61AB7AA2-AB14-4240-927E-7BB01CF2F355}"/>
              </a:ext>
            </a:extLst>
          </p:cNvPr>
          <p:cNvSpPr/>
          <p:nvPr/>
        </p:nvSpPr>
        <p:spPr>
          <a:xfrm>
            <a:off x="17066097" y="11347209"/>
            <a:ext cx="8928991" cy="1077219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3DA3FA10-6EC1-41EC-B63D-6BC67E4452C4}"/>
              </a:ext>
            </a:extLst>
          </p:cNvPr>
          <p:cNvSpPr txBox="1"/>
          <p:nvPr/>
        </p:nvSpPr>
        <p:spPr>
          <a:xfrm>
            <a:off x="17235632" y="10549284"/>
            <a:ext cx="8363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Muzyka w Raju (+Przedsionek Raju)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FCC5741C-56D4-42D4-A15E-51A47D42D330}"/>
              </a:ext>
            </a:extLst>
          </p:cNvPr>
          <p:cNvSpPr txBox="1"/>
          <p:nvPr/>
        </p:nvSpPr>
        <p:spPr>
          <a:xfrm>
            <a:off x="17403931" y="11388082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 tys. zł</a:t>
            </a:r>
          </a:p>
        </p:txBody>
      </p:sp>
      <p:sp>
        <p:nvSpPr>
          <p:cNvPr id="41" name="Prostokąt zaokrąglony 21">
            <a:extLst>
              <a:ext uri="{FF2B5EF4-FFF2-40B4-BE49-F238E27FC236}">
                <a16:creationId xmlns:a16="http://schemas.microsoft.com/office/drawing/2014/main" id="{26383F73-1286-4D79-AD1E-AC3A634090C7}"/>
              </a:ext>
            </a:extLst>
          </p:cNvPr>
          <p:cNvSpPr/>
          <p:nvPr/>
        </p:nvSpPr>
        <p:spPr>
          <a:xfrm>
            <a:off x="17060842" y="14108812"/>
            <a:ext cx="8928991" cy="112201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93087318-0D3E-47B3-9688-EC167E7A22A2}"/>
              </a:ext>
            </a:extLst>
          </p:cNvPr>
          <p:cNvSpPr txBox="1"/>
          <p:nvPr/>
        </p:nvSpPr>
        <p:spPr>
          <a:xfrm>
            <a:off x="17163619" y="13285588"/>
            <a:ext cx="8363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Festiwal Gorzów Jazz </a:t>
            </a:r>
            <a:r>
              <a:rPr lang="pl-PL" sz="3200" b="1" dirty="0" err="1">
                <a:solidFill>
                  <a:srgbClr val="9EA1A4"/>
                </a:solidFill>
              </a:rPr>
              <a:t>Celebrations</a:t>
            </a:r>
            <a:endParaRPr lang="pl-PL" sz="3200" b="1" dirty="0">
              <a:solidFill>
                <a:srgbClr val="9EA1A4"/>
              </a:solidFill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78260705-0B90-4D52-A4D2-9713C51E1A2F}"/>
              </a:ext>
            </a:extLst>
          </p:cNvPr>
          <p:cNvSpPr txBox="1"/>
          <p:nvPr/>
        </p:nvSpPr>
        <p:spPr>
          <a:xfrm>
            <a:off x="17398676" y="14078750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tys. zł</a:t>
            </a:r>
          </a:p>
        </p:txBody>
      </p:sp>
    </p:spTree>
    <p:extLst>
      <p:ext uri="{BB962C8B-B14F-4D97-AF65-F5344CB8AC3E}">
        <p14:creationId xmlns:p14="http://schemas.microsoft.com/office/powerpoint/2010/main" val="3732762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274479" y="1023419"/>
            <a:ext cx="20594288" cy="13820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Lubuskie Centrum Informacyjne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1920659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15156688" y="4521302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7201000" y="3207331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2021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7128992" y="4319679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910 tys.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6048872" y="3999419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38A2FD1-B4D8-4088-9753-BDA93663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20" name="Prostokąt zaokrąglony 21">
            <a:extLst>
              <a:ext uri="{FF2B5EF4-FFF2-40B4-BE49-F238E27FC236}">
                <a16:creationId xmlns:a16="http://schemas.microsoft.com/office/drawing/2014/main" id="{16BDBAEE-414A-43F3-971C-6C1A1984044D}"/>
              </a:ext>
            </a:extLst>
          </p:cNvPr>
          <p:cNvSpPr/>
          <p:nvPr/>
        </p:nvSpPr>
        <p:spPr>
          <a:xfrm>
            <a:off x="16352401" y="9513254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D97E30A-B532-401F-A1A6-B74B47E8F4CE}"/>
              </a:ext>
            </a:extLst>
          </p:cNvPr>
          <p:cNvSpPr txBox="1"/>
          <p:nvPr/>
        </p:nvSpPr>
        <p:spPr>
          <a:xfrm>
            <a:off x="15919297" y="8345429"/>
            <a:ext cx="9949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9EA1A4"/>
                </a:solidFill>
              </a:rPr>
              <a:t>Region - działania informacyjno-promocyjne</a:t>
            </a:r>
          </a:p>
          <a:p>
            <a:pPr algn="ctr"/>
            <a:r>
              <a:rPr lang="pl-PL" sz="3000" b="1" dirty="0">
                <a:solidFill>
                  <a:srgbClr val="9EA1A4"/>
                </a:solidFill>
              </a:rPr>
              <a:t> w mediach drukowanych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11E95E8-D13C-4BBA-8012-B6AFAD203C66}"/>
              </a:ext>
            </a:extLst>
          </p:cNvPr>
          <p:cNvSpPr txBox="1"/>
          <p:nvPr/>
        </p:nvSpPr>
        <p:spPr>
          <a:xfrm>
            <a:off x="16492406" y="9782162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mln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rostokąt zaokrąglony 21">
            <a:extLst>
              <a:ext uri="{FF2B5EF4-FFF2-40B4-BE49-F238E27FC236}">
                <a16:creationId xmlns:a16="http://schemas.microsoft.com/office/drawing/2014/main" id="{0B5D74EE-B692-43D8-871E-E73A5927C6F2}"/>
              </a:ext>
            </a:extLst>
          </p:cNvPr>
          <p:cNvSpPr/>
          <p:nvPr/>
        </p:nvSpPr>
        <p:spPr>
          <a:xfrm>
            <a:off x="16363908" y="13645628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7F432DE-CE1E-43FE-ACB1-2EEE326C4595}"/>
              </a:ext>
            </a:extLst>
          </p:cNvPr>
          <p:cNvSpPr txBox="1"/>
          <p:nvPr/>
        </p:nvSpPr>
        <p:spPr>
          <a:xfrm>
            <a:off x="16470753" y="11595543"/>
            <a:ext cx="894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9EA1A4"/>
                </a:solidFill>
              </a:rPr>
              <a:t>Zakup praw do transmisji meczów koszykarskich Ligi VTB z udziałem zielonogórskiej drużyny i emisja bloków reklamowych Województwa Lubuskiego podczas transmisji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76E60E0-677D-4C68-B014-F720DBAFE9D2}"/>
              </a:ext>
            </a:extLst>
          </p:cNvPr>
          <p:cNvSpPr txBox="1"/>
          <p:nvPr/>
        </p:nvSpPr>
        <p:spPr>
          <a:xfrm>
            <a:off x="16706038" y="13917110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288 tys. zł</a:t>
            </a:r>
          </a:p>
        </p:txBody>
      </p:sp>
      <p:sp>
        <p:nvSpPr>
          <p:cNvPr id="34" name="Symbol zastępczy zawartości 2">
            <a:extLst>
              <a:ext uri="{FF2B5EF4-FFF2-40B4-BE49-F238E27FC236}">
                <a16:creationId xmlns:a16="http://schemas.microsoft.com/office/drawing/2014/main" id="{5B1F09A0-0918-416F-97BA-22531DDD0972}"/>
              </a:ext>
            </a:extLst>
          </p:cNvPr>
          <p:cNvSpPr txBox="1">
            <a:spLocks/>
          </p:cNvSpPr>
          <p:nvPr/>
        </p:nvSpPr>
        <p:spPr>
          <a:xfrm flipH="1" flipV="1">
            <a:off x="26493294" y="7634237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D21F0786-C9B4-4B80-A05F-46D8854F84BB}"/>
              </a:ext>
            </a:extLst>
          </p:cNvPr>
          <p:cNvSpPr txBox="1"/>
          <p:nvPr/>
        </p:nvSpPr>
        <p:spPr>
          <a:xfrm>
            <a:off x="17549090" y="3207331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0F1F9F06-D09F-4D4B-999C-2E72781D4B95}"/>
              </a:ext>
            </a:extLst>
          </p:cNvPr>
          <p:cNvSpPr txBox="1"/>
          <p:nvPr/>
        </p:nvSpPr>
        <p:spPr>
          <a:xfrm>
            <a:off x="17477082" y="4319679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1,6 mln zł</a:t>
            </a:r>
          </a:p>
        </p:txBody>
      </p:sp>
      <p:sp>
        <p:nvSpPr>
          <p:cNvPr id="37" name="Prostokąt zaokrąglony 21">
            <a:extLst>
              <a:ext uri="{FF2B5EF4-FFF2-40B4-BE49-F238E27FC236}">
                <a16:creationId xmlns:a16="http://schemas.microsoft.com/office/drawing/2014/main" id="{7692BB95-D374-40B7-993C-1F7E387187EC}"/>
              </a:ext>
            </a:extLst>
          </p:cNvPr>
          <p:cNvSpPr/>
          <p:nvPr/>
        </p:nvSpPr>
        <p:spPr>
          <a:xfrm>
            <a:off x="16396962" y="3999419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A1D1A22-D544-4621-869A-53DA26D7B988}"/>
              </a:ext>
            </a:extLst>
          </p:cNvPr>
          <p:cNvSpPr txBox="1"/>
          <p:nvPr/>
        </p:nvSpPr>
        <p:spPr>
          <a:xfrm>
            <a:off x="18004573" y="6990405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Najważniejsze zadania:</a:t>
            </a:r>
          </a:p>
        </p:txBody>
      </p:sp>
      <p:sp>
        <p:nvSpPr>
          <p:cNvPr id="39" name="Sześciokąt 38">
            <a:extLst>
              <a:ext uri="{FF2B5EF4-FFF2-40B4-BE49-F238E27FC236}">
                <a16:creationId xmlns:a16="http://schemas.microsoft.com/office/drawing/2014/main" id="{79045C08-2920-4591-BD93-D8EB5629C1E0}"/>
              </a:ext>
            </a:extLst>
          </p:cNvPr>
          <p:cNvSpPr/>
          <p:nvPr/>
        </p:nvSpPr>
        <p:spPr>
          <a:xfrm>
            <a:off x="4783959" y="6653044"/>
            <a:ext cx="9095052" cy="8187396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843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274479" y="1023419"/>
            <a:ext cx="20594288" cy="13820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Lubuskie Centrum Informacyjne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1920659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38A2FD1-B4D8-4088-9753-BDA93663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20" name="Prostokąt zaokrąglony 21">
            <a:extLst>
              <a:ext uri="{FF2B5EF4-FFF2-40B4-BE49-F238E27FC236}">
                <a16:creationId xmlns:a16="http://schemas.microsoft.com/office/drawing/2014/main" id="{16BDBAEE-414A-43F3-971C-6C1A1984044D}"/>
              </a:ext>
            </a:extLst>
          </p:cNvPr>
          <p:cNvSpPr/>
          <p:nvPr/>
        </p:nvSpPr>
        <p:spPr>
          <a:xfrm>
            <a:off x="16352401" y="4932660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D97E30A-B532-401F-A1A6-B74B47E8F4CE}"/>
              </a:ext>
            </a:extLst>
          </p:cNvPr>
          <p:cNvSpPr txBox="1"/>
          <p:nvPr/>
        </p:nvSpPr>
        <p:spPr>
          <a:xfrm>
            <a:off x="15919297" y="3852540"/>
            <a:ext cx="9949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Pozyskiwanie, przetwarzanie i dystrybucja informacji na portalach społecznościowych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11E95E8-D13C-4BBA-8012-B6AFAD203C66}"/>
              </a:ext>
            </a:extLst>
          </p:cNvPr>
          <p:cNvSpPr txBox="1"/>
          <p:nvPr/>
        </p:nvSpPr>
        <p:spPr>
          <a:xfrm>
            <a:off x="16492406" y="5201568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 tys.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rostokąt zaokrąglony 21">
            <a:extLst>
              <a:ext uri="{FF2B5EF4-FFF2-40B4-BE49-F238E27FC236}">
                <a16:creationId xmlns:a16="http://schemas.microsoft.com/office/drawing/2014/main" id="{0B5D74EE-B692-43D8-871E-E73A5927C6F2}"/>
              </a:ext>
            </a:extLst>
          </p:cNvPr>
          <p:cNvSpPr/>
          <p:nvPr/>
        </p:nvSpPr>
        <p:spPr>
          <a:xfrm>
            <a:off x="16363908" y="8146885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7F432DE-CE1E-43FE-ACB1-2EEE326C4595}"/>
              </a:ext>
            </a:extLst>
          </p:cNvPr>
          <p:cNvSpPr txBox="1"/>
          <p:nvPr/>
        </p:nvSpPr>
        <p:spPr>
          <a:xfrm>
            <a:off x="16470753" y="6778733"/>
            <a:ext cx="89482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umowa z nadawcami telewizyjnymi w północnej części województwa lubuskiego na korzystanie z wytwarzanych materiałów audiowizualnych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76E60E0-677D-4C68-B014-F720DBAFE9D2}"/>
              </a:ext>
            </a:extLst>
          </p:cNvPr>
          <p:cNvSpPr txBox="1"/>
          <p:nvPr/>
        </p:nvSpPr>
        <p:spPr>
          <a:xfrm>
            <a:off x="16706038" y="8418367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 tys. zł</a:t>
            </a:r>
          </a:p>
        </p:txBody>
      </p:sp>
      <p:sp>
        <p:nvSpPr>
          <p:cNvPr id="34" name="Symbol zastępczy zawartości 2">
            <a:extLst>
              <a:ext uri="{FF2B5EF4-FFF2-40B4-BE49-F238E27FC236}">
                <a16:creationId xmlns:a16="http://schemas.microsoft.com/office/drawing/2014/main" id="{5B1F09A0-0918-416F-97BA-22531DDD0972}"/>
              </a:ext>
            </a:extLst>
          </p:cNvPr>
          <p:cNvSpPr txBox="1">
            <a:spLocks/>
          </p:cNvSpPr>
          <p:nvPr/>
        </p:nvSpPr>
        <p:spPr>
          <a:xfrm flipH="1" flipV="1">
            <a:off x="26493294" y="363227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A1D1A22-D544-4621-869A-53DA26D7B988}"/>
              </a:ext>
            </a:extLst>
          </p:cNvPr>
          <p:cNvSpPr txBox="1"/>
          <p:nvPr/>
        </p:nvSpPr>
        <p:spPr>
          <a:xfrm>
            <a:off x="18004573" y="2988444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Najważniejsze zadania:</a:t>
            </a:r>
          </a:p>
        </p:txBody>
      </p:sp>
      <p:sp>
        <p:nvSpPr>
          <p:cNvPr id="39" name="Sześciokąt 38">
            <a:extLst>
              <a:ext uri="{FF2B5EF4-FFF2-40B4-BE49-F238E27FC236}">
                <a16:creationId xmlns:a16="http://schemas.microsoft.com/office/drawing/2014/main" id="{79045C08-2920-4591-BD93-D8EB5629C1E0}"/>
              </a:ext>
            </a:extLst>
          </p:cNvPr>
          <p:cNvSpPr/>
          <p:nvPr/>
        </p:nvSpPr>
        <p:spPr>
          <a:xfrm>
            <a:off x="4783959" y="5004668"/>
            <a:ext cx="9095052" cy="8187396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8D41F721-079D-4D72-ACFD-896FE12EBC1B}"/>
              </a:ext>
            </a:extLst>
          </p:cNvPr>
          <p:cNvSpPr/>
          <p:nvPr/>
        </p:nvSpPr>
        <p:spPr>
          <a:xfrm>
            <a:off x="16363908" y="11200730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9FAA5AE-E4BC-4D12-865E-711284F7A48F}"/>
              </a:ext>
            </a:extLst>
          </p:cNvPr>
          <p:cNvSpPr txBox="1"/>
          <p:nvPr/>
        </p:nvSpPr>
        <p:spPr>
          <a:xfrm>
            <a:off x="16470753" y="10045228"/>
            <a:ext cx="8948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stała realizacja audycji i nagrań oraz produkcja materiałów audiowizualnych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D92AD06A-E628-45D1-9739-3F7BB8B7F2E7}"/>
              </a:ext>
            </a:extLst>
          </p:cNvPr>
          <p:cNvSpPr txBox="1"/>
          <p:nvPr/>
        </p:nvSpPr>
        <p:spPr>
          <a:xfrm>
            <a:off x="16706038" y="11472212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 tys. zł</a:t>
            </a:r>
          </a:p>
        </p:txBody>
      </p:sp>
      <p:sp>
        <p:nvSpPr>
          <p:cNvPr id="30" name="Prostokąt zaokrąglony 21">
            <a:extLst>
              <a:ext uri="{FF2B5EF4-FFF2-40B4-BE49-F238E27FC236}">
                <a16:creationId xmlns:a16="http://schemas.microsoft.com/office/drawing/2014/main" id="{007FF861-9615-4DB3-B8A2-6AEC4FB66DE8}"/>
              </a:ext>
            </a:extLst>
          </p:cNvPr>
          <p:cNvSpPr/>
          <p:nvPr/>
        </p:nvSpPr>
        <p:spPr>
          <a:xfrm>
            <a:off x="16269527" y="13789644"/>
            <a:ext cx="8928991" cy="146629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C69EBDF-94AC-4A7F-B27B-AB76CA773A9C}"/>
              </a:ext>
            </a:extLst>
          </p:cNvPr>
          <p:cNvSpPr txBox="1"/>
          <p:nvPr/>
        </p:nvSpPr>
        <p:spPr>
          <a:xfrm>
            <a:off x="16419896" y="13121381"/>
            <a:ext cx="894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reklama w mediach społecznościowych.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523A624-312C-4943-BD86-151E355B717F}"/>
              </a:ext>
            </a:extLst>
          </p:cNvPr>
          <p:cNvSpPr txBox="1"/>
          <p:nvPr/>
        </p:nvSpPr>
        <p:spPr>
          <a:xfrm>
            <a:off x="16611657" y="14061126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tys. zł</a:t>
            </a:r>
          </a:p>
        </p:txBody>
      </p:sp>
    </p:spTree>
    <p:extLst>
      <p:ext uri="{BB962C8B-B14F-4D97-AF65-F5344CB8AC3E}">
        <p14:creationId xmlns:p14="http://schemas.microsoft.com/office/powerpoint/2010/main" val="181753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Gabinet Zarządu</a:t>
            </a:r>
            <a:endParaRPr lang="pl-PL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58ABFEA-F720-4354-9BEF-8C659B63F529}"/>
              </a:ext>
            </a:extLst>
          </p:cNvPr>
          <p:cNvSpPr txBox="1"/>
          <p:nvPr/>
        </p:nvSpPr>
        <p:spPr>
          <a:xfrm>
            <a:off x="17967516" y="8048098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E054FE7-2312-49D1-90E2-A0762F8203B5}"/>
              </a:ext>
            </a:extLst>
          </p:cNvPr>
          <p:cNvSpPr txBox="1"/>
          <p:nvPr/>
        </p:nvSpPr>
        <p:spPr>
          <a:xfrm>
            <a:off x="17895508" y="9160446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tys. zł </a:t>
            </a:r>
          </a:p>
        </p:txBody>
      </p:sp>
      <p:sp>
        <p:nvSpPr>
          <p:cNvPr id="29" name="Prostokąt zaokrąglony 21">
            <a:extLst>
              <a:ext uri="{FF2B5EF4-FFF2-40B4-BE49-F238E27FC236}">
                <a16:creationId xmlns:a16="http://schemas.microsoft.com/office/drawing/2014/main" id="{DC2EC78D-1CF5-424C-90BC-B0EA2CD30BF3}"/>
              </a:ext>
            </a:extLst>
          </p:cNvPr>
          <p:cNvSpPr/>
          <p:nvPr/>
        </p:nvSpPr>
        <p:spPr>
          <a:xfrm>
            <a:off x="16815388" y="5095770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40AD846-7DB8-43DA-8FAA-840C7BE64B5A}"/>
              </a:ext>
            </a:extLst>
          </p:cNvPr>
          <p:cNvSpPr txBox="1"/>
          <p:nvPr/>
        </p:nvSpPr>
        <p:spPr>
          <a:xfrm>
            <a:off x="16815388" y="4307235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D0F583F-DE5B-4B2D-9EB3-A318C7E16D9F}"/>
              </a:ext>
            </a:extLst>
          </p:cNvPr>
          <p:cNvSpPr txBox="1"/>
          <p:nvPr/>
        </p:nvSpPr>
        <p:spPr>
          <a:xfrm>
            <a:off x="17175428" y="5422297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tys. zł</a:t>
            </a:r>
          </a:p>
        </p:txBody>
      </p:sp>
      <p:sp>
        <p:nvSpPr>
          <p:cNvPr id="33" name="Prostokąt zaokrąglony 21">
            <a:extLst>
              <a:ext uri="{FF2B5EF4-FFF2-40B4-BE49-F238E27FC236}">
                <a16:creationId xmlns:a16="http://schemas.microsoft.com/office/drawing/2014/main" id="{16D9E494-23F2-4B37-8737-032B86DFF2A8}"/>
              </a:ext>
            </a:extLst>
          </p:cNvPr>
          <p:cNvSpPr/>
          <p:nvPr/>
        </p:nvSpPr>
        <p:spPr>
          <a:xfrm>
            <a:off x="16815388" y="8840186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2088432" y="4704767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798912" y="3667001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1412813" y="3667001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76F8396E-9718-4645-BA58-C64CBD33FC2F}"/>
              </a:ext>
            </a:extLst>
          </p:cNvPr>
          <p:cNvSpPr/>
          <p:nvPr/>
        </p:nvSpPr>
        <p:spPr>
          <a:xfrm>
            <a:off x="2022004" y="12871531"/>
            <a:ext cx="2664296" cy="2286265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A48490CE-7319-4F9F-B57A-7E9C92988820}"/>
              </a:ext>
            </a:extLst>
          </p:cNvPr>
          <p:cNvSpPr/>
          <p:nvPr/>
        </p:nvSpPr>
        <p:spPr>
          <a:xfrm rot="1897962">
            <a:off x="2724024" y="11831368"/>
            <a:ext cx="2664296" cy="2286265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Sześciokąt 38">
            <a:extLst>
              <a:ext uri="{FF2B5EF4-FFF2-40B4-BE49-F238E27FC236}">
                <a16:creationId xmlns:a16="http://schemas.microsoft.com/office/drawing/2014/main" id="{AA243A89-3124-475B-8727-9ED9DF489189}"/>
              </a:ext>
            </a:extLst>
          </p:cNvPr>
          <p:cNvSpPr/>
          <p:nvPr/>
        </p:nvSpPr>
        <p:spPr>
          <a:xfrm rot="1897962">
            <a:off x="1337925" y="11831368"/>
            <a:ext cx="2664296" cy="2286265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105A65-9372-47CB-A53F-EA83A3A1E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07" y="468164"/>
            <a:ext cx="2515553" cy="2515553"/>
          </a:xfrm>
          <a:prstGeom prst="rect">
            <a:avLst/>
          </a:prstGeom>
        </p:spPr>
      </p:pic>
      <p:sp>
        <p:nvSpPr>
          <p:cNvPr id="20" name="Prostokąt zaokrąglony 21">
            <a:extLst>
              <a:ext uri="{FF2B5EF4-FFF2-40B4-BE49-F238E27FC236}">
                <a16:creationId xmlns:a16="http://schemas.microsoft.com/office/drawing/2014/main" id="{F5CDAB14-AA29-4121-9211-6E374A3CB921}"/>
              </a:ext>
            </a:extLst>
          </p:cNvPr>
          <p:cNvSpPr/>
          <p:nvPr/>
        </p:nvSpPr>
        <p:spPr>
          <a:xfrm>
            <a:off x="16815388" y="10925319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6E77B59-1232-4759-B9C3-23967A883924}"/>
              </a:ext>
            </a:extLst>
          </p:cNvPr>
          <p:cNvSpPr txBox="1"/>
          <p:nvPr/>
        </p:nvSpPr>
        <p:spPr>
          <a:xfrm>
            <a:off x="17175428" y="11413380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Działania informacyjne </a:t>
            </a:r>
          </a:p>
        </p:txBody>
      </p:sp>
      <p:sp>
        <p:nvSpPr>
          <p:cNvPr id="22" name="Sześciokąt 21">
            <a:extLst>
              <a:ext uri="{FF2B5EF4-FFF2-40B4-BE49-F238E27FC236}">
                <a16:creationId xmlns:a16="http://schemas.microsoft.com/office/drawing/2014/main" id="{8EE5EE62-6B23-4209-B38B-E285B31184E1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5590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BIURO SEJMIKU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58ABFEA-F720-4354-9BEF-8C659B63F529}"/>
              </a:ext>
            </a:extLst>
          </p:cNvPr>
          <p:cNvSpPr txBox="1"/>
          <p:nvPr/>
        </p:nvSpPr>
        <p:spPr>
          <a:xfrm>
            <a:off x="18146216" y="9469164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E054FE7-2312-49D1-90E2-A0762F8203B5}"/>
              </a:ext>
            </a:extLst>
          </p:cNvPr>
          <p:cNvSpPr txBox="1"/>
          <p:nvPr/>
        </p:nvSpPr>
        <p:spPr>
          <a:xfrm>
            <a:off x="18074208" y="1058151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1,7 mln zł</a:t>
            </a:r>
          </a:p>
        </p:txBody>
      </p:sp>
      <p:sp>
        <p:nvSpPr>
          <p:cNvPr id="29" name="Prostokąt zaokrąglony 21">
            <a:extLst>
              <a:ext uri="{FF2B5EF4-FFF2-40B4-BE49-F238E27FC236}">
                <a16:creationId xmlns:a16="http://schemas.microsoft.com/office/drawing/2014/main" id="{DC2EC78D-1CF5-424C-90BC-B0EA2CD30BF3}"/>
              </a:ext>
            </a:extLst>
          </p:cNvPr>
          <p:cNvSpPr/>
          <p:nvPr/>
        </p:nvSpPr>
        <p:spPr>
          <a:xfrm>
            <a:off x="16994088" y="6516836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40AD846-7DB8-43DA-8FAA-840C7BE64B5A}"/>
              </a:ext>
            </a:extLst>
          </p:cNvPr>
          <p:cNvSpPr txBox="1"/>
          <p:nvPr/>
        </p:nvSpPr>
        <p:spPr>
          <a:xfrm>
            <a:off x="16994088" y="5728301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D0F583F-DE5B-4B2D-9EB3-A318C7E16D9F}"/>
              </a:ext>
            </a:extLst>
          </p:cNvPr>
          <p:cNvSpPr txBox="1"/>
          <p:nvPr/>
        </p:nvSpPr>
        <p:spPr>
          <a:xfrm>
            <a:off x="17354128" y="6843363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1,1 mln zł</a:t>
            </a:r>
          </a:p>
        </p:txBody>
      </p:sp>
      <p:sp>
        <p:nvSpPr>
          <p:cNvPr id="33" name="Prostokąt zaokrąglony 21">
            <a:extLst>
              <a:ext uri="{FF2B5EF4-FFF2-40B4-BE49-F238E27FC236}">
                <a16:creationId xmlns:a16="http://schemas.microsoft.com/office/drawing/2014/main" id="{16D9E494-23F2-4B37-8737-032B86DFF2A8}"/>
              </a:ext>
            </a:extLst>
          </p:cNvPr>
          <p:cNvSpPr/>
          <p:nvPr/>
        </p:nvSpPr>
        <p:spPr>
          <a:xfrm>
            <a:off x="16994088" y="10261252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2088432" y="4704767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798912" y="3667001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1412813" y="3667001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76F8396E-9718-4645-BA58-C64CBD33FC2F}"/>
              </a:ext>
            </a:extLst>
          </p:cNvPr>
          <p:cNvSpPr/>
          <p:nvPr/>
        </p:nvSpPr>
        <p:spPr>
          <a:xfrm>
            <a:off x="2022004" y="12871531"/>
            <a:ext cx="2664296" cy="2286265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A48490CE-7319-4F9F-B57A-7E9C92988820}"/>
              </a:ext>
            </a:extLst>
          </p:cNvPr>
          <p:cNvSpPr/>
          <p:nvPr/>
        </p:nvSpPr>
        <p:spPr>
          <a:xfrm rot="1897962">
            <a:off x="2724024" y="11831368"/>
            <a:ext cx="2664296" cy="2286265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Sześciokąt 38">
            <a:extLst>
              <a:ext uri="{FF2B5EF4-FFF2-40B4-BE49-F238E27FC236}">
                <a16:creationId xmlns:a16="http://schemas.microsoft.com/office/drawing/2014/main" id="{AA243A89-3124-475B-8727-9ED9DF489189}"/>
              </a:ext>
            </a:extLst>
          </p:cNvPr>
          <p:cNvSpPr/>
          <p:nvPr/>
        </p:nvSpPr>
        <p:spPr>
          <a:xfrm rot="1897962">
            <a:off x="1337925" y="11831368"/>
            <a:ext cx="2664296" cy="2286265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105A65-9372-47CB-A53F-EA83A3A1E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07" y="468164"/>
            <a:ext cx="2515553" cy="25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69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BIURO SEJMIKU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2088432" y="4704767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798912" y="3667001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1412813" y="3667001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76F8396E-9718-4645-BA58-C64CBD33FC2F}"/>
              </a:ext>
            </a:extLst>
          </p:cNvPr>
          <p:cNvSpPr/>
          <p:nvPr/>
        </p:nvSpPr>
        <p:spPr>
          <a:xfrm>
            <a:off x="2022004" y="12871531"/>
            <a:ext cx="2664296" cy="2286265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A48490CE-7319-4F9F-B57A-7E9C92988820}"/>
              </a:ext>
            </a:extLst>
          </p:cNvPr>
          <p:cNvSpPr/>
          <p:nvPr/>
        </p:nvSpPr>
        <p:spPr>
          <a:xfrm rot="1897962">
            <a:off x="2724024" y="11831368"/>
            <a:ext cx="2664296" cy="2286265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Sześciokąt 38">
            <a:extLst>
              <a:ext uri="{FF2B5EF4-FFF2-40B4-BE49-F238E27FC236}">
                <a16:creationId xmlns:a16="http://schemas.microsoft.com/office/drawing/2014/main" id="{AA243A89-3124-475B-8727-9ED9DF489189}"/>
              </a:ext>
            </a:extLst>
          </p:cNvPr>
          <p:cNvSpPr/>
          <p:nvPr/>
        </p:nvSpPr>
        <p:spPr>
          <a:xfrm rot="1897962">
            <a:off x="1337925" y="11831368"/>
            <a:ext cx="2664296" cy="2286265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17968139" y="1582403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091661E0-1DAD-4026-8872-16EDDCCDD4DE}"/>
              </a:ext>
            </a:extLst>
          </p:cNvPr>
          <p:cNvSpPr/>
          <p:nvPr/>
        </p:nvSpPr>
        <p:spPr>
          <a:xfrm>
            <a:off x="17081997" y="7458824"/>
            <a:ext cx="7318526" cy="1019095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8E1F669-DF46-4EA7-A771-8E1242E19A94}"/>
              </a:ext>
            </a:extLst>
          </p:cNvPr>
          <p:cNvSpPr txBox="1"/>
          <p:nvPr/>
        </p:nvSpPr>
        <p:spPr>
          <a:xfrm>
            <a:off x="17442037" y="5940772"/>
            <a:ext cx="6452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A7ABAE"/>
                </a:solidFill>
              </a:rPr>
              <a:t>Usługa rejestracji dźwięku i obrazu z przebiegu sesji Sejmiku Województwa Lubuskiego oraz ich transmisji on-line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5EDD9D0-2314-4DFF-AA4C-C9BABE7527CF}"/>
              </a:ext>
            </a:extLst>
          </p:cNvPr>
          <p:cNvSpPr txBox="1"/>
          <p:nvPr/>
        </p:nvSpPr>
        <p:spPr>
          <a:xfrm>
            <a:off x="17442037" y="7489930"/>
            <a:ext cx="6452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 tys. zł</a:t>
            </a:r>
          </a:p>
        </p:txBody>
      </p:sp>
      <p:sp>
        <p:nvSpPr>
          <p:cNvPr id="40" name="Prostokąt zaokrąglony 21">
            <a:extLst>
              <a:ext uri="{FF2B5EF4-FFF2-40B4-BE49-F238E27FC236}">
                <a16:creationId xmlns:a16="http://schemas.microsoft.com/office/drawing/2014/main" id="{C3AE215B-3A3C-4A44-99AE-B0F8EA2A6242}"/>
              </a:ext>
            </a:extLst>
          </p:cNvPr>
          <p:cNvSpPr/>
          <p:nvPr/>
        </p:nvSpPr>
        <p:spPr>
          <a:xfrm>
            <a:off x="17035190" y="9753421"/>
            <a:ext cx="7447730" cy="1015663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22625847-84F1-43EE-A729-B879085F05F4}"/>
              </a:ext>
            </a:extLst>
          </p:cNvPr>
          <p:cNvSpPr txBox="1"/>
          <p:nvPr/>
        </p:nvSpPr>
        <p:spPr>
          <a:xfrm>
            <a:off x="16595673" y="9109124"/>
            <a:ext cx="8387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A7ABAE"/>
                </a:solidFill>
              </a:rPr>
              <a:t>Transkrypcja nagrań z sesji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EFCB4495-DA5B-41F4-8A84-682EFD1134AE}"/>
              </a:ext>
            </a:extLst>
          </p:cNvPr>
          <p:cNvSpPr txBox="1"/>
          <p:nvPr/>
        </p:nvSpPr>
        <p:spPr>
          <a:xfrm>
            <a:off x="17412146" y="9794186"/>
            <a:ext cx="6452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tys. zł</a:t>
            </a:r>
          </a:p>
        </p:txBody>
      </p:sp>
      <p:sp>
        <p:nvSpPr>
          <p:cNvPr id="43" name="Prostokąt zaokrąglony 21">
            <a:extLst>
              <a:ext uri="{FF2B5EF4-FFF2-40B4-BE49-F238E27FC236}">
                <a16:creationId xmlns:a16="http://schemas.microsoft.com/office/drawing/2014/main" id="{23D8D7FD-2F73-44B2-9A92-B905F0FF8CD1}"/>
              </a:ext>
            </a:extLst>
          </p:cNvPr>
          <p:cNvSpPr/>
          <p:nvPr/>
        </p:nvSpPr>
        <p:spPr>
          <a:xfrm>
            <a:off x="17164394" y="12066326"/>
            <a:ext cx="7318526" cy="1040229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76D4CAF-6B12-4414-A807-C8C716DC0DD1}"/>
              </a:ext>
            </a:extLst>
          </p:cNvPr>
          <p:cNvSpPr txBox="1"/>
          <p:nvPr/>
        </p:nvSpPr>
        <p:spPr>
          <a:xfrm>
            <a:off x="17597210" y="11413380"/>
            <a:ext cx="6452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A7ABAE"/>
                </a:solidFill>
              </a:rPr>
              <a:t>Zakup laptopów dla radnych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4B050E3A-6C91-4E2A-9268-451F0ABD486B}"/>
              </a:ext>
            </a:extLst>
          </p:cNvPr>
          <p:cNvSpPr txBox="1"/>
          <p:nvPr/>
        </p:nvSpPr>
        <p:spPr>
          <a:xfrm>
            <a:off x="17282119" y="12061452"/>
            <a:ext cx="7118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tys. zł</a:t>
            </a:r>
          </a:p>
        </p:txBody>
      </p:sp>
      <p:sp>
        <p:nvSpPr>
          <p:cNvPr id="46" name="Prostokąt zaokrąglony 21">
            <a:extLst>
              <a:ext uri="{FF2B5EF4-FFF2-40B4-BE49-F238E27FC236}">
                <a16:creationId xmlns:a16="http://schemas.microsoft.com/office/drawing/2014/main" id="{B0D92E18-900B-4E41-AF40-DF7129464972}"/>
              </a:ext>
            </a:extLst>
          </p:cNvPr>
          <p:cNvSpPr/>
          <p:nvPr/>
        </p:nvSpPr>
        <p:spPr>
          <a:xfrm>
            <a:off x="16994088" y="4463623"/>
            <a:ext cx="7318526" cy="986882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207FD37A-F6FA-4341-B258-A10346323F7D}"/>
              </a:ext>
            </a:extLst>
          </p:cNvPr>
          <p:cNvSpPr txBox="1"/>
          <p:nvPr/>
        </p:nvSpPr>
        <p:spPr>
          <a:xfrm>
            <a:off x="17442037" y="3743542"/>
            <a:ext cx="6452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A7ABAE"/>
                </a:solidFill>
              </a:rPr>
              <a:t>Diety i delegacje Radnych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EAEB860A-BFF4-4D1C-8BFE-F1F1165CF029}"/>
              </a:ext>
            </a:extLst>
          </p:cNvPr>
          <p:cNvSpPr txBox="1"/>
          <p:nvPr/>
        </p:nvSpPr>
        <p:spPr>
          <a:xfrm>
            <a:off x="17354128" y="4436876"/>
            <a:ext cx="6452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 mln zł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063D0A75-6499-4B40-B247-DF676DA77143}"/>
              </a:ext>
            </a:extLst>
          </p:cNvPr>
          <p:cNvSpPr txBox="1"/>
          <p:nvPr/>
        </p:nvSpPr>
        <p:spPr>
          <a:xfrm>
            <a:off x="16903336" y="2844428"/>
            <a:ext cx="747051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Planowane wydatki 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65C3BCAC-A353-45DF-8C7B-A071B0E93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07" y="468164"/>
            <a:ext cx="2515553" cy="2515553"/>
          </a:xfrm>
          <a:prstGeom prst="rect">
            <a:avLst/>
          </a:prstGeom>
        </p:spPr>
      </p:pic>
      <p:sp>
        <p:nvSpPr>
          <p:cNvPr id="31" name="Prostokąt zaokrąglony 21">
            <a:extLst>
              <a:ext uri="{FF2B5EF4-FFF2-40B4-BE49-F238E27FC236}">
                <a16:creationId xmlns:a16="http://schemas.microsoft.com/office/drawing/2014/main" id="{307D34FD-44BA-4B9F-AEB1-7664648AF844}"/>
              </a:ext>
            </a:extLst>
          </p:cNvPr>
          <p:cNvSpPr/>
          <p:nvPr/>
        </p:nvSpPr>
        <p:spPr>
          <a:xfrm>
            <a:off x="17138104" y="14425275"/>
            <a:ext cx="7318526" cy="979333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B5528EE-FA32-4CBD-A8F4-3FE5CF1B1E1B}"/>
              </a:ext>
            </a:extLst>
          </p:cNvPr>
          <p:cNvSpPr txBox="1"/>
          <p:nvPr/>
        </p:nvSpPr>
        <p:spPr>
          <a:xfrm>
            <a:off x="17570920" y="13789644"/>
            <a:ext cx="645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A7ABAE"/>
                </a:solidFill>
              </a:rPr>
              <a:t>Składka członkowska ZWRP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5B2C5BB4-1580-46DA-85F9-9AE054310CD4}"/>
              </a:ext>
            </a:extLst>
          </p:cNvPr>
          <p:cNvSpPr txBox="1"/>
          <p:nvPr/>
        </p:nvSpPr>
        <p:spPr>
          <a:xfrm>
            <a:off x="17293971" y="14378482"/>
            <a:ext cx="6452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50,5 tys. zł</a:t>
            </a:r>
          </a:p>
        </p:txBody>
      </p:sp>
    </p:spTree>
    <p:extLst>
      <p:ext uri="{BB962C8B-B14F-4D97-AF65-F5344CB8AC3E}">
        <p14:creationId xmlns:p14="http://schemas.microsoft.com/office/powerpoint/2010/main" val="3397719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972220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Rolnictwa, Zasobów Naturalnych,</a:t>
            </a:r>
          </a:p>
          <a:p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Rybactwa i Rozwoju Wsi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2253253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9109124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1022147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9,4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994088" y="6225251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994088" y="5436716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354128" y="6551778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6,6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9901212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DF7E096-9A2B-40C9-8C2C-97A453100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60" y="652959"/>
            <a:ext cx="2395666" cy="23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10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972220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Rolnictwa, Zasobów Naturalnych,</a:t>
            </a:r>
          </a:p>
          <a:p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Rybactwa i Rozwoju Wsi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16" name="Prostokąt zaokrąglony 21">
            <a:extLst>
              <a:ext uri="{FF2B5EF4-FFF2-40B4-BE49-F238E27FC236}">
                <a16:creationId xmlns:a16="http://schemas.microsoft.com/office/drawing/2014/main" id="{025C7F40-D2B1-4664-846C-9560CF9828BE}"/>
              </a:ext>
            </a:extLst>
          </p:cNvPr>
          <p:cNvSpPr/>
          <p:nvPr/>
        </p:nvSpPr>
        <p:spPr>
          <a:xfrm>
            <a:off x="5309585" y="5923587"/>
            <a:ext cx="8064896" cy="12060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A8A3903-4D4D-4F66-9183-8091CE9B36D3}"/>
              </a:ext>
            </a:extLst>
          </p:cNvPr>
          <p:cNvSpPr txBox="1"/>
          <p:nvPr/>
        </p:nvSpPr>
        <p:spPr>
          <a:xfrm>
            <a:off x="5425525" y="4699451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9EA1A4"/>
                </a:solidFill>
              </a:rPr>
              <a:t>Opracowanie  Audytu krajobrazowego województwa lubuskiego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676C652-B284-4CDF-A5BD-85F53D8E45B9}"/>
              </a:ext>
            </a:extLst>
          </p:cNvPr>
          <p:cNvSpPr txBox="1"/>
          <p:nvPr/>
        </p:nvSpPr>
        <p:spPr>
          <a:xfrm>
            <a:off x="5669625" y="5988044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525 tys. zł</a:t>
            </a:r>
          </a:p>
        </p:txBody>
      </p:sp>
      <p:sp>
        <p:nvSpPr>
          <p:cNvPr id="23" name="Prostokąt zaokrąglony 21">
            <a:extLst>
              <a:ext uri="{FF2B5EF4-FFF2-40B4-BE49-F238E27FC236}">
                <a16:creationId xmlns:a16="http://schemas.microsoft.com/office/drawing/2014/main" id="{C6BFC473-7440-4214-9DA6-A9DDE9053A1F}"/>
              </a:ext>
            </a:extLst>
          </p:cNvPr>
          <p:cNvSpPr/>
          <p:nvPr/>
        </p:nvSpPr>
        <p:spPr>
          <a:xfrm>
            <a:off x="5307083" y="10919319"/>
            <a:ext cx="8064896" cy="12060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747FD9E-AA89-475C-BA1A-FD8763766A25}"/>
              </a:ext>
            </a:extLst>
          </p:cNvPr>
          <p:cNvSpPr txBox="1"/>
          <p:nvPr/>
        </p:nvSpPr>
        <p:spPr>
          <a:xfrm>
            <a:off x="5287761" y="7812980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Udzielanie dotacji celowych na:</a:t>
            </a:r>
          </a:p>
          <a:p>
            <a:pPr algn="ctr"/>
            <a:r>
              <a:rPr lang="pl-PL" sz="2800" b="1" dirty="0">
                <a:solidFill>
                  <a:srgbClr val="9EA1A4"/>
                </a:solidFill>
              </a:rPr>
              <a:t>- budowę i renowacje zbiorników wodnych służących małej retencji, </a:t>
            </a:r>
          </a:p>
          <a:p>
            <a:pPr algn="ctr"/>
            <a:r>
              <a:rPr lang="pl-PL" sz="2800" b="1" dirty="0">
                <a:solidFill>
                  <a:srgbClr val="9EA1A4"/>
                </a:solidFill>
              </a:rPr>
              <a:t>- użyźnienie gleb o niskiej wartości produkcyjnej, </a:t>
            </a:r>
          </a:p>
          <a:p>
            <a:pPr algn="ctr"/>
            <a:r>
              <a:rPr lang="pl-PL" sz="2800" b="1" dirty="0">
                <a:solidFill>
                  <a:srgbClr val="9EA1A4"/>
                </a:solidFill>
              </a:rPr>
              <a:t>-  budowę i modernizację dróg dojazdowych do gruntów rolnych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5B35F56-2C1E-42B5-8837-B62B563736BF}"/>
              </a:ext>
            </a:extLst>
          </p:cNvPr>
          <p:cNvSpPr txBox="1"/>
          <p:nvPr/>
        </p:nvSpPr>
        <p:spPr>
          <a:xfrm>
            <a:off x="5667123" y="10983776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1,8 mln zł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0C35782-1321-43DF-A891-8500A65B58BD}"/>
              </a:ext>
            </a:extLst>
          </p:cNvPr>
          <p:cNvSpPr txBox="1"/>
          <p:nvPr/>
        </p:nvSpPr>
        <p:spPr>
          <a:xfrm>
            <a:off x="5777069" y="3204468"/>
            <a:ext cx="773642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4B4626BB-E468-4695-A215-C5DAA72E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60" y="652959"/>
            <a:ext cx="2395666" cy="2395666"/>
          </a:xfrm>
          <a:prstGeom prst="rect">
            <a:avLst/>
          </a:prstGeom>
        </p:spPr>
      </p:pic>
      <p:sp>
        <p:nvSpPr>
          <p:cNvPr id="14" name="Prostokąt zaokrąglony 21">
            <a:extLst>
              <a:ext uri="{FF2B5EF4-FFF2-40B4-BE49-F238E27FC236}">
                <a16:creationId xmlns:a16="http://schemas.microsoft.com/office/drawing/2014/main" id="{AFB059B3-B54B-4DA4-BC96-E214AB326FF2}"/>
              </a:ext>
            </a:extLst>
          </p:cNvPr>
          <p:cNvSpPr/>
          <p:nvPr/>
        </p:nvSpPr>
        <p:spPr>
          <a:xfrm>
            <a:off x="5272698" y="13772037"/>
            <a:ext cx="8064896" cy="12060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140FAE5-55CC-4621-A322-98A9AF926677}"/>
              </a:ext>
            </a:extLst>
          </p:cNvPr>
          <p:cNvSpPr txBox="1"/>
          <p:nvPr/>
        </p:nvSpPr>
        <p:spPr>
          <a:xfrm>
            <a:off x="5184776" y="13069564"/>
            <a:ext cx="830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Zakup węzy pszczelarskiej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5EB7DFA-327C-46DE-9F8E-4F4911656688}"/>
              </a:ext>
            </a:extLst>
          </p:cNvPr>
          <p:cNvSpPr txBox="1"/>
          <p:nvPr/>
        </p:nvSpPr>
        <p:spPr>
          <a:xfrm>
            <a:off x="5632738" y="13836494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300 tys. zł</a:t>
            </a:r>
          </a:p>
        </p:txBody>
      </p:sp>
      <p:sp>
        <p:nvSpPr>
          <p:cNvPr id="28" name="Prostokąt zaokrąglony 21">
            <a:extLst>
              <a:ext uri="{FF2B5EF4-FFF2-40B4-BE49-F238E27FC236}">
                <a16:creationId xmlns:a16="http://schemas.microsoft.com/office/drawing/2014/main" id="{4FF9A1A8-B728-43CA-B165-716003A6EFE2}"/>
              </a:ext>
            </a:extLst>
          </p:cNvPr>
          <p:cNvSpPr/>
          <p:nvPr/>
        </p:nvSpPr>
        <p:spPr>
          <a:xfrm>
            <a:off x="17224407" y="5958848"/>
            <a:ext cx="8064896" cy="96971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43FA8503-03F0-4D17-A9CD-5C57D411B8FF}"/>
              </a:ext>
            </a:extLst>
          </p:cNvPr>
          <p:cNvSpPr txBox="1"/>
          <p:nvPr/>
        </p:nvSpPr>
        <p:spPr>
          <a:xfrm>
            <a:off x="17156164" y="5296694"/>
            <a:ext cx="830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Prowadzenie edukacji przyrodniczej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DB083D92-E543-4FFB-8EC9-A2BE2F1D1C39}"/>
              </a:ext>
            </a:extLst>
          </p:cNvPr>
          <p:cNvSpPr txBox="1"/>
          <p:nvPr/>
        </p:nvSpPr>
        <p:spPr>
          <a:xfrm>
            <a:off x="17584447" y="594077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tys. zł</a:t>
            </a:r>
          </a:p>
        </p:txBody>
      </p:sp>
      <p:sp>
        <p:nvSpPr>
          <p:cNvPr id="35" name="Prostokąt zaokrąglony 21">
            <a:extLst>
              <a:ext uri="{FF2B5EF4-FFF2-40B4-BE49-F238E27FC236}">
                <a16:creationId xmlns:a16="http://schemas.microsoft.com/office/drawing/2014/main" id="{786289D8-1F78-40F6-AA41-E1FC3E7DAFF3}"/>
              </a:ext>
            </a:extLst>
          </p:cNvPr>
          <p:cNvSpPr/>
          <p:nvPr/>
        </p:nvSpPr>
        <p:spPr>
          <a:xfrm>
            <a:off x="17266865" y="7956786"/>
            <a:ext cx="8064896" cy="929999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E5015F2-4F70-438B-B2CA-1B7F3585C7F0}"/>
              </a:ext>
            </a:extLst>
          </p:cNvPr>
          <p:cNvSpPr txBox="1"/>
          <p:nvPr/>
        </p:nvSpPr>
        <p:spPr>
          <a:xfrm>
            <a:off x="17104032" y="7380932"/>
            <a:ext cx="830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Projekty planu ochrony dla Parków Krajobrazowych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DD6345A-BF8B-4172-BA18-505131649878}"/>
              </a:ext>
            </a:extLst>
          </p:cNvPr>
          <p:cNvSpPr txBox="1"/>
          <p:nvPr/>
        </p:nvSpPr>
        <p:spPr>
          <a:xfrm>
            <a:off x="17626905" y="7963455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mln zł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0416DA62-E293-4F5D-BCD3-614B55C52DF8}"/>
              </a:ext>
            </a:extLst>
          </p:cNvPr>
          <p:cNvSpPr txBox="1"/>
          <p:nvPr/>
        </p:nvSpPr>
        <p:spPr>
          <a:xfrm>
            <a:off x="17268269" y="3132460"/>
            <a:ext cx="77364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Parków Krajobrazowych </a:t>
            </a:r>
          </a:p>
        </p:txBody>
      </p:sp>
      <p:sp>
        <p:nvSpPr>
          <p:cNvPr id="33" name="Prostokąt zaokrąglony 21">
            <a:extLst>
              <a:ext uri="{FF2B5EF4-FFF2-40B4-BE49-F238E27FC236}">
                <a16:creationId xmlns:a16="http://schemas.microsoft.com/office/drawing/2014/main" id="{5AFD5585-3792-4DD4-9427-03FFF3958660}"/>
              </a:ext>
            </a:extLst>
          </p:cNvPr>
          <p:cNvSpPr/>
          <p:nvPr/>
        </p:nvSpPr>
        <p:spPr>
          <a:xfrm>
            <a:off x="17277616" y="10766313"/>
            <a:ext cx="8064896" cy="95045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853BC65-3874-4C83-A003-2815FCE3EFBB}"/>
              </a:ext>
            </a:extLst>
          </p:cNvPr>
          <p:cNvSpPr txBox="1"/>
          <p:nvPr/>
        </p:nvSpPr>
        <p:spPr>
          <a:xfrm>
            <a:off x="17113379" y="9249863"/>
            <a:ext cx="8305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Ochrona walorów przyrodniczych parków krajobrazowych min. inwentaryzacje zasobów przyrodniczych, lustracje terenu, ochrona czynna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11B1300F-681B-43F7-832A-927D2BD0F9DB}"/>
              </a:ext>
            </a:extLst>
          </p:cNvPr>
          <p:cNvSpPr txBox="1"/>
          <p:nvPr/>
        </p:nvSpPr>
        <p:spPr>
          <a:xfrm>
            <a:off x="17637656" y="10784729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341 tys. zł</a:t>
            </a:r>
          </a:p>
        </p:txBody>
      </p:sp>
      <p:sp>
        <p:nvSpPr>
          <p:cNvPr id="39" name="Prostokąt zaokrąglony 21">
            <a:extLst>
              <a:ext uri="{FF2B5EF4-FFF2-40B4-BE49-F238E27FC236}">
                <a16:creationId xmlns:a16="http://schemas.microsoft.com/office/drawing/2014/main" id="{1BD5BB6D-A91D-4AFE-94F6-2F42A7B5829B}"/>
              </a:ext>
            </a:extLst>
          </p:cNvPr>
          <p:cNvSpPr/>
          <p:nvPr/>
        </p:nvSpPr>
        <p:spPr>
          <a:xfrm>
            <a:off x="17277616" y="12749964"/>
            <a:ext cx="8064896" cy="95045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75BF8EA3-729B-4B7C-90F9-81E79FB73691}"/>
              </a:ext>
            </a:extLst>
          </p:cNvPr>
          <p:cNvSpPr txBox="1"/>
          <p:nvPr/>
        </p:nvSpPr>
        <p:spPr>
          <a:xfrm>
            <a:off x="17113379" y="12121586"/>
            <a:ext cx="830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Projekt: Lubuskie Ekologiczne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9FDB5008-C328-424A-878A-8CAA11FE13D4}"/>
              </a:ext>
            </a:extLst>
          </p:cNvPr>
          <p:cNvSpPr txBox="1"/>
          <p:nvPr/>
        </p:nvSpPr>
        <p:spPr>
          <a:xfrm>
            <a:off x="17637656" y="1276838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tys. zł</a:t>
            </a:r>
          </a:p>
        </p:txBody>
      </p:sp>
    </p:spTree>
    <p:extLst>
      <p:ext uri="{BB962C8B-B14F-4D97-AF65-F5344CB8AC3E}">
        <p14:creationId xmlns:p14="http://schemas.microsoft.com/office/powerpoint/2010/main" val="2943642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972220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Rolnictwa, Zasobów Naturalnych,</a:t>
            </a:r>
          </a:p>
          <a:p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Rybactwa i Rozwoju Wsi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4B4626BB-E468-4695-A215-C5DAA72E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60" y="652959"/>
            <a:ext cx="2395666" cy="2395666"/>
          </a:xfrm>
          <a:prstGeom prst="rect">
            <a:avLst/>
          </a:prstGeom>
        </p:spPr>
      </p:pic>
      <p:sp>
        <p:nvSpPr>
          <p:cNvPr id="28" name="Prostokąt zaokrąglony 21">
            <a:extLst>
              <a:ext uri="{FF2B5EF4-FFF2-40B4-BE49-F238E27FC236}">
                <a16:creationId xmlns:a16="http://schemas.microsoft.com/office/drawing/2014/main" id="{4FF9A1A8-B728-43CA-B165-716003A6EFE2}"/>
              </a:ext>
            </a:extLst>
          </p:cNvPr>
          <p:cNvSpPr/>
          <p:nvPr/>
        </p:nvSpPr>
        <p:spPr>
          <a:xfrm>
            <a:off x="17224407" y="5958848"/>
            <a:ext cx="8064896" cy="96971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43FA8503-03F0-4D17-A9CD-5C57D411B8FF}"/>
              </a:ext>
            </a:extLst>
          </p:cNvPr>
          <p:cNvSpPr txBox="1"/>
          <p:nvPr/>
        </p:nvSpPr>
        <p:spPr>
          <a:xfrm>
            <a:off x="17156164" y="5296694"/>
            <a:ext cx="830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Rarytas Lubuski w kuchni 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DB083D92-E543-4FFB-8EC9-A2BE2F1D1C39}"/>
              </a:ext>
            </a:extLst>
          </p:cNvPr>
          <p:cNvSpPr txBox="1"/>
          <p:nvPr/>
        </p:nvSpPr>
        <p:spPr>
          <a:xfrm>
            <a:off x="17584447" y="594077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 tys. zł</a:t>
            </a:r>
          </a:p>
        </p:txBody>
      </p:sp>
      <p:sp>
        <p:nvSpPr>
          <p:cNvPr id="35" name="Prostokąt zaokrąglony 21">
            <a:extLst>
              <a:ext uri="{FF2B5EF4-FFF2-40B4-BE49-F238E27FC236}">
                <a16:creationId xmlns:a16="http://schemas.microsoft.com/office/drawing/2014/main" id="{786289D8-1F78-40F6-AA41-E1FC3E7DAFF3}"/>
              </a:ext>
            </a:extLst>
          </p:cNvPr>
          <p:cNvSpPr/>
          <p:nvPr/>
        </p:nvSpPr>
        <p:spPr>
          <a:xfrm>
            <a:off x="17266865" y="7956786"/>
            <a:ext cx="8064896" cy="929999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E5015F2-4F70-438B-B2CA-1B7F3585C7F0}"/>
              </a:ext>
            </a:extLst>
          </p:cNvPr>
          <p:cNvSpPr txBox="1"/>
          <p:nvPr/>
        </p:nvSpPr>
        <p:spPr>
          <a:xfrm>
            <a:off x="17104032" y="7380932"/>
            <a:ext cx="830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Wsparcie środowiska pszczelarskiego 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DD6345A-BF8B-4172-BA18-505131649878}"/>
              </a:ext>
            </a:extLst>
          </p:cNvPr>
          <p:cNvSpPr txBox="1"/>
          <p:nvPr/>
        </p:nvSpPr>
        <p:spPr>
          <a:xfrm>
            <a:off x="17626905" y="7963455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 tys. zł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0416DA62-E293-4F5D-BCD3-614B55C52DF8}"/>
              </a:ext>
            </a:extLst>
          </p:cNvPr>
          <p:cNvSpPr txBox="1"/>
          <p:nvPr/>
        </p:nvSpPr>
        <p:spPr>
          <a:xfrm>
            <a:off x="17268269" y="3132460"/>
            <a:ext cx="77364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Lubuskie Centrum Produktu Regionalnego </a:t>
            </a:r>
          </a:p>
        </p:txBody>
      </p:sp>
      <p:sp>
        <p:nvSpPr>
          <p:cNvPr id="33" name="Prostokąt zaokrąglony 21">
            <a:extLst>
              <a:ext uri="{FF2B5EF4-FFF2-40B4-BE49-F238E27FC236}">
                <a16:creationId xmlns:a16="http://schemas.microsoft.com/office/drawing/2014/main" id="{5AFD5585-3792-4DD4-9427-03FFF3958660}"/>
              </a:ext>
            </a:extLst>
          </p:cNvPr>
          <p:cNvSpPr/>
          <p:nvPr/>
        </p:nvSpPr>
        <p:spPr>
          <a:xfrm>
            <a:off x="17277616" y="10189244"/>
            <a:ext cx="8064896" cy="95045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853BC65-3874-4C83-A003-2815FCE3EFBB}"/>
              </a:ext>
            </a:extLst>
          </p:cNvPr>
          <p:cNvSpPr txBox="1"/>
          <p:nvPr/>
        </p:nvSpPr>
        <p:spPr>
          <a:xfrm>
            <a:off x="17113379" y="9249863"/>
            <a:ext cx="8305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Organizacja szkoleń i dyżurów eksperckich dla lubuskich producentów 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11B1300F-681B-43F7-832A-927D2BD0F9DB}"/>
              </a:ext>
            </a:extLst>
          </p:cNvPr>
          <p:cNvSpPr txBox="1"/>
          <p:nvPr/>
        </p:nvSpPr>
        <p:spPr>
          <a:xfrm>
            <a:off x="17637656" y="1020766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tys. zł</a:t>
            </a:r>
          </a:p>
        </p:txBody>
      </p:sp>
      <p:sp>
        <p:nvSpPr>
          <p:cNvPr id="39" name="Prostokąt zaokrąglony 21">
            <a:extLst>
              <a:ext uri="{FF2B5EF4-FFF2-40B4-BE49-F238E27FC236}">
                <a16:creationId xmlns:a16="http://schemas.microsoft.com/office/drawing/2014/main" id="{1BD5BB6D-A91D-4AFE-94F6-2F42A7B5829B}"/>
              </a:ext>
            </a:extLst>
          </p:cNvPr>
          <p:cNvSpPr/>
          <p:nvPr/>
        </p:nvSpPr>
        <p:spPr>
          <a:xfrm>
            <a:off x="17277616" y="12257782"/>
            <a:ext cx="8064896" cy="95045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75BF8EA3-729B-4B7C-90F9-81E79FB73691}"/>
              </a:ext>
            </a:extLst>
          </p:cNvPr>
          <p:cNvSpPr txBox="1"/>
          <p:nvPr/>
        </p:nvSpPr>
        <p:spPr>
          <a:xfrm>
            <a:off x="17113379" y="11629404"/>
            <a:ext cx="830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Organizacja warsztatów z producentami regionalnymi 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9FDB5008-C328-424A-878A-8CAA11FE13D4}"/>
              </a:ext>
            </a:extLst>
          </p:cNvPr>
          <p:cNvSpPr txBox="1"/>
          <p:nvPr/>
        </p:nvSpPr>
        <p:spPr>
          <a:xfrm>
            <a:off x="17637656" y="12276198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tys. zł</a:t>
            </a:r>
          </a:p>
        </p:txBody>
      </p:sp>
      <p:sp>
        <p:nvSpPr>
          <p:cNvPr id="42" name="Prostokąt zaokrąglony 21">
            <a:extLst>
              <a:ext uri="{FF2B5EF4-FFF2-40B4-BE49-F238E27FC236}">
                <a16:creationId xmlns:a16="http://schemas.microsoft.com/office/drawing/2014/main" id="{B0481C72-D59B-4EEA-B4B5-666420AFF5B7}"/>
              </a:ext>
            </a:extLst>
          </p:cNvPr>
          <p:cNvSpPr/>
          <p:nvPr/>
        </p:nvSpPr>
        <p:spPr>
          <a:xfrm>
            <a:off x="17263862" y="14434680"/>
            <a:ext cx="8064896" cy="95045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D76874A-9435-42AD-B38D-67F0B3C52075}"/>
              </a:ext>
            </a:extLst>
          </p:cNvPr>
          <p:cNvSpPr txBox="1"/>
          <p:nvPr/>
        </p:nvSpPr>
        <p:spPr>
          <a:xfrm>
            <a:off x="17099625" y="13806302"/>
            <a:ext cx="8305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Wydanie publikacji nt. produktu regionalnego 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7DC33BBD-1011-4742-976B-26319CE8D89B}"/>
              </a:ext>
            </a:extLst>
          </p:cNvPr>
          <p:cNvSpPr txBox="1"/>
          <p:nvPr/>
        </p:nvSpPr>
        <p:spPr>
          <a:xfrm>
            <a:off x="17623902" y="1445309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tys. zł</a:t>
            </a:r>
          </a:p>
        </p:txBody>
      </p:sp>
      <p:sp>
        <p:nvSpPr>
          <p:cNvPr id="46" name="Sześciokąt 45">
            <a:extLst>
              <a:ext uri="{FF2B5EF4-FFF2-40B4-BE49-F238E27FC236}">
                <a16:creationId xmlns:a16="http://schemas.microsoft.com/office/drawing/2014/main" id="{E5C3657B-9B2A-444C-B716-10B8BA73041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196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FINANSÓW</a:t>
            </a:r>
          </a:p>
        </p:txBody>
      </p:sp>
      <p:sp>
        <p:nvSpPr>
          <p:cNvPr id="4" name="Prostokąt zaokrąglony 21">
            <a:extLst>
              <a:ext uri="{FF2B5EF4-FFF2-40B4-BE49-F238E27FC236}">
                <a16:creationId xmlns:a16="http://schemas.microsoft.com/office/drawing/2014/main" id="{6CEB394E-CD8A-45B8-9A44-DE46D46FDA13}"/>
              </a:ext>
            </a:extLst>
          </p:cNvPr>
          <p:cNvSpPr/>
          <p:nvPr/>
        </p:nvSpPr>
        <p:spPr>
          <a:xfrm>
            <a:off x="16804354" y="5652740"/>
            <a:ext cx="7318526" cy="1488831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" name="Prostokąt zaokrąglony 21">
            <a:extLst>
              <a:ext uri="{FF2B5EF4-FFF2-40B4-BE49-F238E27FC236}">
                <a16:creationId xmlns:a16="http://schemas.microsoft.com/office/drawing/2014/main" id="{D4811FE5-D748-484D-BF8B-A1046AE408AF}"/>
              </a:ext>
            </a:extLst>
          </p:cNvPr>
          <p:cNvSpPr/>
          <p:nvPr/>
        </p:nvSpPr>
        <p:spPr>
          <a:xfrm>
            <a:off x="6507210" y="3485232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8E622E-EEC2-4DE8-A84F-78D7499062BB}"/>
              </a:ext>
            </a:extLst>
          </p:cNvPr>
          <p:cNvSpPr txBox="1"/>
          <p:nvPr/>
        </p:nvSpPr>
        <p:spPr>
          <a:xfrm>
            <a:off x="6507210" y="3348484"/>
            <a:ext cx="17903702" cy="1119783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WYDATKI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B1D2C17-2022-41F0-B0FF-A83A03CA811C}"/>
              </a:ext>
            </a:extLst>
          </p:cNvPr>
          <p:cNvSpPr txBox="1"/>
          <p:nvPr/>
        </p:nvSpPr>
        <p:spPr>
          <a:xfrm>
            <a:off x="17164394" y="4932660"/>
            <a:ext cx="645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A7ABAE"/>
                </a:solidFill>
              </a:rPr>
              <a:t>Stan na 1 stycznia 2021 r.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A6E288E-2DC0-4CB6-A43E-18E0A0A4473A}"/>
              </a:ext>
            </a:extLst>
          </p:cNvPr>
          <p:cNvSpPr txBox="1"/>
          <p:nvPr/>
        </p:nvSpPr>
        <p:spPr>
          <a:xfrm>
            <a:off x="17164394" y="5979267"/>
            <a:ext cx="645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556,6 mln zł</a:t>
            </a:r>
          </a:p>
        </p:txBody>
      </p:sp>
      <p:sp>
        <p:nvSpPr>
          <p:cNvPr id="13" name="Prostokąt zaokrąglony 21">
            <a:extLst>
              <a:ext uri="{FF2B5EF4-FFF2-40B4-BE49-F238E27FC236}">
                <a16:creationId xmlns:a16="http://schemas.microsoft.com/office/drawing/2014/main" id="{5D6D645D-3C9D-4FDD-A8E5-F8A01E5FD337}"/>
              </a:ext>
            </a:extLst>
          </p:cNvPr>
          <p:cNvSpPr/>
          <p:nvPr/>
        </p:nvSpPr>
        <p:spPr>
          <a:xfrm>
            <a:off x="16804354" y="8821092"/>
            <a:ext cx="7318526" cy="1608397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081A33B-7BEF-4447-9E91-2C665C1C12EE}"/>
              </a:ext>
            </a:extLst>
          </p:cNvPr>
          <p:cNvSpPr txBox="1"/>
          <p:nvPr/>
        </p:nvSpPr>
        <p:spPr>
          <a:xfrm>
            <a:off x="17164394" y="8101012"/>
            <a:ext cx="645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A7ABAE"/>
                </a:solidFill>
              </a:rPr>
              <a:t>Plan na 2022 r.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60E0BE8-1348-4A1B-9CE3-D19BA89EABAC}"/>
              </a:ext>
            </a:extLst>
          </p:cNvPr>
          <p:cNvSpPr txBox="1"/>
          <p:nvPr/>
        </p:nvSpPr>
        <p:spPr>
          <a:xfrm>
            <a:off x="17164394" y="9147619"/>
            <a:ext cx="645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773,9 mln zł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968752" y="5364707"/>
            <a:ext cx="9575528" cy="8649671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9E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D157E64-894F-466B-A97F-08E4AAD9E116}"/>
              </a:ext>
            </a:extLst>
          </p:cNvPr>
          <p:cNvSpPr txBox="1">
            <a:spLocks/>
          </p:cNvSpPr>
          <p:nvPr/>
        </p:nvSpPr>
        <p:spPr>
          <a:xfrm flipH="1" flipV="1">
            <a:off x="26237401" y="12997555"/>
            <a:ext cx="45719" cy="4571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E7A1C19-6E32-4DB3-84CA-86D011E7F550}"/>
              </a:ext>
            </a:extLst>
          </p:cNvPr>
          <p:cNvSpPr txBox="1"/>
          <p:nvPr/>
        </p:nvSpPr>
        <p:spPr>
          <a:xfrm>
            <a:off x="19036602" y="10765308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tego: </a:t>
            </a:r>
          </a:p>
        </p:txBody>
      </p:sp>
      <p:sp>
        <p:nvSpPr>
          <p:cNvPr id="21" name="Prostokąt zaokrąglony 21">
            <a:extLst>
              <a:ext uri="{FF2B5EF4-FFF2-40B4-BE49-F238E27FC236}">
                <a16:creationId xmlns:a16="http://schemas.microsoft.com/office/drawing/2014/main" id="{ED9D067C-8018-412D-8ECC-02C6B41624B7}"/>
              </a:ext>
            </a:extLst>
          </p:cNvPr>
          <p:cNvSpPr/>
          <p:nvPr/>
        </p:nvSpPr>
        <p:spPr>
          <a:xfrm>
            <a:off x="15508210" y="12083276"/>
            <a:ext cx="4680520" cy="86856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45715B4F-281B-4B55-A6F8-5E5672A34817}"/>
              </a:ext>
            </a:extLst>
          </p:cNvPr>
          <p:cNvSpPr/>
          <p:nvPr/>
        </p:nvSpPr>
        <p:spPr>
          <a:xfrm>
            <a:off x="20833653" y="12081536"/>
            <a:ext cx="4755677" cy="86856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D1E6771-3D01-4769-9F05-3488085348BA}"/>
              </a:ext>
            </a:extLst>
          </p:cNvPr>
          <p:cNvSpPr txBox="1"/>
          <p:nvPr/>
        </p:nvSpPr>
        <p:spPr>
          <a:xfrm>
            <a:off x="15148170" y="11485388"/>
            <a:ext cx="541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Wydatki bieżące – 56,2%  ogółu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0412AE7-7760-4744-91F4-B69DC499C3FA}"/>
              </a:ext>
            </a:extLst>
          </p:cNvPr>
          <p:cNvSpPr txBox="1"/>
          <p:nvPr/>
        </p:nvSpPr>
        <p:spPr>
          <a:xfrm>
            <a:off x="20548769" y="11486308"/>
            <a:ext cx="568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Wydatki majątkowe– 43,8% ogółu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704AC62-DCF4-4E08-AD4E-3B03526A6AD2}"/>
              </a:ext>
            </a:extLst>
          </p:cNvPr>
          <p:cNvSpPr txBox="1"/>
          <p:nvPr/>
        </p:nvSpPr>
        <p:spPr>
          <a:xfrm>
            <a:off x="15796242" y="1214565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434,7 mln zł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085134A-5F83-4BC1-B8EA-1BB5C80C8721}"/>
              </a:ext>
            </a:extLst>
          </p:cNvPr>
          <p:cNvSpPr txBox="1"/>
          <p:nvPr/>
        </p:nvSpPr>
        <p:spPr>
          <a:xfrm>
            <a:off x="21268850" y="1213346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339,2 mln zł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7B9F95E3-AE91-4730-8A33-6744F4117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8" y="179912"/>
            <a:ext cx="3161466" cy="31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3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118824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Środowiska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6094889" y="10275850"/>
            <a:ext cx="5904656" cy="5124145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14927900" y="11029400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6408912" y="6804868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6336904" y="7917216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847 tys.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5256784" y="4641075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5256784" y="3852540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5616824" y="4967602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841 tys.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5256784" y="7596956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8FF611-4A8B-4FCC-BDFC-566DE1E81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60" y="652959"/>
            <a:ext cx="2395666" cy="2395666"/>
          </a:xfrm>
          <a:prstGeom prst="rect">
            <a:avLst/>
          </a:prstGeom>
        </p:spPr>
      </p:pic>
      <p:sp>
        <p:nvSpPr>
          <p:cNvPr id="31" name="Prostokąt zaokrąglony 21">
            <a:extLst>
              <a:ext uri="{FF2B5EF4-FFF2-40B4-BE49-F238E27FC236}">
                <a16:creationId xmlns:a16="http://schemas.microsoft.com/office/drawing/2014/main" id="{64668C47-7DCC-4FF4-BAC7-2E10C3621490}"/>
              </a:ext>
            </a:extLst>
          </p:cNvPr>
          <p:cNvSpPr/>
          <p:nvPr/>
        </p:nvSpPr>
        <p:spPr>
          <a:xfrm>
            <a:off x="16850072" y="5637548"/>
            <a:ext cx="8064896" cy="103633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B62D48B8-DEE4-4B8A-A7C1-8303EE594714}"/>
              </a:ext>
            </a:extLst>
          </p:cNvPr>
          <p:cNvSpPr txBox="1"/>
          <p:nvPr/>
        </p:nvSpPr>
        <p:spPr>
          <a:xfrm>
            <a:off x="15913968" y="4923943"/>
            <a:ext cx="100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Program Ochrony Środowiska</a:t>
            </a:r>
            <a:endParaRPr lang="pl-PL" sz="3200" b="1" dirty="0">
              <a:solidFill>
                <a:srgbClr val="9EA1A4"/>
              </a:solidFill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24D4E7A-B6DD-4DAB-A18E-1C6395833260}"/>
              </a:ext>
            </a:extLst>
          </p:cNvPr>
          <p:cNvSpPr txBox="1"/>
          <p:nvPr/>
        </p:nvSpPr>
        <p:spPr>
          <a:xfrm>
            <a:off x="17210112" y="570200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tys. zł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E6D35D5-903A-45B9-A6ED-850A97EFC5F2}"/>
              </a:ext>
            </a:extLst>
          </p:cNvPr>
          <p:cNvSpPr txBox="1"/>
          <p:nvPr/>
        </p:nvSpPr>
        <p:spPr>
          <a:xfrm>
            <a:off x="17498144" y="3565610"/>
            <a:ext cx="773642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B54768EA-C116-465F-8D3F-975F25A66948}"/>
              </a:ext>
            </a:extLst>
          </p:cNvPr>
          <p:cNvSpPr txBox="1"/>
          <p:nvPr/>
        </p:nvSpPr>
        <p:spPr>
          <a:xfrm>
            <a:off x="15985976" y="7308924"/>
            <a:ext cx="100811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Sprawozdanie z realizacji programu ochrony powietrza dla strefy lubuskiej wraz z planem inwestycyjnym. </a:t>
            </a:r>
          </a:p>
          <a:p>
            <a:pPr algn="ctr"/>
            <a:r>
              <a:rPr lang="pl-PL" sz="2800" b="1" dirty="0">
                <a:solidFill>
                  <a:srgbClr val="9EA1A4"/>
                </a:solidFill>
              </a:rPr>
              <a:t>Sprawozdanie z realizacji programu ochrony powietrza dla strefy miasto Zielona Góra oraz miasta Gorzów Wlkp. wraz z planem inwestycyjnym. </a:t>
            </a:r>
            <a:endParaRPr lang="pl-PL" sz="2400" b="1" dirty="0">
              <a:solidFill>
                <a:srgbClr val="9EA1A4"/>
              </a:solidFill>
            </a:endParaRPr>
          </a:p>
        </p:txBody>
      </p:sp>
      <p:sp>
        <p:nvSpPr>
          <p:cNvPr id="36" name="Prostokąt zaokrąglony 21">
            <a:extLst>
              <a:ext uri="{FF2B5EF4-FFF2-40B4-BE49-F238E27FC236}">
                <a16:creationId xmlns:a16="http://schemas.microsoft.com/office/drawing/2014/main" id="{BBF5720F-01D4-4A09-A163-A9D9A571A647}"/>
              </a:ext>
            </a:extLst>
          </p:cNvPr>
          <p:cNvSpPr/>
          <p:nvPr/>
        </p:nvSpPr>
        <p:spPr>
          <a:xfrm>
            <a:off x="16935109" y="9657246"/>
            <a:ext cx="8064896" cy="9877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BB813999-2011-4ADE-8554-98D3454EC8DB}"/>
              </a:ext>
            </a:extLst>
          </p:cNvPr>
          <p:cNvSpPr txBox="1"/>
          <p:nvPr/>
        </p:nvSpPr>
        <p:spPr>
          <a:xfrm>
            <a:off x="17295149" y="9721703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tys. zł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B4A9F843-E4AA-48BC-A9A0-C9B6EB883F24}"/>
              </a:ext>
            </a:extLst>
          </p:cNvPr>
          <p:cNvSpPr txBox="1"/>
          <p:nvPr/>
        </p:nvSpPr>
        <p:spPr>
          <a:xfrm>
            <a:off x="15942991" y="11559197"/>
            <a:ext cx="10081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Opracowanie Programu ochrony środowiska </a:t>
            </a:r>
          </a:p>
          <a:p>
            <a:pPr algn="ctr"/>
            <a:r>
              <a:rPr lang="pl-PL" sz="3200" b="1" dirty="0">
                <a:solidFill>
                  <a:srgbClr val="9EA1A4"/>
                </a:solidFill>
              </a:rPr>
              <a:t>przed hałasem</a:t>
            </a:r>
            <a:endParaRPr lang="pl-PL" sz="2800" b="1" dirty="0">
              <a:solidFill>
                <a:srgbClr val="9EA1A4"/>
              </a:solidFill>
            </a:endParaRPr>
          </a:p>
        </p:txBody>
      </p:sp>
      <p:sp>
        <p:nvSpPr>
          <p:cNvPr id="39" name="Prostokąt zaokrąglony 21">
            <a:extLst>
              <a:ext uri="{FF2B5EF4-FFF2-40B4-BE49-F238E27FC236}">
                <a16:creationId xmlns:a16="http://schemas.microsoft.com/office/drawing/2014/main" id="{E0D23492-B382-442C-A5DA-000059417B4C}"/>
              </a:ext>
            </a:extLst>
          </p:cNvPr>
          <p:cNvSpPr/>
          <p:nvPr/>
        </p:nvSpPr>
        <p:spPr>
          <a:xfrm>
            <a:off x="16807087" y="12773466"/>
            <a:ext cx="8064896" cy="9877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FC0C5C00-1B1F-45B0-95B8-98A6B68ECDBD}"/>
              </a:ext>
            </a:extLst>
          </p:cNvPr>
          <p:cNvSpPr txBox="1"/>
          <p:nvPr/>
        </p:nvSpPr>
        <p:spPr>
          <a:xfrm>
            <a:off x="17167127" y="12837923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tys. zł</a:t>
            </a:r>
          </a:p>
        </p:txBody>
      </p:sp>
    </p:spTree>
    <p:extLst>
      <p:ext uri="{BB962C8B-B14F-4D97-AF65-F5344CB8AC3E}">
        <p14:creationId xmlns:p14="http://schemas.microsoft.com/office/powerpoint/2010/main" val="757682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Programów Rozwoju Obszarów Wiejskich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34773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8821092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993344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6,3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850072" y="6516836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850072" y="5728301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210112" y="6843363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9613180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6FA5864-51DD-4EBF-9567-4F7901A36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60" y="652959"/>
            <a:ext cx="2395666" cy="23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39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Programów Rozwoju Obszarów Wiejskich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3" name="Prostokąt zaokrąglony 21">
            <a:extLst>
              <a:ext uri="{FF2B5EF4-FFF2-40B4-BE49-F238E27FC236}">
                <a16:creationId xmlns:a16="http://schemas.microsoft.com/office/drawing/2014/main" id="{3A377591-603D-483A-9A82-59B6F0F74C8E}"/>
              </a:ext>
            </a:extLst>
          </p:cNvPr>
          <p:cNvSpPr/>
          <p:nvPr/>
        </p:nvSpPr>
        <p:spPr>
          <a:xfrm>
            <a:off x="17282120" y="5436716"/>
            <a:ext cx="8064896" cy="12060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5F41A69-D74B-46CE-ACCD-D5207E5500C7}"/>
              </a:ext>
            </a:extLst>
          </p:cNvPr>
          <p:cNvSpPr txBox="1"/>
          <p:nvPr/>
        </p:nvSpPr>
        <p:spPr>
          <a:xfrm>
            <a:off x="17282120" y="471663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Lubuska Odnowa Wsi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8F77954-3CFE-4EEC-AF3C-AEC13A58EC22}"/>
              </a:ext>
            </a:extLst>
          </p:cNvPr>
          <p:cNvSpPr txBox="1"/>
          <p:nvPr/>
        </p:nvSpPr>
        <p:spPr>
          <a:xfrm>
            <a:off x="17642160" y="5501173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mln zł</a:t>
            </a:r>
          </a:p>
        </p:txBody>
      </p:sp>
      <p:sp>
        <p:nvSpPr>
          <p:cNvPr id="26" name="Prostokąt zaokrąglony 21">
            <a:extLst>
              <a:ext uri="{FF2B5EF4-FFF2-40B4-BE49-F238E27FC236}">
                <a16:creationId xmlns:a16="http://schemas.microsoft.com/office/drawing/2014/main" id="{1C823495-EC53-459C-82A7-A891FEEF7271}"/>
              </a:ext>
            </a:extLst>
          </p:cNvPr>
          <p:cNvSpPr/>
          <p:nvPr/>
        </p:nvSpPr>
        <p:spPr>
          <a:xfrm>
            <a:off x="17282120" y="8695151"/>
            <a:ext cx="8064896" cy="12060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6D97CF0-7BC1-46DA-8CA5-427EB51431F3}"/>
              </a:ext>
            </a:extLst>
          </p:cNvPr>
          <p:cNvSpPr txBox="1"/>
          <p:nvPr/>
        </p:nvSpPr>
        <p:spPr>
          <a:xfrm>
            <a:off x="17282120" y="7359523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Nawadnianie boisk piłkarskich na obszarach wiejskich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E49EDA3F-9648-4775-A68F-74CC31FBE05B}"/>
              </a:ext>
            </a:extLst>
          </p:cNvPr>
          <p:cNvSpPr txBox="1"/>
          <p:nvPr/>
        </p:nvSpPr>
        <p:spPr>
          <a:xfrm>
            <a:off x="17642160" y="8759608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300 tys. zł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8E07CE03-87FF-4373-958E-BC0B45677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60" y="652959"/>
            <a:ext cx="2395666" cy="2395666"/>
          </a:xfrm>
          <a:prstGeom prst="rect">
            <a:avLst/>
          </a:prstGeom>
        </p:spPr>
      </p:pic>
      <p:sp>
        <p:nvSpPr>
          <p:cNvPr id="41" name="Prostokąt zaokrąglony 21">
            <a:extLst>
              <a:ext uri="{FF2B5EF4-FFF2-40B4-BE49-F238E27FC236}">
                <a16:creationId xmlns:a16="http://schemas.microsoft.com/office/drawing/2014/main" id="{10808A96-2055-47B7-A1C9-9B73716E73BE}"/>
              </a:ext>
            </a:extLst>
          </p:cNvPr>
          <p:cNvSpPr/>
          <p:nvPr/>
        </p:nvSpPr>
        <p:spPr>
          <a:xfrm>
            <a:off x="17282120" y="11541062"/>
            <a:ext cx="8064896" cy="12060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61CCA938-A0E6-420E-B215-3B4064BD8885}"/>
              </a:ext>
            </a:extLst>
          </p:cNvPr>
          <p:cNvSpPr txBox="1"/>
          <p:nvPr/>
        </p:nvSpPr>
        <p:spPr>
          <a:xfrm>
            <a:off x="17282120" y="1079957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Konkurs dla partnerów KSOW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8C528FD-57FF-4267-9DAD-04007C588315}"/>
              </a:ext>
            </a:extLst>
          </p:cNvPr>
          <p:cNvSpPr txBox="1"/>
          <p:nvPr/>
        </p:nvSpPr>
        <p:spPr>
          <a:xfrm>
            <a:off x="17642160" y="11605519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tys. zł</a:t>
            </a:r>
          </a:p>
        </p:txBody>
      </p:sp>
    </p:spTree>
    <p:extLst>
      <p:ext uri="{BB962C8B-B14F-4D97-AF65-F5344CB8AC3E}">
        <p14:creationId xmlns:p14="http://schemas.microsoft.com/office/powerpoint/2010/main" val="2984760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Infrastruktury Społecznej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3456584" y="3924548"/>
            <a:ext cx="6029243" cy="5472608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095710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831703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9429384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108,7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994088" y="5940772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994088" y="5152237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354128" y="6267299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98,2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9109124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16" name="Sześciokąt 15">
            <a:extLst>
              <a:ext uri="{FF2B5EF4-FFF2-40B4-BE49-F238E27FC236}">
                <a16:creationId xmlns:a16="http://schemas.microsoft.com/office/drawing/2014/main" id="{B4EC8D7F-4363-4549-B7B9-36964BE9B85A}"/>
              </a:ext>
            </a:extLst>
          </p:cNvPr>
          <p:cNvSpPr/>
          <p:nvPr/>
        </p:nvSpPr>
        <p:spPr>
          <a:xfrm>
            <a:off x="8156533" y="6660852"/>
            <a:ext cx="6029243" cy="5472608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Sześciokąt 19">
            <a:extLst>
              <a:ext uri="{FF2B5EF4-FFF2-40B4-BE49-F238E27FC236}">
                <a16:creationId xmlns:a16="http://schemas.microsoft.com/office/drawing/2014/main" id="{4A18631B-C360-46F4-B4A7-E53D3C8FFEFE}"/>
              </a:ext>
            </a:extLst>
          </p:cNvPr>
          <p:cNvSpPr/>
          <p:nvPr/>
        </p:nvSpPr>
        <p:spPr>
          <a:xfrm>
            <a:off x="3477580" y="9397156"/>
            <a:ext cx="6029243" cy="5472608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99C61EE-C1D9-4CFB-A05F-3E663535F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6" y="573232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3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112768" y="630171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Infrastruktury Społecznej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184776" y="324148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6064818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5027052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5027052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170D57C4-D80C-4133-997A-5D18E141CA73}"/>
              </a:ext>
            </a:extLst>
          </p:cNvPr>
          <p:cNvSpPr/>
          <p:nvPr/>
        </p:nvSpPr>
        <p:spPr>
          <a:xfrm>
            <a:off x="5495014" y="5076676"/>
            <a:ext cx="8906785" cy="1320759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F2F95E-8E6E-42F1-BF89-859F587FA4DC}"/>
              </a:ext>
            </a:extLst>
          </p:cNvPr>
          <p:cNvSpPr txBox="1"/>
          <p:nvPr/>
        </p:nvSpPr>
        <p:spPr>
          <a:xfrm>
            <a:off x="5404465" y="4316048"/>
            <a:ext cx="8788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Lubuskie Talenty – program stypendialny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54287EF-4F1C-4DF4-958D-AA30B02592C8}"/>
              </a:ext>
            </a:extLst>
          </p:cNvPr>
          <p:cNvSpPr txBox="1"/>
          <p:nvPr/>
        </p:nvSpPr>
        <p:spPr>
          <a:xfrm>
            <a:off x="5899352" y="5187140"/>
            <a:ext cx="811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2,1 mln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C73A96-E12D-4AED-8D47-F085C666B29B}"/>
              </a:ext>
            </a:extLst>
          </p:cNvPr>
          <p:cNvSpPr txBox="1"/>
          <p:nvPr/>
        </p:nvSpPr>
        <p:spPr>
          <a:xfrm>
            <a:off x="5925582" y="2667020"/>
            <a:ext cx="191334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33" name="Sześciokąt 32">
            <a:extLst>
              <a:ext uri="{FF2B5EF4-FFF2-40B4-BE49-F238E27FC236}">
                <a16:creationId xmlns:a16="http://schemas.microsoft.com/office/drawing/2014/main" id="{DDA4CA4D-C8D2-4CF7-BB49-1C640AD1766B}"/>
              </a:ext>
            </a:extLst>
          </p:cNvPr>
          <p:cNvSpPr/>
          <p:nvPr/>
        </p:nvSpPr>
        <p:spPr>
          <a:xfrm>
            <a:off x="1373933" y="11255091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EB4B05E7-69ED-4C79-850D-E599282D374A}"/>
              </a:ext>
            </a:extLst>
          </p:cNvPr>
          <p:cNvSpPr/>
          <p:nvPr/>
        </p:nvSpPr>
        <p:spPr>
          <a:xfrm rot="1897962">
            <a:off x="2084413" y="10217325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709E6128-03F0-4DC6-8171-8B7668DA248B}"/>
              </a:ext>
            </a:extLst>
          </p:cNvPr>
          <p:cNvSpPr/>
          <p:nvPr/>
        </p:nvSpPr>
        <p:spPr>
          <a:xfrm rot="1897962">
            <a:off x="698314" y="10217325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rostokąt zaokrąglony 21">
            <a:extLst>
              <a:ext uri="{FF2B5EF4-FFF2-40B4-BE49-F238E27FC236}">
                <a16:creationId xmlns:a16="http://schemas.microsoft.com/office/drawing/2014/main" id="{0A82450E-8028-499A-B2F0-17C60DC25312}"/>
              </a:ext>
            </a:extLst>
          </p:cNvPr>
          <p:cNvSpPr/>
          <p:nvPr/>
        </p:nvSpPr>
        <p:spPr>
          <a:xfrm>
            <a:off x="5495014" y="8101012"/>
            <a:ext cx="8928991" cy="1320759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9E5CCCFE-01F5-447F-9248-9A208814BA12}"/>
              </a:ext>
            </a:extLst>
          </p:cNvPr>
          <p:cNvSpPr txBox="1"/>
          <p:nvPr/>
        </p:nvSpPr>
        <p:spPr>
          <a:xfrm>
            <a:off x="5688830" y="6948884"/>
            <a:ext cx="851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Realizacja programu inwestycyjnego pn. „Lubuska baza Sportowa”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67C10692-81B1-43E5-9274-BA35EF7C2696}"/>
              </a:ext>
            </a:extLst>
          </p:cNvPr>
          <p:cNvSpPr txBox="1"/>
          <p:nvPr/>
        </p:nvSpPr>
        <p:spPr>
          <a:xfrm>
            <a:off x="5635019" y="8245028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mln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Prostokąt zaokrąglony 21">
            <a:extLst>
              <a:ext uri="{FF2B5EF4-FFF2-40B4-BE49-F238E27FC236}">
                <a16:creationId xmlns:a16="http://schemas.microsoft.com/office/drawing/2014/main" id="{E3C750A2-18F3-4CEB-A0D9-EB22D368DE37}"/>
              </a:ext>
            </a:extLst>
          </p:cNvPr>
          <p:cNvSpPr/>
          <p:nvPr/>
        </p:nvSpPr>
        <p:spPr>
          <a:xfrm>
            <a:off x="5491865" y="11269365"/>
            <a:ext cx="8928991" cy="132076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484DB695-4638-4641-9ECA-37E10565B1AC}"/>
              </a:ext>
            </a:extLst>
          </p:cNvPr>
          <p:cNvSpPr txBox="1"/>
          <p:nvPr/>
        </p:nvSpPr>
        <p:spPr>
          <a:xfrm>
            <a:off x="5685683" y="1011723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Modernizacja Lubuskiego Teatru              </a:t>
            </a:r>
          </a:p>
          <a:p>
            <a:pPr algn="ctr"/>
            <a:r>
              <a:rPr lang="pl-PL" sz="3200" b="1" dirty="0">
                <a:solidFill>
                  <a:srgbClr val="9EA1A4"/>
                </a:solidFill>
              </a:rPr>
              <a:t> w Zielonej Górze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419C287F-B746-4F7A-AD3E-ED53A565D68B}"/>
              </a:ext>
            </a:extLst>
          </p:cNvPr>
          <p:cNvSpPr txBox="1"/>
          <p:nvPr/>
        </p:nvSpPr>
        <p:spPr>
          <a:xfrm>
            <a:off x="5829699" y="11413380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mln zł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7018BCBB-55F1-4B42-A007-54B23DB33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6" y="573232"/>
            <a:ext cx="2539682" cy="2539682"/>
          </a:xfrm>
          <a:prstGeom prst="rect">
            <a:avLst/>
          </a:prstGeom>
        </p:spPr>
      </p:pic>
      <p:sp>
        <p:nvSpPr>
          <p:cNvPr id="41" name="Prostokąt zaokrąglony 21">
            <a:extLst>
              <a:ext uri="{FF2B5EF4-FFF2-40B4-BE49-F238E27FC236}">
                <a16:creationId xmlns:a16="http://schemas.microsoft.com/office/drawing/2014/main" id="{FF739CCC-40DB-4EEC-AF22-135E5FAD0716}"/>
              </a:ext>
            </a:extLst>
          </p:cNvPr>
          <p:cNvSpPr/>
          <p:nvPr/>
        </p:nvSpPr>
        <p:spPr>
          <a:xfrm>
            <a:off x="5472808" y="14339574"/>
            <a:ext cx="8928991" cy="132076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787CB451-0EA5-4A1E-BC6F-0DF97963FF8C}"/>
              </a:ext>
            </a:extLst>
          </p:cNvPr>
          <p:cNvSpPr txBox="1"/>
          <p:nvPr/>
        </p:nvSpPr>
        <p:spPr>
          <a:xfrm>
            <a:off x="5666626" y="13072466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Rozbudowa infrastruktury Muzeum Etnograficznego w Ochli – Etap III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D0DD36CA-8426-4C61-84C5-62E02C777E14}"/>
              </a:ext>
            </a:extLst>
          </p:cNvPr>
          <p:cNvSpPr txBox="1"/>
          <p:nvPr/>
        </p:nvSpPr>
        <p:spPr>
          <a:xfrm>
            <a:off x="5810642" y="14437716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316 tys. zł</a:t>
            </a:r>
          </a:p>
        </p:txBody>
      </p:sp>
      <p:sp>
        <p:nvSpPr>
          <p:cNvPr id="68" name="Prostokąt zaokrąglony 21">
            <a:extLst>
              <a:ext uri="{FF2B5EF4-FFF2-40B4-BE49-F238E27FC236}">
                <a16:creationId xmlns:a16="http://schemas.microsoft.com/office/drawing/2014/main" id="{B972833F-8E10-41CB-8197-7B31D8C10724}"/>
              </a:ext>
            </a:extLst>
          </p:cNvPr>
          <p:cNvSpPr/>
          <p:nvPr/>
        </p:nvSpPr>
        <p:spPr>
          <a:xfrm>
            <a:off x="17119558" y="5824578"/>
            <a:ext cx="8906785" cy="156966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A9A5ED34-343C-428D-9A0C-6B4B48D26813}"/>
              </a:ext>
            </a:extLst>
          </p:cNvPr>
          <p:cNvSpPr txBox="1"/>
          <p:nvPr/>
        </p:nvSpPr>
        <p:spPr>
          <a:xfrm>
            <a:off x="16105010" y="4519051"/>
            <a:ext cx="10873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Budowa hali sportowej z zapleczem sanitarnym i socjalnym w Młodzieżowym Ośrodku Wychowawczym im. J. Korczaka w Babimoście</a:t>
            </a: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FD029E7B-8D26-4EB6-8C12-2B3903A858B6}"/>
              </a:ext>
            </a:extLst>
          </p:cNvPr>
          <p:cNvSpPr txBox="1"/>
          <p:nvPr/>
        </p:nvSpPr>
        <p:spPr>
          <a:xfrm>
            <a:off x="17647774" y="7476747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9EA1A4"/>
                </a:solidFill>
              </a:rPr>
              <a:t>inwestycja dofinansowana ze środków Rządowego Funduszu Polski Ład: Program Inwestycji Strategicznych w kwocie 3.960.000 zł</a:t>
            </a: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C7C66049-96D5-432F-B719-4B5101C94D20}"/>
              </a:ext>
            </a:extLst>
          </p:cNvPr>
          <p:cNvSpPr txBox="1"/>
          <p:nvPr/>
        </p:nvSpPr>
        <p:spPr>
          <a:xfrm>
            <a:off x="17647774" y="5725812"/>
            <a:ext cx="81115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3,1 mln zł</a:t>
            </a:r>
          </a:p>
          <a:p>
            <a:pPr algn="ctr"/>
            <a:r>
              <a:rPr lang="pl-PL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7,5 mln zł –  całkowita wartość inwestycji</a:t>
            </a:r>
          </a:p>
        </p:txBody>
      </p:sp>
      <p:sp>
        <p:nvSpPr>
          <p:cNvPr id="72" name="Prostokąt zaokrąglony 21">
            <a:extLst>
              <a:ext uri="{FF2B5EF4-FFF2-40B4-BE49-F238E27FC236}">
                <a16:creationId xmlns:a16="http://schemas.microsoft.com/office/drawing/2014/main" id="{9777252E-FCBB-4B64-ACE8-15719C2A2250}"/>
              </a:ext>
            </a:extLst>
          </p:cNvPr>
          <p:cNvSpPr/>
          <p:nvPr/>
        </p:nvSpPr>
        <p:spPr>
          <a:xfrm>
            <a:off x="17145840" y="9983049"/>
            <a:ext cx="8906785" cy="141577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898B7A76-76D6-42D8-8B16-6B74839E5FA8}"/>
              </a:ext>
            </a:extLst>
          </p:cNvPr>
          <p:cNvSpPr txBox="1"/>
          <p:nvPr/>
        </p:nvSpPr>
        <p:spPr>
          <a:xfrm>
            <a:off x="16256061" y="8885549"/>
            <a:ext cx="10873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Stypendia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5EA7070B-DA06-4B4F-85CE-26F8C6EE4835}"/>
              </a:ext>
            </a:extLst>
          </p:cNvPr>
          <p:cNvSpPr txBox="1"/>
          <p:nvPr/>
        </p:nvSpPr>
        <p:spPr>
          <a:xfrm>
            <a:off x="17769523" y="9901212"/>
            <a:ext cx="81115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90 tys. zł</a:t>
            </a:r>
          </a:p>
          <a:p>
            <a:pPr algn="ctr"/>
            <a:r>
              <a:rPr lang="pl-PL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Naukowe, twórcze i artystyczne</a:t>
            </a:r>
          </a:p>
        </p:txBody>
      </p:sp>
      <p:sp>
        <p:nvSpPr>
          <p:cNvPr id="76" name="Prostokąt zaokrąglony 21">
            <a:extLst>
              <a:ext uri="{FF2B5EF4-FFF2-40B4-BE49-F238E27FC236}">
                <a16:creationId xmlns:a16="http://schemas.microsoft.com/office/drawing/2014/main" id="{1A279685-548A-4F21-B42A-C0B72B3EC634}"/>
              </a:ext>
            </a:extLst>
          </p:cNvPr>
          <p:cNvSpPr/>
          <p:nvPr/>
        </p:nvSpPr>
        <p:spPr>
          <a:xfrm>
            <a:off x="17170654" y="12062509"/>
            <a:ext cx="8906785" cy="141577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0D873B22-9503-4558-94D7-6F822FD3172E}"/>
              </a:ext>
            </a:extLst>
          </p:cNvPr>
          <p:cNvSpPr txBox="1"/>
          <p:nvPr/>
        </p:nvSpPr>
        <p:spPr>
          <a:xfrm>
            <a:off x="17794337" y="11980672"/>
            <a:ext cx="81115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240 tys. zł</a:t>
            </a:r>
          </a:p>
          <a:p>
            <a:pPr algn="ctr"/>
            <a:r>
              <a:rPr lang="pl-PL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studentów studiów stacjonarnych</a:t>
            </a:r>
          </a:p>
        </p:txBody>
      </p:sp>
      <p:sp>
        <p:nvSpPr>
          <p:cNvPr id="78" name="Prostokąt zaokrąglony 21">
            <a:extLst>
              <a:ext uri="{FF2B5EF4-FFF2-40B4-BE49-F238E27FC236}">
                <a16:creationId xmlns:a16="http://schemas.microsoft.com/office/drawing/2014/main" id="{A8762DDB-99F4-4471-9563-F5D4BB521198}"/>
              </a:ext>
            </a:extLst>
          </p:cNvPr>
          <p:cNvSpPr/>
          <p:nvPr/>
        </p:nvSpPr>
        <p:spPr>
          <a:xfrm>
            <a:off x="17170653" y="14141969"/>
            <a:ext cx="8906785" cy="141577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1EDDE959-B249-427B-B44A-AEB45901AD27}"/>
              </a:ext>
            </a:extLst>
          </p:cNvPr>
          <p:cNvSpPr txBox="1"/>
          <p:nvPr/>
        </p:nvSpPr>
        <p:spPr>
          <a:xfrm>
            <a:off x="17783994" y="14082363"/>
            <a:ext cx="81115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198 tys. zł</a:t>
            </a:r>
          </a:p>
          <a:p>
            <a:pPr algn="ctr"/>
            <a:r>
              <a:rPr lang="pl-PL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sportowe</a:t>
            </a:r>
          </a:p>
        </p:txBody>
      </p:sp>
    </p:spTree>
    <p:extLst>
      <p:ext uri="{BB962C8B-B14F-4D97-AF65-F5344CB8AC3E}">
        <p14:creationId xmlns:p14="http://schemas.microsoft.com/office/powerpoint/2010/main" val="510421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Europejskiego Funduszu Społecznego 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16771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903711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10149464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850072" y="6372820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850072" y="5584285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210112" y="6699347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6,1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9829204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62F41F34-BE1F-44E4-B494-C5488D223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0" y="568485"/>
            <a:ext cx="2157548" cy="21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4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118824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Infrastruktury i Komunikacji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019115" y="3834549"/>
            <a:ext cx="6321846" cy="5490372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34773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9541172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1065352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144,1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850072" y="6804868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850072" y="6016333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210112" y="7131395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122,3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10333260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377F65-0B3D-4070-922D-A24D3B9F8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92" y="546173"/>
            <a:ext cx="2593799" cy="2593799"/>
          </a:xfrm>
          <a:prstGeom prst="rect">
            <a:avLst/>
          </a:prstGeom>
        </p:spPr>
      </p:pic>
      <p:sp>
        <p:nvSpPr>
          <p:cNvPr id="14" name="Sześciokąt 13">
            <a:extLst>
              <a:ext uri="{FF2B5EF4-FFF2-40B4-BE49-F238E27FC236}">
                <a16:creationId xmlns:a16="http://schemas.microsoft.com/office/drawing/2014/main" id="{3CFA1197-91A1-4E37-B1DB-8B0702ECE870}"/>
              </a:ext>
            </a:extLst>
          </p:cNvPr>
          <p:cNvSpPr/>
          <p:nvPr/>
        </p:nvSpPr>
        <p:spPr>
          <a:xfrm>
            <a:off x="8929192" y="6579735"/>
            <a:ext cx="6336704" cy="5531519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ześciokąt 14">
            <a:extLst>
              <a:ext uri="{FF2B5EF4-FFF2-40B4-BE49-F238E27FC236}">
                <a16:creationId xmlns:a16="http://schemas.microsoft.com/office/drawing/2014/main" id="{7B9E7A31-50F8-4EE0-8975-748593C92FFC}"/>
              </a:ext>
            </a:extLst>
          </p:cNvPr>
          <p:cNvSpPr/>
          <p:nvPr/>
        </p:nvSpPr>
        <p:spPr>
          <a:xfrm>
            <a:off x="4004257" y="9345494"/>
            <a:ext cx="6336704" cy="5531519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9058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6064818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5027052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5027052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170D57C4-D80C-4133-997A-5D18E141CA73}"/>
              </a:ext>
            </a:extLst>
          </p:cNvPr>
          <p:cNvSpPr/>
          <p:nvPr/>
        </p:nvSpPr>
        <p:spPr>
          <a:xfrm>
            <a:off x="6048872" y="6100663"/>
            <a:ext cx="8064896" cy="97946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F2F95E-8E6E-42F1-BF89-859F587FA4DC}"/>
              </a:ext>
            </a:extLst>
          </p:cNvPr>
          <p:cNvSpPr txBox="1"/>
          <p:nvPr/>
        </p:nvSpPr>
        <p:spPr>
          <a:xfrm>
            <a:off x="11138873" y="5139973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Przegląd okresowy pojazdów kolejowych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54287EF-4F1C-4DF4-958D-AA30B02592C8}"/>
              </a:ext>
            </a:extLst>
          </p:cNvPr>
          <p:cNvSpPr txBox="1"/>
          <p:nvPr/>
        </p:nvSpPr>
        <p:spPr>
          <a:xfrm>
            <a:off x="6408912" y="6133537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mln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C73A96-E12D-4AED-8D47-F085C666B29B}"/>
              </a:ext>
            </a:extLst>
          </p:cNvPr>
          <p:cNvSpPr txBox="1"/>
          <p:nvPr/>
        </p:nvSpPr>
        <p:spPr>
          <a:xfrm>
            <a:off x="5925582" y="396156"/>
            <a:ext cx="191334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25" name="Prostokąt zaokrąglony 21">
            <a:extLst>
              <a:ext uri="{FF2B5EF4-FFF2-40B4-BE49-F238E27FC236}">
                <a16:creationId xmlns:a16="http://schemas.microsoft.com/office/drawing/2014/main" id="{1384E60B-D40E-4014-9415-38C32705D007}"/>
              </a:ext>
            </a:extLst>
          </p:cNvPr>
          <p:cNvSpPr/>
          <p:nvPr/>
        </p:nvSpPr>
        <p:spPr>
          <a:xfrm>
            <a:off x="6004940" y="3209758"/>
            <a:ext cx="8064896" cy="100282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572B90FB-B29D-4005-8D82-BF1E1B9E3384}"/>
              </a:ext>
            </a:extLst>
          </p:cNvPr>
          <p:cNvSpPr txBox="1"/>
          <p:nvPr/>
        </p:nvSpPr>
        <p:spPr>
          <a:xfrm>
            <a:off x="11459834" y="183631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Organizacja przewozów kolejowych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B63011F-6A7E-4755-8DCD-44C46C417A81}"/>
              </a:ext>
            </a:extLst>
          </p:cNvPr>
          <p:cNvSpPr txBox="1"/>
          <p:nvPr/>
        </p:nvSpPr>
        <p:spPr>
          <a:xfrm>
            <a:off x="6364980" y="3242631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73,2 mln zł</a:t>
            </a:r>
          </a:p>
        </p:txBody>
      </p:sp>
      <p:sp>
        <p:nvSpPr>
          <p:cNvPr id="33" name="Sześciokąt 32">
            <a:extLst>
              <a:ext uri="{FF2B5EF4-FFF2-40B4-BE49-F238E27FC236}">
                <a16:creationId xmlns:a16="http://schemas.microsoft.com/office/drawing/2014/main" id="{DDA4CA4D-C8D2-4CF7-BB49-1C640AD1766B}"/>
              </a:ext>
            </a:extLst>
          </p:cNvPr>
          <p:cNvSpPr/>
          <p:nvPr/>
        </p:nvSpPr>
        <p:spPr>
          <a:xfrm>
            <a:off x="1373933" y="11255091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EB4B05E7-69ED-4C79-850D-E599282D374A}"/>
              </a:ext>
            </a:extLst>
          </p:cNvPr>
          <p:cNvSpPr/>
          <p:nvPr/>
        </p:nvSpPr>
        <p:spPr>
          <a:xfrm rot="1897962">
            <a:off x="2084413" y="10217325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709E6128-03F0-4DC6-8171-8B7668DA248B}"/>
              </a:ext>
            </a:extLst>
          </p:cNvPr>
          <p:cNvSpPr/>
          <p:nvPr/>
        </p:nvSpPr>
        <p:spPr>
          <a:xfrm rot="1897962">
            <a:off x="698314" y="10217325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82D1C4C6-879B-49B2-A5ED-3F3898D13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92" y="546173"/>
            <a:ext cx="2593799" cy="2593799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80621D6-F072-4103-9575-3F11F5700C52}"/>
              </a:ext>
            </a:extLst>
          </p:cNvPr>
          <p:cNvSpPr txBox="1"/>
          <p:nvPr/>
        </p:nvSpPr>
        <p:spPr>
          <a:xfrm>
            <a:off x="6120880" y="250949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2021 r. </a:t>
            </a:r>
          </a:p>
        </p:txBody>
      </p:sp>
      <p:sp>
        <p:nvSpPr>
          <p:cNvPr id="49" name="Prostokąt zaokrąglony 21">
            <a:extLst>
              <a:ext uri="{FF2B5EF4-FFF2-40B4-BE49-F238E27FC236}">
                <a16:creationId xmlns:a16="http://schemas.microsoft.com/office/drawing/2014/main" id="{9045D9DD-87EA-49A0-92AD-1CBF61856242}"/>
              </a:ext>
            </a:extLst>
          </p:cNvPr>
          <p:cNvSpPr/>
          <p:nvPr/>
        </p:nvSpPr>
        <p:spPr>
          <a:xfrm>
            <a:off x="16230076" y="3176441"/>
            <a:ext cx="8064896" cy="987786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D89EB83D-123E-4E5F-AA5C-194C08210CE3}"/>
              </a:ext>
            </a:extLst>
          </p:cNvPr>
          <p:cNvSpPr txBox="1"/>
          <p:nvPr/>
        </p:nvSpPr>
        <p:spPr>
          <a:xfrm>
            <a:off x="16590116" y="3240897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80,2 mln zł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05E86137-6FBA-4B42-86E6-691BD7B1DC3A}"/>
              </a:ext>
            </a:extLst>
          </p:cNvPr>
          <p:cNvSpPr txBox="1"/>
          <p:nvPr/>
        </p:nvSpPr>
        <p:spPr>
          <a:xfrm>
            <a:off x="16346016" y="247617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2022 r. 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67091BB0-BF90-43D4-B4B1-B12428B1FFF6}"/>
              </a:ext>
            </a:extLst>
          </p:cNvPr>
          <p:cNvSpPr txBox="1"/>
          <p:nvPr/>
        </p:nvSpPr>
        <p:spPr>
          <a:xfrm>
            <a:off x="6045518" y="533033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2021 r. 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C2AA175E-EF6C-4873-9F47-BC94B08C8D3A}"/>
              </a:ext>
            </a:extLst>
          </p:cNvPr>
          <p:cNvSpPr/>
          <p:nvPr/>
        </p:nvSpPr>
        <p:spPr>
          <a:xfrm>
            <a:off x="16233430" y="6143827"/>
            <a:ext cx="8064896" cy="97946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1819F72A-665D-41CD-8E8D-8D0ED06C5FF9}"/>
              </a:ext>
            </a:extLst>
          </p:cNvPr>
          <p:cNvSpPr txBox="1"/>
          <p:nvPr/>
        </p:nvSpPr>
        <p:spPr>
          <a:xfrm>
            <a:off x="16514158" y="615679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 mln zł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86D08982-B708-435E-9DA1-21E6B4BC77D2}"/>
              </a:ext>
            </a:extLst>
          </p:cNvPr>
          <p:cNvSpPr txBox="1"/>
          <p:nvPr/>
        </p:nvSpPr>
        <p:spPr>
          <a:xfrm>
            <a:off x="16230076" y="537349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2022</a:t>
            </a:r>
            <a:r>
              <a:rPr lang="pl-PL" sz="3600" b="1" dirty="0">
                <a:solidFill>
                  <a:srgbClr val="9EA1A4"/>
                </a:solidFill>
              </a:rPr>
              <a:t> r. 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304E521F-3632-4B24-B616-B76E6406AB55}"/>
              </a:ext>
            </a:extLst>
          </p:cNvPr>
          <p:cNvSpPr txBox="1"/>
          <p:nvPr/>
        </p:nvSpPr>
        <p:spPr>
          <a:xfrm>
            <a:off x="6120880" y="11982295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Dopłata do pasażerskich  przewozów autobusowych </a:t>
            </a:r>
          </a:p>
        </p:txBody>
      </p:sp>
      <p:sp>
        <p:nvSpPr>
          <p:cNvPr id="66" name="Prostokąt zaokrąglony 21">
            <a:extLst>
              <a:ext uri="{FF2B5EF4-FFF2-40B4-BE49-F238E27FC236}">
                <a16:creationId xmlns:a16="http://schemas.microsoft.com/office/drawing/2014/main" id="{40F1D6AD-5979-49CF-BE5A-E51D582F18BF}"/>
              </a:ext>
            </a:extLst>
          </p:cNvPr>
          <p:cNvSpPr/>
          <p:nvPr/>
        </p:nvSpPr>
        <p:spPr>
          <a:xfrm>
            <a:off x="6120880" y="12781532"/>
            <a:ext cx="8064896" cy="10255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5C6D6175-1F39-4B54-9086-FA49B26A63CB}"/>
              </a:ext>
            </a:extLst>
          </p:cNvPr>
          <p:cNvSpPr txBox="1"/>
          <p:nvPr/>
        </p:nvSpPr>
        <p:spPr>
          <a:xfrm>
            <a:off x="6480920" y="12845989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22,9 mln zł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FC622B8C-E960-432E-8819-7F0E33EEF2B5}"/>
              </a:ext>
            </a:extLst>
          </p:cNvPr>
          <p:cNvSpPr txBox="1"/>
          <p:nvPr/>
        </p:nvSpPr>
        <p:spPr>
          <a:xfrm>
            <a:off x="16235659" y="11661724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Pomoc finansowa dla JST na program budowy ścieżek rowerowych </a:t>
            </a:r>
          </a:p>
        </p:txBody>
      </p:sp>
      <p:sp>
        <p:nvSpPr>
          <p:cNvPr id="70" name="Prostokąt zaokrąglony 21">
            <a:extLst>
              <a:ext uri="{FF2B5EF4-FFF2-40B4-BE49-F238E27FC236}">
                <a16:creationId xmlns:a16="http://schemas.microsoft.com/office/drawing/2014/main" id="{CBD5042D-094A-49B2-8C41-62C673E57AC4}"/>
              </a:ext>
            </a:extLst>
          </p:cNvPr>
          <p:cNvSpPr/>
          <p:nvPr/>
        </p:nvSpPr>
        <p:spPr>
          <a:xfrm>
            <a:off x="16274008" y="12764083"/>
            <a:ext cx="8064896" cy="10255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A9DCDF2B-4699-47B1-909B-E6D767B9BE53}"/>
              </a:ext>
            </a:extLst>
          </p:cNvPr>
          <p:cNvSpPr txBox="1"/>
          <p:nvPr/>
        </p:nvSpPr>
        <p:spPr>
          <a:xfrm>
            <a:off x="16634048" y="1282854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mln zł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46CB5B99-3760-4EC2-A87A-EB9F5723553B}"/>
              </a:ext>
            </a:extLst>
          </p:cNvPr>
          <p:cNvSpPr txBox="1"/>
          <p:nvPr/>
        </p:nvSpPr>
        <p:spPr>
          <a:xfrm>
            <a:off x="11089432" y="7755488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Promocja woj. lubuskiego poprzez przewoźników lotniczych operujących                z lotniska Zielona Góra/Babimost</a:t>
            </a:r>
          </a:p>
        </p:txBody>
      </p:sp>
      <p:sp>
        <p:nvSpPr>
          <p:cNvPr id="54" name="Prostokąt zaokrąglony 21">
            <a:extLst>
              <a:ext uri="{FF2B5EF4-FFF2-40B4-BE49-F238E27FC236}">
                <a16:creationId xmlns:a16="http://schemas.microsoft.com/office/drawing/2014/main" id="{FA4EBC31-8C95-41B1-A2D6-5C5E0A0B29D3}"/>
              </a:ext>
            </a:extLst>
          </p:cNvPr>
          <p:cNvSpPr/>
          <p:nvPr/>
        </p:nvSpPr>
        <p:spPr>
          <a:xfrm>
            <a:off x="6048872" y="9592350"/>
            <a:ext cx="8064896" cy="97946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1AA38A05-34B6-46A0-9191-0A74A7E4FEA2}"/>
              </a:ext>
            </a:extLst>
          </p:cNvPr>
          <p:cNvSpPr txBox="1"/>
          <p:nvPr/>
        </p:nvSpPr>
        <p:spPr>
          <a:xfrm>
            <a:off x="6408912" y="962522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7,5 mln zł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67751A37-4992-437C-82A3-AE55B90B3613}"/>
              </a:ext>
            </a:extLst>
          </p:cNvPr>
          <p:cNvSpPr txBox="1"/>
          <p:nvPr/>
        </p:nvSpPr>
        <p:spPr>
          <a:xfrm>
            <a:off x="6045518" y="8956397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2021 r. </a:t>
            </a:r>
          </a:p>
        </p:txBody>
      </p:sp>
      <p:sp>
        <p:nvSpPr>
          <p:cNvPr id="61" name="Prostokąt zaokrąglony 21">
            <a:extLst>
              <a:ext uri="{FF2B5EF4-FFF2-40B4-BE49-F238E27FC236}">
                <a16:creationId xmlns:a16="http://schemas.microsoft.com/office/drawing/2014/main" id="{70B88921-A81E-4A91-BFE3-7FE370F2756E}"/>
              </a:ext>
            </a:extLst>
          </p:cNvPr>
          <p:cNvSpPr/>
          <p:nvPr/>
        </p:nvSpPr>
        <p:spPr>
          <a:xfrm>
            <a:off x="16233430" y="9635514"/>
            <a:ext cx="8064896" cy="97946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801C9720-C1A0-4CA6-940C-8C4F87007A95}"/>
              </a:ext>
            </a:extLst>
          </p:cNvPr>
          <p:cNvSpPr txBox="1"/>
          <p:nvPr/>
        </p:nvSpPr>
        <p:spPr>
          <a:xfrm>
            <a:off x="16514158" y="9648483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 mln zł</a:t>
            </a: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E413392B-7D32-472C-AF37-B3B50F41483B}"/>
              </a:ext>
            </a:extLst>
          </p:cNvPr>
          <p:cNvSpPr txBox="1"/>
          <p:nvPr/>
        </p:nvSpPr>
        <p:spPr>
          <a:xfrm>
            <a:off x="16226879" y="894325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2022</a:t>
            </a:r>
            <a:r>
              <a:rPr lang="pl-PL" sz="3600" b="1" dirty="0">
                <a:solidFill>
                  <a:srgbClr val="9EA1A4"/>
                </a:solidFill>
              </a:rPr>
              <a:t> r. </a:t>
            </a:r>
          </a:p>
        </p:txBody>
      </p:sp>
    </p:spTree>
    <p:extLst>
      <p:ext uri="{BB962C8B-B14F-4D97-AF65-F5344CB8AC3E}">
        <p14:creationId xmlns:p14="http://schemas.microsoft.com/office/powerpoint/2010/main" val="2196550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118824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Zarząd Dróg Wojewódzkich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076676"/>
            <a:ext cx="9791552" cy="8496944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1652433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1C1BB358-0D1E-4C8B-B1BB-5BC6C956F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92" y="546173"/>
            <a:ext cx="2593799" cy="2593799"/>
          </a:xfrm>
          <a:prstGeom prst="rect">
            <a:avLst/>
          </a:prstGeom>
        </p:spPr>
      </p:pic>
      <p:sp>
        <p:nvSpPr>
          <p:cNvPr id="14" name="Prostokąt zaokrąglony 21">
            <a:extLst>
              <a:ext uri="{FF2B5EF4-FFF2-40B4-BE49-F238E27FC236}">
                <a16:creationId xmlns:a16="http://schemas.microsoft.com/office/drawing/2014/main" id="{802AF1CB-A19B-4EB4-9AA2-FBA4A06CDDC6}"/>
              </a:ext>
            </a:extLst>
          </p:cNvPr>
          <p:cNvSpPr/>
          <p:nvPr/>
        </p:nvSpPr>
        <p:spPr>
          <a:xfrm>
            <a:off x="17282120" y="5272070"/>
            <a:ext cx="8064896" cy="1172039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EEAD8B3-D351-4787-BE90-FB923E2E2151}"/>
              </a:ext>
            </a:extLst>
          </p:cNvPr>
          <p:cNvSpPr txBox="1"/>
          <p:nvPr/>
        </p:nvSpPr>
        <p:spPr>
          <a:xfrm>
            <a:off x="17282120" y="4492381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BB90B94-BFFC-4C5F-A2B8-371E096B42A4}"/>
              </a:ext>
            </a:extLst>
          </p:cNvPr>
          <p:cNvSpPr txBox="1"/>
          <p:nvPr/>
        </p:nvSpPr>
        <p:spPr>
          <a:xfrm>
            <a:off x="17642160" y="5355395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120,1 mln zł</a:t>
            </a:r>
          </a:p>
        </p:txBody>
      </p:sp>
      <p:sp>
        <p:nvSpPr>
          <p:cNvPr id="25" name="Prostokąt zaokrąglony 21">
            <a:extLst>
              <a:ext uri="{FF2B5EF4-FFF2-40B4-BE49-F238E27FC236}">
                <a16:creationId xmlns:a16="http://schemas.microsoft.com/office/drawing/2014/main" id="{9643D269-715D-4C99-9067-0A12F3FDABD2}"/>
              </a:ext>
            </a:extLst>
          </p:cNvPr>
          <p:cNvSpPr/>
          <p:nvPr/>
        </p:nvSpPr>
        <p:spPr>
          <a:xfrm>
            <a:off x="17282120" y="8261313"/>
            <a:ext cx="8064896" cy="24319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C484DEB9-FD5F-41BF-A62C-FFDF99CAAFD4}"/>
              </a:ext>
            </a:extLst>
          </p:cNvPr>
          <p:cNvSpPr txBox="1"/>
          <p:nvPr/>
        </p:nvSpPr>
        <p:spPr>
          <a:xfrm>
            <a:off x="17306156" y="7308924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AA27927-1713-43EE-BC89-FA971C0B507B}"/>
              </a:ext>
            </a:extLst>
          </p:cNvPr>
          <p:cNvSpPr txBox="1"/>
          <p:nvPr/>
        </p:nvSpPr>
        <p:spPr>
          <a:xfrm>
            <a:off x="17666196" y="8171938"/>
            <a:ext cx="73448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212 mln zł</a:t>
            </a:r>
          </a:p>
          <a:p>
            <a:pPr algn="ctr"/>
            <a:endParaRPr lang="pl-PL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tym: 149,5 na inwestycje</a:t>
            </a:r>
            <a:endParaRPr lang="pl-P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022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76764" y="398918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Zarząd Dróg Wojewódzkich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184776" y="324148"/>
            <a:ext cx="20378264" cy="1589144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6064818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5027052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5027052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C73A96-E12D-4AED-8D47-F085C666B29B}"/>
              </a:ext>
            </a:extLst>
          </p:cNvPr>
          <p:cNvSpPr txBox="1"/>
          <p:nvPr/>
        </p:nvSpPr>
        <p:spPr>
          <a:xfrm>
            <a:off x="5858387" y="2068278"/>
            <a:ext cx="191334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33" name="Sześciokąt 32">
            <a:extLst>
              <a:ext uri="{FF2B5EF4-FFF2-40B4-BE49-F238E27FC236}">
                <a16:creationId xmlns:a16="http://schemas.microsoft.com/office/drawing/2014/main" id="{DDA4CA4D-C8D2-4CF7-BB49-1C640AD1766B}"/>
              </a:ext>
            </a:extLst>
          </p:cNvPr>
          <p:cNvSpPr/>
          <p:nvPr/>
        </p:nvSpPr>
        <p:spPr>
          <a:xfrm>
            <a:off x="1373933" y="11255091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Sześciokąt 36">
            <a:extLst>
              <a:ext uri="{FF2B5EF4-FFF2-40B4-BE49-F238E27FC236}">
                <a16:creationId xmlns:a16="http://schemas.microsoft.com/office/drawing/2014/main" id="{EB4B05E7-69ED-4C79-850D-E599282D374A}"/>
              </a:ext>
            </a:extLst>
          </p:cNvPr>
          <p:cNvSpPr/>
          <p:nvPr/>
        </p:nvSpPr>
        <p:spPr>
          <a:xfrm rot="1897962">
            <a:off x="2084413" y="10217325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Sześciokąt 37">
            <a:extLst>
              <a:ext uri="{FF2B5EF4-FFF2-40B4-BE49-F238E27FC236}">
                <a16:creationId xmlns:a16="http://schemas.microsoft.com/office/drawing/2014/main" id="{709E6128-03F0-4DC6-8171-8B7668DA248B}"/>
              </a:ext>
            </a:extLst>
          </p:cNvPr>
          <p:cNvSpPr/>
          <p:nvPr/>
        </p:nvSpPr>
        <p:spPr>
          <a:xfrm rot="1897962">
            <a:off x="698314" y="10217325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zaokrąglony 21">
            <a:extLst>
              <a:ext uri="{FF2B5EF4-FFF2-40B4-BE49-F238E27FC236}">
                <a16:creationId xmlns:a16="http://schemas.microsoft.com/office/drawing/2014/main" id="{02F245BD-B725-400E-B728-A34C08697CFF}"/>
              </a:ext>
            </a:extLst>
          </p:cNvPr>
          <p:cNvSpPr/>
          <p:nvPr/>
        </p:nvSpPr>
        <p:spPr>
          <a:xfrm>
            <a:off x="5531884" y="9547580"/>
            <a:ext cx="8906785" cy="113877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AFD52990-098A-4C9D-8C3A-6D5F033AAB2B}"/>
              </a:ext>
            </a:extLst>
          </p:cNvPr>
          <p:cNvSpPr txBox="1"/>
          <p:nvPr/>
        </p:nvSpPr>
        <p:spPr>
          <a:xfrm>
            <a:off x="5221646" y="8320056"/>
            <a:ext cx="95347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9EA1A4"/>
                </a:solidFill>
              </a:rPr>
              <a:t>Rozbudowa drogi wojewódzkiej </a:t>
            </a:r>
          </a:p>
          <a:p>
            <a:pPr algn="ctr"/>
            <a:r>
              <a:rPr lang="pl-PL" sz="3400" b="1" dirty="0">
                <a:solidFill>
                  <a:srgbClr val="9EA1A4"/>
                </a:solidFill>
              </a:rPr>
              <a:t>nr 295 w m. Miodnica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11E98A81-4B08-4A27-B90B-87399C035CD5}"/>
              </a:ext>
            </a:extLst>
          </p:cNvPr>
          <p:cNvSpPr txBox="1"/>
          <p:nvPr/>
        </p:nvSpPr>
        <p:spPr>
          <a:xfrm>
            <a:off x="5970123" y="9683104"/>
            <a:ext cx="811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21,3 mln zł</a:t>
            </a:r>
          </a:p>
        </p:txBody>
      </p:sp>
      <p:sp>
        <p:nvSpPr>
          <p:cNvPr id="63" name="Prostokąt zaokrąglony 21">
            <a:extLst>
              <a:ext uri="{FF2B5EF4-FFF2-40B4-BE49-F238E27FC236}">
                <a16:creationId xmlns:a16="http://schemas.microsoft.com/office/drawing/2014/main" id="{E3C750A2-18F3-4CEB-A0D9-EB22D368DE37}"/>
              </a:ext>
            </a:extLst>
          </p:cNvPr>
          <p:cNvSpPr/>
          <p:nvPr/>
        </p:nvSpPr>
        <p:spPr>
          <a:xfrm>
            <a:off x="16517681" y="5044323"/>
            <a:ext cx="8928991" cy="113877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484DB695-4638-4641-9ECA-37E10565B1AC}"/>
              </a:ext>
            </a:extLst>
          </p:cNvPr>
          <p:cNvSpPr txBox="1"/>
          <p:nvPr/>
        </p:nvSpPr>
        <p:spPr>
          <a:xfrm>
            <a:off x="16713174" y="3263383"/>
            <a:ext cx="80648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9EA1A4"/>
                </a:solidFill>
              </a:rPr>
              <a:t>Budowa mostu przez rzekę Odrę wraz z budową nowego przebiegu drogi wojewódzkiej nr 282 – Etap II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419C287F-B746-4F7A-AD3E-ED53A565D68B}"/>
              </a:ext>
            </a:extLst>
          </p:cNvPr>
          <p:cNvSpPr txBox="1"/>
          <p:nvPr/>
        </p:nvSpPr>
        <p:spPr>
          <a:xfrm>
            <a:off x="16872575" y="5149126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25,6 mln zł</a:t>
            </a: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700A7150-31F7-4DA5-8270-213B97E49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92" y="546173"/>
            <a:ext cx="2593799" cy="2593799"/>
          </a:xfrm>
          <a:prstGeom prst="rect">
            <a:avLst/>
          </a:prstGeom>
        </p:spPr>
      </p:pic>
      <p:sp>
        <p:nvSpPr>
          <p:cNvPr id="41" name="Prostokąt zaokrąglony 21">
            <a:extLst>
              <a:ext uri="{FF2B5EF4-FFF2-40B4-BE49-F238E27FC236}">
                <a16:creationId xmlns:a16="http://schemas.microsoft.com/office/drawing/2014/main" id="{319F25CC-4FEE-461D-BD6F-853A0D5841F2}"/>
              </a:ext>
            </a:extLst>
          </p:cNvPr>
          <p:cNvSpPr/>
          <p:nvPr/>
        </p:nvSpPr>
        <p:spPr>
          <a:xfrm>
            <a:off x="16562041" y="7970351"/>
            <a:ext cx="8928991" cy="113877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7BFBC1D2-807F-467C-96D8-964C7DD768E0}"/>
              </a:ext>
            </a:extLst>
          </p:cNvPr>
          <p:cNvSpPr txBox="1"/>
          <p:nvPr/>
        </p:nvSpPr>
        <p:spPr>
          <a:xfrm>
            <a:off x="16708275" y="8051652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mln zł</a:t>
            </a:r>
          </a:p>
        </p:txBody>
      </p:sp>
      <p:sp>
        <p:nvSpPr>
          <p:cNvPr id="28" name="Prostokąt zaokrąglony 21">
            <a:extLst>
              <a:ext uri="{FF2B5EF4-FFF2-40B4-BE49-F238E27FC236}">
                <a16:creationId xmlns:a16="http://schemas.microsoft.com/office/drawing/2014/main" id="{A9672E7C-DB5A-42E1-B04B-089A3ACEBF9C}"/>
              </a:ext>
            </a:extLst>
          </p:cNvPr>
          <p:cNvSpPr/>
          <p:nvPr/>
        </p:nvSpPr>
        <p:spPr>
          <a:xfrm>
            <a:off x="5509644" y="6605544"/>
            <a:ext cx="8906785" cy="1138773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441D9A3-9738-488E-A747-C40678D7DDB8}"/>
              </a:ext>
            </a:extLst>
          </p:cNvPr>
          <p:cNvSpPr txBox="1"/>
          <p:nvPr/>
        </p:nvSpPr>
        <p:spPr>
          <a:xfrm>
            <a:off x="5184776" y="4258746"/>
            <a:ext cx="94330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9EA1A4"/>
                </a:solidFill>
              </a:rPr>
              <a:t>Budowa obwodnicy m. Podmokle Wielkie, Kosieczyn  i Chlastawa w ciągu drogi wojewódzkiej nr 302 – dojazd do węzłów na autostradzie A-2 w Trzcielu oraz Nowym Tomyślu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C09D082E-7A52-4537-974C-8B312E284FA6}"/>
              </a:ext>
            </a:extLst>
          </p:cNvPr>
          <p:cNvSpPr txBox="1"/>
          <p:nvPr/>
        </p:nvSpPr>
        <p:spPr>
          <a:xfrm>
            <a:off x="5533113" y="6732860"/>
            <a:ext cx="870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27,9 mln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60DFC390-BAF9-4603-8F02-291391EB6EB8}"/>
              </a:ext>
            </a:extLst>
          </p:cNvPr>
          <p:cNvSpPr txBox="1"/>
          <p:nvPr/>
        </p:nvSpPr>
        <p:spPr>
          <a:xfrm>
            <a:off x="15885328" y="6815897"/>
            <a:ext cx="98650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9EA1A4"/>
                </a:solidFill>
              </a:rPr>
              <a:t>Rozbudowa drogi woj. nr 278 </a:t>
            </a:r>
          </a:p>
          <a:p>
            <a:pPr algn="ctr"/>
            <a:r>
              <a:rPr lang="pl-PL" sz="3400" b="1" dirty="0">
                <a:solidFill>
                  <a:srgbClr val="9EA1A4"/>
                </a:solidFill>
              </a:rPr>
              <a:t>na odc. Stare Strącze – Wschowa</a:t>
            </a:r>
          </a:p>
        </p:txBody>
      </p:sp>
      <p:sp>
        <p:nvSpPr>
          <p:cNvPr id="32" name="Prostokąt zaokrąglony 21">
            <a:extLst>
              <a:ext uri="{FF2B5EF4-FFF2-40B4-BE49-F238E27FC236}">
                <a16:creationId xmlns:a16="http://schemas.microsoft.com/office/drawing/2014/main" id="{E26D2936-8BF3-480B-851B-AF5C1C3653CD}"/>
              </a:ext>
            </a:extLst>
          </p:cNvPr>
          <p:cNvSpPr/>
          <p:nvPr/>
        </p:nvSpPr>
        <p:spPr>
          <a:xfrm>
            <a:off x="5555980" y="13151869"/>
            <a:ext cx="8906785" cy="1230165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F52476FE-34AF-41FB-9760-F4509C3F4ED1}"/>
              </a:ext>
            </a:extLst>
          </p:cNvPr>
          <p:cNvSpPr txBox="1"/>
          <p:nvPr/>
        </p:nvSpPr>
        <p:spPr>
          <a:xfrm>
            <a:off x="5424328" y="11364606"/>
            <a:ext cx="95347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9EA1A4"/>
                </a:solidFill>
              </a:rPr>
              <a:t>Budowa mostu na rz. Brzeźnica z dojazdami w ciągu drogi wojewódzkiej nr 295 w okolicy m. Nowogród Bobrzański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A4A7E954-683A-4578-8E77-4B3E85BFC0AB}"/>
              </a:ext>
            </a:extLst>
          </p:cNvPr>
          <p:cNvSpPr txBox="1"/>
          <p:nvPr/>
        </p:nvSpPr>
        <p:spPr>
          <a:xfrm>
            <a:off x="6045996" y="13243187"/>
            <a:ext cx="811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11,4 mln zł</a:t>
            </a:r>
          </a:p>
        </p:txBody>
      </p:sp>
      <p:sp>
        <p:nvSpPr>
          <p:cNvPr id="45" name="Prostokąt zaokrąglony 21">
            <a:extLst>
              <a:ext uri="{FF2B5EF4-FFF2-40B4-BE49-F238E27FC236}">
                <a16:creationId xmlns:a16="http://schemas.microsoft.com/office/drawing/2014/main" id="{5145842C-69B0-451A-9FED-A85F45BA066E}"/>
              </a:ext>
            </a:extLst>
          </p:cNvPr>
          <p:cNvSpPr/>
          <p:nvPr/>
        </p:nvSpPr>
        <p:spPr>
          <a:xfrm>
            <a:off x="16711919" y="11419191"/>
            <a:ext cx="8906785" cy="120983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B6A61CD2-FD3C-4486-9B94-66E604E045DC}"/>
              </a:ext>
            </a:extLst>
          </p:cNvPr>
          <p:cNvSpPr txBox="1"/>
          <p:nvPr/>
        </p:nvSpPr>
        <p:spPr>
          <a:xfrm>
            <a:off x="16438550" y="9757196"/>
            <a:ext cx="95347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9EA1A4"/>
                </a:solidFill>
              </a:rPr>
              <a:t>Budowa nowego mostu w km 32+864 na drodze wojewódzkiej nr 296 </a:t>
            </a:r>
          </a:p>
          <a:p>
            <a:pPr algn="ctr"/>
            <a:r>
              <a:rPr lang="pl-PL" sz="3400" b="1" dirty="0">
                <a:solidFill>
                  <a:srgbClr val="9EA1A4"/>
                </a:solidFill>
              </a:rPr>
              <a:t>na rz. Czerna w m. Żaganiec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7F6AA065-2B14-40FB-AAAF-C5891B06D3CA}"/>
              </a:ext>
            </a:extLst>
          </p:cNvPr>
          <p:cNvSpPr txBox="1"/>
          <p:nvPr/>
        </p:nvSpPr>
        <p:spPr>
          <a:xfrm>
            <a:off x="17150158" y="11530972"/>
            <a:ext cx="811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5,7 mln zł</a:t>
            </a:r>
          </a:p>
        </p:txBody>
      </p:sp>
      <p:sp>
        <p:nvSpPr>
          <p:cNvPr id="48" name="Prostokąt zaokrąglony 21">
            <a:extLst>
              <a:ext uri="{FF2B5EF4-FFF2-40B4-BE49-F238E27FC236}">
                <a16:creationId xmlns:a16="http://schemas.microsoft.com/office/drawing/2014/main" id="{6C65BE82-69FE-40A0-A908-E69FFCDF669B}"/>
              </a:ext>
            </a:extLst>
          </p:cNvPr>
          <p:cNvSpPr/>
          <p:nvPr/>
        </p:nvSpPr>
        <p:spPr>
          <a:xfrm>
            <a:off x="16800271" y="14437716"/>
            <a:ext cx="8906785" cy="120983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12BDCBC-A171-46AF-8591-478E67AF3BB2}"/>
              </a:ext>
            </a:extLst>
          </p:cNvPr>
          <p:cNvSpPr txBox="1"/>
          <p:nvPr/>
        </p:nvSpPr>
        <p:spPr>
          <a:xfrm>
            <a:off x="15819951" y="13197564"/>
            <a:ext cx="106907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9EA1A4"/>
                </a:solidFill>
              </a:rPr>
              <a:t>Budowa mostu przez rzekę Odrę wraz z budową nowego przebiegu drogi wojewódzkiej nr 138 w m. Połęcko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712D5E3A-750B-46FF-85A5-15006552BD2B}"/>
              </a:ext>
            </a:extLst>
          </p:cNvPr>
          <p:cNvSpPr txBox="1"/>
          <p:nvPr/>
        </p:nvSpPr>
        <p:spPr>
          <a:xfrm>
            <a:off x="17238510" y="14549497"/>
            <a:ext cx="811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4,3 mln zł</a:t>
            </a:r>
          </a:p>
        </p:txBody>
      </p:sp>
    </p:spTree>
    <p:extLst>
      <p:ext uri="{BB962C8B-B14F-4D97-AF65-F5344CB8AC3E}">
        <p14:creationId xmlns:p14="http://schemas.microsoft.com/office/powerpoint/2010/main" val="150068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FINANSÓW</a:t>
            </a:r>
          </a:p>
        </p:txBody>
      </p:sp>
      <p:sp>
        <p:nvSpPr>
          <p:cNvPr id="6" name="Prostokąt zaokrąglony 21">
            <a:extLst>
              <a:ext uri="{FF2B5EF4-FFF2-40B4-BE49-F238E27FC236}">
                <a16:creationId xmlns:a16="http://schemas.microsoft.com/office/drawing/2014/main" id="{D4811FE5-D748-484D-BF8B-A1046AE408AF}"/>
              </a:ext>
            </a:extLst>
          </p:cNvPr>
          <p:cNvSpPr/>
          <p:nvPr/>
        </p:nvSpPr>
        <p:spPr>
          <a:xfrm>
            <a:off x="6507210" y="3485232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8E622E-EEC2-4DE8-A84F-78D7499062BB}"/>
              </a:ext>
            </a:extLst>
          </p:cNvPr>
          <p:cNvSpPr txBox="1"/>
          <p:nvPr/>
        </p:nvSpPr>
        <p:spPr>
          <a:xfrm>
            <a:off x="6507210" y="3348484"/>
            <a:ext cx="17903702" cy="1119783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REZERWA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F28E9C0E-F9BB-45E9-9C38-C22A80B4FE3B}"/>
              </a:ext>
            </a:extLst>
          </p:cNvPr>
          <p:cNvSpPr txBox="1"/>
          <p:nvPr/>
        </p:nvSpPr>
        <p:spPr>
          <a:xfrm>
            <a:off x="17642160" y="647787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Stan na 1 stycznia 2021 r.   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1F8FAB1-EA38-4713-9F9C-7A8227E86683}"/>
              </a:ext>
            </a:extLst>
          </p:cNvPr>
          <p:cNvSpPr txBox="1"/>
          <p:nvPr/>
        </p:nvSpPr>
        <p:spPr>
          <a:xfrm>
            <a:off x="17354128" y="738093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 mln zł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C5D3520A-76B3-4761-BBCA-006369204EB6}"/>
              </a:ext>
            </a:extLst>
          </p:cNvPr>
          <p:cNvSpPr txBox="1"/>
          <p:nvPr/>
        </p:nvSpPr>
        <p:spPr>
          <a:xfrm>
            <a:off x="17498144" y="939715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FE3AC20D-2E4A-4759-80DC-640ECB906AB4}"/>
              </a:ext>
            </a:extLst>
          </p:cNvPr>
          <p:cNvSpPr txBox="1"/>
          <p:nvPr/>
        </p:nvSpPr>
        <p:spPr>
          <a:xfrm>
            <a:off x="16994088" y="10294046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5,9 mln zł</a:t>
            </a:r>
          </a:p>
        </p:txBody>
      </p:sp>
      <p:sp>
        <p:nvSpPr>
          <p:cNvPr id="39" name="Prostokąt zaokrąglony 21">
            <a:extLst>
              <a:ext uri="{FF2B5EF4-FFF2-40B4-BE49-F238E27FC236}">
                <a16:creationId xmlns:a16="http://schemas.microsoft.com/office/drawing/2014/main" id="{7963BAD4-AB95-4C61-BF6C-92EC74F6F409}"/>
              </a:ext>
            </a:extLst>
          </p:cNvPr>
          <p:cNvSpPr/>
          <p:nvPr/>
        </p:nvSpPr>
        <p:spPr>
          <a:xfrm>
            <a:off x="6633320" y="5016574"/>
            <a:ext cx="7768480" cy="1119783"/>
          </a:xfrm>
          <a:prstGeom prst="hexagon">
            <a:avLst/>
          </a:prstGeom>
          <a:solidFill>
            <a:srgbClr val="9EA1A4"/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0" name="Prostokąt zaokrąglony 21">
            <a:extLst>
              <a:ext uri="{FF2B5EF4-FFF2-40B4-BE49-F238E27FC236}">
                <a16:creationId xmlns:a16="http://schemas.microsoft.com/office/drawing/2014/main" id="{E9795897-166F-46D2-A9A8-AE92C2D968E4}"/>
              </a:ext>
            </a:extLst>
          </p:cNvPr>
          <p:cNvSpPr/>
          <p:nvPr/>
        </p:nvSpPr>
        <p:spPr>
          <a:xfrm>
            <a:off x="16642432" y="5004668"/>
            <a:ext cx="7768480" cy="1119783"/>
          </a:xfrm>
          <a:prstGeom prst="hexagon">
            <a:avLst/>
          </a:prstGeom>
          <a:solidFill>
            <a:srgbClr val="9EA1A4"/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9E62563A-4B0E-4113-9005-FBCFB88C88DB}"/>
              </a:ext>
            </a:extLst>
          </p:cNvPr>
          <p:cNvSpPr txBox="1"/>
          <p:nvPr/>
        </p:nvSpPr>
        <p:spPr>
          <a:xfrm>
            <a:off x="16334901" y="5148684"/>
            <a:ext cx="8383541" cy="783848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OGÓLNA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47608DC-BDE9-4573-AC71-3121A2BF66FD}"/>
              </a:ext>
            </a:extLst>
          </p:cNvPr>
          <p:cNvSpPr txBox="1"/>
          <p:nvPr/>
        </p:nvSpPr>
        <p:spPr>
          <a:xfrm>
            <a:off x="6465613" y="5148684"/>
            <a:ext cx="8383541" cy="783848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CELOWA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FCCD5A6-59A2-44A5-B4EE-E403A49DC9D8}"/>
              </a:ext>
            </a:extLst>
          </p:cNvPr>
          <p:cNvSpPr txBox="1"/>
          <p:nvPr/>
        </p:nvSpPr>
        <p:spPr>
          <a:xfrm>
            <a:off x="7853264" y="6518577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Stan na 1 stycznia 2021 r.</a:t>
            </a:r>
          </a:p>
        </p:txBody>
      </p:sp>
      <p:sp>
        <p:nvSpPr>
          <p:cNvPr id="44" name="Prostokąt zaokrąglony 21">
            <a:extLst>
              <a:ext uri="{FF2B5EF4-FFF2-40B4-BE49-F238E27FC236}">
                <a16:creationId xmlns:a16="http://schemas.microsoft.com/office/drawing/2014/main" id="{4B8498D9-F5DC-4A32-B390-343A491D0913}"/>
              </a:ext>
            </a:extLst>
          </p:cNvPr>
          <p:cNvSpPr/>
          <p:nvPr/>
        </p:nvSpPr>
        <p:spPr>
          <a:xfrm>
            <a:off x="6912968" y="7164908"/>
            <a:ext cx="7128792" cy="1472106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B703D4D6-FE9F-4590-92DA-49053BE7E8F4}"/>
              </a:ext>
            </a:extLst>
          </p:cNvPr>
          <p:cNvSpPr txBox="1"/>
          <p:nvPr/>
        </p:nvSpPr>
        <p:spPr>
          <a:xfrm>
            <a:off x="7633048" y="7373381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12,3 mln zł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9C004031-10B5-4524-A78B-088B8102D79D}"/>
              </a:ext>
            </a:extLst>
          </p:cNvPr>
          <p:cNvSpPr txBox="1"/>
          <p:nvPr/>
        </p:nvSpPr>
        <p:spPr>
          <a:xfrm>
            <a:off x="7705056" y="946916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A6AE4EFD-B95E-4F6C-BB92-49DF8681A006}"/>
              </a:ext>
            </a:extLst>
          </p:cNvPr>
          <p:cNvSpPr txBox="1"/>
          <p:nvPr/>
        </p:nvSpPr>
        <p:spPr>
          <a:xfrm>
            <a:off x="7705056" y="10260996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19,3 mln zł</a:t>
            </a:r>
          </a:p>
        </p:txBody>
      </p:sp>
      <p:sp>
        <p:nvSpPr>
          <p:cNvPr id="52" name="Prostokąt zaokrąglony 21">
            <a:extLst>
              <a:ext uri="{FF2B5EF4-FFF2-40B4-BE49-F238E27FC236}">
                <a16:creationId xmlns:a16="http://schemas.microsoft.com/office/drawing/2014/main" id="{4ADFA4F9-0268-4F0B-A619-BEFDF0F924D3}"/>
              </a:ext>
            </a:extLst>
          </p:cNvPr>
          <p:cNvSpPr/>
          <p:nvPr/>
        </p:nvSpPr>
        <p:spPr>
          <a:xfrm>
            <a:off x="16994088" y="7164908"/>
            <a:ext cx="7128792" cy="1472106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5" name="Prostokąt zaokrąglony 21">
            <a:extLst>
              <a:ext uri="{FF2B5EF4-FFF2-40B4-BE49-F238E27FC236}">
                <a16:creationId xmlns:a16="http://schemas.microsoft.com/office/drawing/2014/main" id="{6D75FD44-41D8-40A2-8FA6-4A037FAAF968}"/>
              </a:ext>
            </a:extLst>
          </p:cNvPr>
          <p:cNvSpPr/>
          <p:nvPr/>
        </p:nvSpPr>
        <p:spPr>
          <a:xfrm>
            <a:off x="6912968" y="10085290"/>
            <a:ext cx="7128792" cy="1472106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7F62888A-814E-4D22-BF83-F8C504299197}"/>
              </a:ext>
            </a:extLst>
          </p:cNvPr>
          <p:cNvSpPr/>
          <p:nvPr/>
        </p:nvSpPr>
        <p:spPr>
          <a:xfrm>
            <a:off x="16994088" y="10085290"/>
            <a:ext cx="7128792" cy="1472106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1C02C122-0C0F-42B7-8134-C8AA1598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8" y="179912"/>
            <a:ext cx="3161466" cy="31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88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32748" y="1211526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Biuro Projektów Własnych i Społeczeństwa Informacyjnego  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8657664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7619898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7619898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15359948" y="11523811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6984976" y="9033563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6912968" y="10145911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49,1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5832848" y="6369267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5832848" y="5580732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6192888" y="6695794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45,5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5832848" y="9825651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83E0247-496D-486F-A1B9-69437B73C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07" y="468164"/>
            <a:ext cx="2515553" cy="2515553"/>
          </a:xfrm>
          <a:prstGeom prst="rect">
            <a:avLst/>
          </a:prstGeom>
        </p:spPr>
      </p:pic>
      <p:sp>
        <p:nvSpPr>
          <p:cNvPr id="43" name="Sześciokąt 42">
            <a:extLst>
              <a:ext uri="{FF2B5EF4-FFF2-40B4-BE49-F238E27FC236}">
                <a16:creationId xmlns:a16="http://schemas.microsoft.com/office/drawing/2014/main" id="{A9DE02BC-3C4F-45B5-A8A7-984C8F65AD4C}"/>
              </a:ext>
            </a:extLst>
          </p:cNvPr>
          <p:cNvSpPr/>
          <p:nvPr/>
        </p:nvSpPr>
        <p:spPr>
          <a:xfrm rot="1897962">
            <a:off x="13731762" y="7676092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654D60EA-00A5-4DB2-8B99-0D573468F11F}"/>
              </a:ext>
            </a:extLst>
          </p:cNvPr>
          <p:cNvSpPr/>
          <p:nvPr/>
        </p:nvSpPr>
        <p:spPr>
          <a:xfrm>
            <a:off x="16824220" y="4530690"/>
            <a:ext cx="9791552" cy="8496944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7230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8657664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7619898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7619898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83E0247-496D-486F-A1B9-69437B73C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07" y="468164"/>
            <a:ext cx="2515553" cy="2515553"/>
          </a:xfrm>
          <a:prstGeom prst="rect">
            <a:avLst/>
          </a:prstGeom>
        </p:spPr>
      </p:pic>
      <p:sp>
        <p:nvSpPr>
          <p:cNvPr id="44" name="Prostokąt zaokrąglony 21">
            <a:extLst>
              <a:ext uri="{FF2B5EF4-FFF2-40B4-BE49-F238E27FC236}">
                <a16:creationId xmlns:a16="http://schemas.microsoft.com/office/drawing/2014/main" id="{9F475A0D-F61E-489B-85EE-16720FCD0DCA}"/>
              </a:ext>
            </a:extLst>
          </p:cNvPr>
          <p:cNvSpPr/>
          <p:nvPr/>
        </p:nvSpPr>
        <p:spPr>
          <a:xfrm>
            <a:off x="16960174" y="5115056"/>
            <a:ext cx="8064896" cy="9877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FF2D9A61-E3C5-4EC4-A6E9-E0D487170E3D}"/>
              </a:ext>
            </a:extLst>
          </p:cNvPr>
          <p:cNvSpPr txBox="1"/>
          <p:nvPr/>
        </p:nvSpPr>
        <p:spPr>
          <a:xfrm>
            <a:off x="17076114" y="440717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Park Technologii Kosmicznych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F03AEBFC-9C9E-4F2C-B8CF-9A9CF76981DA}"/>
              </a:ext>
            </a:extLst>
          </p:cNvPr>
          <p:cNvSpPr txBox="1"/>
          <p:nvPr/>
        </p:nvSpPr>
        <p:spPr>
          <a:xfrm>
            <a:off x="17320214" y="5179513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44,1 mln zł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320950DF-C7F4-40D9-BC18-0CCE1BD9B65A}"/>
              </a:ext>
            </a:extLst>
          </p:cNvPr>
          <p:cNvSpPr txBox="1"/>
          <p:nvPr/>
        </p:nvSpPr>
        <p:spPr>
          <a:xfrm>
            <a:off x="11521480" y="3049710"/>
            <a:ext cx="7736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sp>
        <p:nvSpPr>
          <p:cNvPr id="48" name="Prostokąt zaokrąglony 21">
            <a:extLst>
              <a:ext uri="{FF2B5EF4-FFF2-40B4-BE49-F238E27FC236}">
                <a16:creationId xmlns:a16="http://schemas.microsoft.com/office/drawing/2014/main" id="{AD5B58EC-4CD9-419C-93C5-84EBBC83430A}"/>
              </a:ext>
            </a:extLst>
          </p:cNvPr>
          <p:cNvSpPr/>
          <p:nvPr/>
        </p:nvSpPr>
        <p:spPr>
          <a:xfrm>
            <a:off x="16949657" y="7505612"/>
            <a:ext cx="8064896" cy="9877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9BACEE0E-D80F-4AF8-8FD2-2116C4EE78BD}"/>
              </a:ext>
            </a:extLst>
          </p:cNvPr>
          <p:cNvSpPr txBox="1"/>
          <p:nvPr/>
        </p:nvSpPr>
        <p:spPr>
          <a:xfrm>
            <a:off x="17268190" y="7505959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800 tys. zł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EC477986-265A-4862-8F1B-3A2BDC8A17C8}"/>
              </a:ext>
            </a:extLst>
          </p:cNvPr>
          <p:cNvSpPr txBox="1"/>
          <p:nvPr/>
        </p:nvSpPr>
        <p:spPr>
          <a:xfrm>
            <a:off x="16908150" y="668648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Lubuski e-Urząd</a:t>
            </a:r>
          </a:p>
        </p:txBody>
      </p:sp>
      <p:sp>
        <p:nvSpPr>
          <p:cNvPr id="62" name="Prostokąt zaokrąglony 21">
            <a:extLst>
              <a:ext uri="{FF2B5EF4-FFF2-40B4-BE49-F238E27FC236}">
                <a16:creationId xmlns:a16="http://schemas.microsoft.com/office/drawing/2014/main" id="{F02F2575-E45D-4F84-B6D1-E815978C714D}"/>
              </a:ext>
            </a:extLst>
          </p:cNvPr>
          <p:cNvSpPr/>
          <p:nvPr/>
        </p:nvSpPr>
        <p:spPr>
          <a:xfrm>
            <a:off x="17049240" y="13931793"/>
            <a:ext cx="8064896" cy="107721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C4D278B6-D2E6-449A-9757-703551C158B6}"/>
              </a:ext>
            </a:extLst>
          </p:cNvPr>
          <p:cNvSpPr txBox="1"/>
          <p:nvPr/>
        </p:nvSpPr>
        <p:spPr>
          <a:xfrm>
            <a:off x="16888367" y="12760949"/>
            <a:ext cx="8386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Lubuskie Centrum Kompetencji Cyfrowych </a:t>
            </a:r>
          </a:p>
          <a:p>
            <a:pPr algn="ctr"/>
            <a:r>
              <a:rPr lang="pl-PL" sz="3200" b="1" dirty="0">
                <a:solidFill>
                  <a:srgbClr val="9EA1A4"/>
                </a:solidFill>
              </a:rPr>
              <a:t> i Usług Wspólnych – Data Center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7F11D977-BF53-4BB9-AED8-BFFA5DC80AB8}"/>
              </a:ext>
            </a:extLst>
          </p:cNvPr>
          <p:cNvSpPr txBox="1"/>
          <p:nvPr/>
        </p:nvSpPr>
        <p:spPr>
          <a:xfrm>
            <a:off x="17409280" y="13996249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2,7 mln zł</a:t>
            </a:r>
          </a:p>
        </p:txBody>
      </p:sp>
      <p:sp>
        <p:nvSpPr>
          <p:cNvPr id="33" name="Prostokąt zaokrąglony 21">
            <a:extLst>
              <a:ext uri="{FF2B5EF4-FFF2-40B4-BE49-F238E27FC236}">
                <a16:creationId xmlns:a16="http://schemas.microsoft.com/office/drawing/2014/main" id="{1C9AF7DD-FDF8-47D3-AC21-368157BEF919}"/>
              </a:ext>
            </a:extLst>
          </p:cNvPr>
          <p:cNvSpPr/>
          <p:nvPr/>
        </p:nvSpPr>
        <p:spPr>
          <a:xfrm>
            <a:off x="17106958" y="10901120"/>
            <a:ext cx="8064896" cy="9877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8A8871F3-3AFC-48DE-A09B-6F6850330CDE}"/>
              </a:ext>
            </a:extLst>
          </p:cNvPr>
          <p:cNvSpPr txBox="1"/>
          <p:nvPr/>
        </p:nvSpPr>
        <p:spPr>
          <a:xfrm>
            <a:off x="17012886" y="9262997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Rewitalizacja budynku szpitala  w Gorzowie   na potrzeby Lubuskiego Centrum Kompetencji Cyfrowych i Usług Wspólnych</a:t>
            </a:r>
            <a:endParaRPr lang="pl-PL" sz="2800" b="1" dirty="0">
              <a:solidFill>
                <a:srgbClr val="9EA1A4"/>
              </a:solidFill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CD9334F-D501-4A8C-A81F-DCA9B20D7F2E}"/>
              </a:ext>
            </a:extLst>
          </p:cNvPr>
          <p:cNvSpPr txBox="1"/>
          <p:nvPr/>
        </p:nvSpPr>
        <p:spPr>
          <a:xfrm>
            <a:off x="17466998" y="10965577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1,4 </a:t>
            </a:r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mln zł</a:t>
            </a:r>
          </a:p>
        </p:txBody>
      </p:sp>
      <p:sp>
        <p:nvSpPr>
          <p:cNvPr id="29" name="Tytuł 1">
            <a:extLst>
              <a:ext uri="{FF2B5EF4-FFF2-40B4-BE49-F238E27FC236}">
                <a16:creationId xmlns:a16="http://schemas.microsoft.com/office/drawing/2014/main" id="{50179E9B-11DE-4017-A92A-5C2B818A08DE}"/>
              </a:ext>
            </a:extLst>
          </p:cNvPr>
          <p:cNvSpPr txBox="1">
            <a:spLocks/>
          </p:cNvSpPr>
          <p:nvPr/>
        </p:nvSpPr>
        <p:spPr>
          <a:xfrm>
            <a:off x="4932748" y="1211526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Biuro Projektów Własnych i Społeczeństwa Informacyjnego  </a:t>
            </a:r>
          </a:p>
        </p:txBody>
      </p:sp>
      <p:sp>
        <p:nvSpPr>
          <p:cNvPr id="30" name="Sześciokąt 29">
            <a:extLst>
              <a:ext uri="{FF2B5EF4-FFF2-40B4-BE49-F238E27FC236}">
                <a16:creationId xmlns:a16="http://schemas.microsoft.com/office/drawing/2014/main" id="{FD6809C1-89A6-4EB4-A2DF-1651602A7B87}"/>
              </a:ext>
            </a:extLst>
          </p:cNvPr>
          <p:cNvSpPr/>
          <p:nvPr/>
        </p:nvSpPr>
        <p:spPr>
          <a:xfrm>
            <a:off x="4944608" y="5499305"/>
            <a:ext cx="9791552" cy="8496944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2860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32748" y="1278159"/>
            <a:ext cx="20594288" cy="135007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Zarządzania RPO</a:t>
            </a:r>
          </a:p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Programów Regionalnych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23224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7" name="Prostokąt zaokrąglony 21">
            <a:extLst>
              <a:ext uri="{FF2B5EF4-FFF2-40B4-BE49-F238E27FC236}">
                <a16:creationId xmlns:a16="http://schemas.microsoft.com/office/drawing/2014/main" id="{627A48E6-C9FD-4A70-A870-002F0B03C2CA}"/>
              </a:ext>
            </a:extLst>
          </p:cNvPr>
          <p:cNvSpPr/>
          <p:nvPr/>
        </p:nvSpPr>
        <p:spPr>
          <a:xfrm>
            <a:off x="8425136" y="6358017"/>
            <a:ext cx="6696744" cy="1656184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8662A0"/>
              </a:solidFill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CE36E3E4-83CC-4634-B070-CD52A23036A7}"/>
              </a:ext>
            </a:extLst>
          </p:cNvPr>
          <p:cNvSpPr txBox="1"/>
          <p:nvPr/>
        </p:nvSpPr>
        <p:spPr>
          <a:xfrm>
            <a:off x="8785176" y="5564399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F4E4CB01-35B3-42AF-A53A-27A22E96E170}"/>
              </a:ext>
            </a:extLst>
          </p:cNvPr>
          <p:cNvSpPr txBox="1"/>
          <p:nvPr/>
        </p:nvSpPr>
        <p:spPr>
          <a:xfrm>
            <a:off x="8785176" y="6684544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29,2 mln zł</a:t>
            </a:r>
          </a:p>
        </p:txBody>
      </p:sp>
      <p:sp>
        <p:nvSpPr>
          <p:cNvPr id="43" name="Prostokąt zaokrąglony 21">
            <a:extLst>
              <a:ext uri="{FF2B5EF4-FFF2-40B4-BE49-F238E27FC236}">
                <a16:creationId xmlns:a16="http://schemas.microsoft.com/office/drawing/2014/main" id="{51C73A4D-94EF-4C15-A5DA-44F50000C695}"/>
              </a:ext>
            </a:extLst>
          </p:cNvPr>
          <p:cNvSpPr/>
          <p:nvPr/>
        </p:nvSpPr>
        <p:spPr>
          <a:xfrm>
            <a:off x="8425136" y="9814401"/>
            <a:ext cx="6696744" cy="1656184"/>
          </a:xfrm>
          <a:prstGeom prst="hexagon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8662A0"/>
              </a:solidFill>
            </a:endParaRP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A2A8A258-9D76-445F-A19B-ACEFD1E8C8A5}"/>
              </a:ext>
            </a:extLst>
          </p:cNvPr>
          <p:cNvSpPr txBox="1"/>
          <p:nvPr/>
        </p:nvSpPr>
        <p:spPr>
          <a:xfrm>
            <a:off x="8785176" y="9094321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90FDEB6C-483C-4D49-9281-827C57417832}"/>
              </a:ext>
            </a:extLst>
          </p:cNvPr>
          <p:cNvSpPr txBox="1"/>
          <p:nvPr/>
        </p:nvSpPr>
        <p:spPr>
          <a:xfrm>
            <a:off x="8785176" y="1014092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29,6 mln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EFFA62-226E-4DF9-8D08-99723CF27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644" y="5179071"/>
            <a:ext cx="7860568" cy="786056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DC1030A-8BC7-4AF8-B8E1-763B5EA30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0" y="568485"/>
            <a:ext cx="2157548" cy="21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25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310988" y="627587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Biuro Współpracy Zagranicznej </a:t>
            </a:r>
          </a:p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Europejskiej Współpracy Terytorialnej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9804981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7164908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8277256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7,1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994088" y="5073123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994088" y="4284588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354128" y="5399650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1,1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7956996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2" name="Sześciokąt 21">
            <a:extLst>
              <a:ext uri="{FF2B5EF4-FFF2-40B4-BE49-F238E27FC236}">
                <a16:creationId xmlns:a16="http://schemas.microsoft.com/office/drawing/2014/main" id="{19E24655-CDBC-430E-9747-E99CCD0D0597}"/>
              </a:ext>
            </a:extLst>
          </p:cNvPr>
          <p:cNvSpPr/>
          <p:nvPr/>
        </p:nvSpPr>
        <p:spPr>
          <a:xfrm>
            <a:off x="18175445" y="10289685"/>
            <a:ext cx="5994506" cy="5306992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38A2FD1-B4D8-4088-9753-BDA93663E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20" name="Prostokąt zaokrąglony 21">
            <a:extLst>
              <a:ext uri="{FF2B5EF4-FFF2-40B4-BE49-F238E27FC236}">
                <a16:creationId xmlns:a16="http://schemas.microsoft.com/office/drawing/2014/main" id="{16BDBAEE-414A-43F3-971C-6C1A1984044D}"/>
              </a:ext>
            </a:extLst>
          </p:cNvPr>
          <p:cNvSpPr/>
          <p:nvPr/>
        </p:nvSpPr>
        <p:spPr>
          <a:xfrm>
            <a:off x="5629191" y="8755564"/>
            <a:ext cx="8928991" cy="1077219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D97E30A-B532-401F-A1A6-B74B47E8F4CE}"/>
              </a:ext>
            </a:extLst>
          </p:cNvPr>
          <p:cNvSpPr txBox="1"/>
          <p:nvPr/>
        </p:nvSpPr>
        <p:spPr>
          <a:xfrm>
            <a:off x="5040760" y="7562403"/>
            <a:ext cx="9949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Projekt pn. Regionalny Punkt Kontaktowy z programu INTERREG VA Brandenburgia-Polska 2014-2020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11E95E8-D13C-4BBA-8012-B6AFAD203C66}"/>
              </a:ext>
            </a:extLst>
          </p:cNvPr>
          <p:cNvSpPr txBox="1"/>
          <p:nvPr/>
        </p:nvSpPr>
        <p:spPr>
          <a:xfrm>
            <a:off x="5942123" y="8882290"/>
            <a:ext cx="892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406 tys. zł</a:t>
            </a:r>
            <a:endParaRPr lang="pl-P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Prostokąt zaokrąglony 21">
            <a:extLst>
              <a:ext uri="{FF2B5EF4-FFF2-40B4-BE49-F238E27FC236}">
                <a16:creationId xmlns:a16="http://schemas.microsoft.com/office/drawing/2014/main" id="{AD08C874-52FC-4061-B263-4B3062FED53D}"/>
              </a:ext>
            </a:extLst>
          </p:cNvPr>
          <p:cNvSpPr/>
          <p:nvPr/>
        </p:nvSpPr>
        <p:spPr>
          <a:xfrm>
            <a:off x="5567002" y="11424929"/>
            <a:ext cx="8928991" cy="109522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8E05A24-1F60-48A6-AFD4-CEB847BA3082}"/>
              </a:ext>
            </a:extLst>
          </p:cNvPr>
          <p:cNvSpPr txBox="1"/>
          <p:nvPr/>
        </p:nvSpPr>
        <p:spPr>
          <a:xfrm>
            <a:off x="5597545" y="10693300"/>
            <a:ext cx="894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Święto Województwa Lubuskiego + Forum Regionów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673540A-8089-4650-8059-AEE52083E030}"/>
              </a:ext>
            </a:extLst>
          </p:cNvPr>
          <p:cNvSpPr txBox="1"/>
          <p:nvPr/>
        </p:nvSpPr>
        <p:spPr>
          <a:xfrm>
            <a:off x="5920116" y="11510875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  tys. zł</a:t>
            </a:r>
          </a:p>
        </p:txBody>
      </p:sp>
      <p:sp>
        <p:nvSpPr>
          <p:cNvPr id="31" name="Prostokąt zaokrąglony 21">
            <a:extLst>
              <a:ext uri="{FF2B5EF4-FFF2-40B4-BE49-F238E27FC236}">
                <a16:creationId xmlns:a16="http://schemas.microsoft.com/office/drawing/2014/main" id="{CE414054-2756-4D3D-8897-18DFCA6FC346}"/>
              </a:ext>
            </a:extLst>
          </p:cNvPr>
          <p:cNvSpPr/>
          <p:nvPr/>
        </p:nvSpPr>
        <p:spPr>
          <a:xfrm>
            <a:off x="5567002" y="13860714"/>
            <a:ext cx="8928991" cy="109522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1BA9CE8E-47E3-42C7-BEE9-EEA060A142BB}"/>
              </a:ext>
            </a:extLst>
          </p:cNvPr>
          <p:cNvSpPr txBox="1"/>
          <p:nvPr/>
        </p:nvSpPr>
        <p:spPr>
          <a:xfrm>
            <a:off x="5597545" y="13129085"/>
            <a:ext cx="89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VII Szczyt Polityczny Partnerstwa Odry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CA7BCB8-DAF3-4FA6-BB91-329F9A2007E5}"/>
              </a:ext>
            </a:extLst>
          </p:cNvPr>
          <p:cNvSpPr txBox="1"/>
          <p:nvPr/>
        </p:nvSpPr>
        <p:spPr>
          <a:xfrm>
            <a:off x="5920116" y="13946660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tys. zł</a:t>
            </a:r>
          </a:p>
        </p:txBody>
      </p:sp>
      <p:sp>
        <p:nvSpPr>
          <p:cNvPr id="34" name="Prostokąt zaokrąglony 21">
            <a:extLst>
              <a:ext uri="{FF2B5EF4-FFF2-40B4-BE49-F238E27FC236}">
                <a16:creationId xmlns:a16="http://schemas.microsoft.com/office/drawing/2014/main" id="{910F224C-4BDC-4390-AE7F-384B90764AC8}"/>
              </a:ext>
            </a:extLst>
          </p:cNvPr>
          <p:cNvSpPr/>
          <p:nvPr/>
        </p:nvSpPr>
        <p:spPr>
          <a:xfrm>
            <a:off x="5659782" y="5850181"/>
            <a:ext cx="8928991" cy="107721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B83BF64C-6B42-4C8A-B191-3DB46430013B}"/>
              </a:ext>
            </a:extLst>
          </p:cNvPr>
          <p:cNvSpPr txBox="1"/>
          <p:nvPr/>
        </p:nvSpPr>
        <p:spPr>
          <a:xfrm>
            <a:off x="5629191" y="3833956"/>
            <a:ext cx="89482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Koncepcja projektowa oraz zakup nieruchomości w Łęknicy z przeznaczeniem na Lubuskie Centrum Edukacji Ekologicznej - Zielona Szkoła   i Lubuski Oddział Narodowy Instytut Dziedzictwa Kultury - Park </a:t>
            </a:r>
            <a:r>
              <a:rPr lang="pl-PL" sz="2800" b="1" dirty="0" err="1">
                <a:solidFill>
                  <a:srgbClr val="9EA1A4"/>
                </a:solidFill>
              </a:rPr>
              <a:t>Mużakowski</a:t>
            </a:r>
            <a:r>
              <a:rPr lang="pl-PL" sz="2800" b="1" dirty="0">
                <a:solidFill>
                  <a:srgbClr val="9EA1A4"/>
                </a:solidFill>
              </a:rPr>
              <a:t> </a:t>
            </a:r>
            <a:endParaRPr lang="pl-PL" sz="2400" b="1" dirty="0">
              <a:solidFill>
                <a:srgbClr val="9EA1A4"/>
              </a:solidFill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8AC0A3D-BF95-405A-A22B-6DC4D695D344}"/>
              </a:ext>
            </a:extLst>
          </p:cNvPr>
          <p:cNvSpPr txBox="1"/>
          <p:nvPr/>
        </p:nvSpPr>
        <p:spPr>
          <a:xfrm>
            <a:off x="5835277" y="5861629"/>
            <a:ext cx="8303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mln zł</a:t>
            </a:r>
          </a:p>
        </p:txBody>
      </p:sp>
    </p:spTree>
    <p:extLst>
      <p:ext uri="{BB962C8B-B14F-4D97-AF65-F5344CB8AC3E}">
        <p14:creationId xmlns:p14="http://schemas.microsoft.com/office/powerpoint/2010/main" val="4096888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968752" y="828204"/>
            <a:ext cx="20594288" cy="228626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Geodezji, Gospodarki Nieruchomościami </a:t>
            </a:r>
            <a:b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Planowania Przestrzennego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4" name="Sześciokąt 33">
            <a:extLst>
              <a:ext uri="{FF2B5EF4-FFF2-40B4-BE49-F238E27FC236}">
                <a16:creationId xmlns:a16="http://schemas.microsoft.com/office/drawing/2014/main" id="{19A56019-17DE-44D3-B204-B81ED01B3E9D}"/>
              </a:ext>
            </a:extLst>
          </p:cNvPr>
          <p:cNvSpPr/>
          <p:nvPr/>
        </p:nvSpPr>
        <p:spPr>
          <a:xfrm>
            <a:off x="1399918" y="8657664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Sześciokąt 34">
            <a:extLst>
              <a:ext uri="{FF2B5EF4-FFF2-40B4-BE49-F238E27FC236}">
                <a16:creationId xmlns:a16="http://schemas.microsoft.com/office/drawing/2014/main" id="{657FD42E-7625-478E-BE32-49A7409295CC}"/>
              </a:ext>
            </a:extLst>
          </p:cNvPr>
          <p:cNvSpPr/>
          <p:nvPr/>
        </p:nvSpPr>
        <p:spPr>
          <a:xfrm rot="1897962">
            <a:off x="2110398" y="7619898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Sześciokąt 35">
            <a:extLst>
              <a:ext uri="{FF2B5EF4-FFF2-40B4-BE49-F238E27FC236}">
                <a16:creationId xmlns:a16="http://schemas.microsoft.com/office/drawing/2014/main" id="{DC46B7DC-CD5E-4819-ACAF-EBAEA70C4008}"/>
              </a:ext>
            </a:extLst>
          </p:cNvPr>
          <p:cNvSpPr/>
          <p:nvPr/>
        </p:nvSpPr>
        <p:spPr>
          <a:xfrm rot="1897962">
            <a:off x="724299" y="7619898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34773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AA71D41-ACFB-4F43-82FE-9463A551E385}"/>
              </a:ext>
            </a:extLst>
          </p:cNvPr>
          <p:cNvSpPr txBox="1"/>
          <p:nvPr/>
        </p:nvSpPr>
        <p:spPr>
          <a:xfrm>
            <a:off x="18146216" y="9181132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18074208" y="1029348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3,6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16994088" y="6444828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16994088" y="5656293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na 1 stycznia 2021 r. 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36B60DEF-7B80-4D67-B885-3B8A939F2C6D}"/>
              </a:ext>
            </a:extLst>
          </p:cNvPr>
          <p:cNvSpPr txBox="1"/>
          <p:nvPr/>
        </p:nvSpPr>
        <p:spPr>
          <a:xfrm>
            <a:off x="17354128" y="6771355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3,5 mln zł</a:t>
            </a:r>
          </a:p>
        </p:txBody>
      </p:sp>
      <p:sp>
        <p:nvSpPr>
          <p:cNvPr id="60" name="Prostokąt zaokrąglony 21">
            <a:extLst>
              <a:ext uri="{FF2B5EF4-FFF2-40B4-BE49-F238E27FC236}">
                <a16:creationId xmlns:a16="http://schemas.microsoft.com/office/drawing/2014/main" id="{8F14E292-D2A5-46C8-ACB5-EE55261F7107}"/>
              </a:ext>
            </a:extLst>
          </p:cNvPr>
          <p:cNvSpPr/>
          <p:nvPr/>
        </p:nvSpPr>
        <p:spPr>
          <a:xfrm>
            <a:off x="16994088" y="9973220"/>
            <a:ext cx="8064896" cy="1656184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170D57C4-D80C-4133-997A-5D18E141CA73}"/>
              </a:ext>
            </a:extLst>
          </p:cNvPr>
          <p:cNvSpPr/>
          <p:nvPr/>
        </p:nvSpPr>
        <p:spPr>
          <a:xfrm>
            <a:off x="5443359" y="7342973"/>
            <a:ext cx="8064896" cy="12060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F2F95E-8E6E-42F1-BF89-859F587FA4DC}"/>
              </a:ext>
            </a:extLst>
          </p:cNvPr>
          <p:cNvSpPr txBox="1"/>
          <p:nvPr/>
        </p:nvSpPr>
        <p:spPr>
          <a:xfrm>
            <a:off x="5558379" y="5605673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Aktualizacja zbiorów Bazy Danych Obiektów Topograficznych dla wybranego obszaru województwa lubuskiego 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54287EF-4F1C-4DF4-958D-AA30B02592C8}"/>
              </a:ext>
            </a:extLst>
          </p:cNvPr>
          <p:cNvSpPr txBox="1"/>
          <p:nvPr/>
        </p:nvSpPr>
        <p:spPr>
          <a:xfrm>
            <a:off x="5803399" y="7407430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153 </a:t>
            </a:r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tys.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C73A96-E12D-4AED-8D47-F085C666B29B}"/>
              </a:ext>
            </a:extLst>
          </p:cNvPr>
          <p:cNvSpPr txBox="1"/>
          <p:nvPr/>
        </p:nvSpPr>
        <p:spPr>
          <a:xfrm>
            <a:off x="5722616" y="4284588"/>
            <a:ext cx="773642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Najważniejsze zadania: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38F3EF43-7190-4AEA-AAD6-BDDA6AA37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07" y="468164"/>
            <a:ext cx="2515553" cy="2515553"/>
          </a:xfrm>
          <a:prstGeom prst="rect">
            <a:avLst/>
          </a:prstGeom>
        </p:spPr>
      </p:pic>
      <p:sp>
        <p:nvSpPr>
          <p:cNvPr id="20" name="Prostokąt zaokrąglony 21">
            <a:extLst>
              <a:ext uri="{FF2B5EF4-FFF2-40B4-BE49-F238E27FC236}">
                <a16:creationId xmlns:a16="http://schemas.microsoft.com/office/drawing/2014/main" id="{CEA9E68F-55CA-492A-9F08-9E28C15AA108}"/>
              </a:ext>
            </a:extLst>
          </p:cNvPr>
          <p:cNvSpPr/>
          <p:nvPr/>
        </p:nvSpPr>
        <p:spPr>
          <a:xfrm>
            <a:off x="5327419" y="11975437"/>
            <a:ext cx="8064896" cy="120606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309C12A-E66A-43EC-8744-63C480042605}"/>
              </a:ext>
            </a:extLst>
          </p:cNvPr>
          <p:cNvSpPr txBox="1"/>
          <p:nvPr/>
        </p:nvSpPr>
        <p:spPr>
          <a:xfrm>
            <a:off x="5443359" y="9469164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Usługa wykonania okresowej oceny planu zagospodarowania przestrzennego województwa lubuskiego Ustawą o Planowaniu i Zagospodarowaniu przestrzennym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C3FEDBB-15B8-4333-B07E-E8F839FABE68}"/>
              </a:ext>
            </a:extLst>
          </p:cNvPr>
          <p:cNvSpPr txBox="1"/>
          <p:nvPr/>
        </p:nvSpPr>
        <p:spPr>
          <a:xfrm>
            <a:off x="5687459" y="12039894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87 tys. zł</a:t>
            </a:r>
          </a:p>
        </p:txBody>
      </p:sp>
    </p:spTree>
    <p:extLst>
      <p:ext uri="{BB962C8B-B14F-4D97-AF65-F5344CB8AC3E}">
        <p14:creationId xmlns:p14="http://schemas.microsoft.com/office/powerpoint/2010/main" val="1276865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Budżet obywatelski 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556134" y="5292700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40" name="Symbol zastępczy zawartości 2">
            <a:extLst>
              <a:ext uri="{FF2B5EF4-FFF2-40B4-BE49-F238E27FC236}">
                <a16:creationId xmlns:a16="http://schemas.microsoft.com/office/drawing/2014/main" id="{C2E231DF-B0D1-4CA7-9E4E-FA04FF6CAC96}"/>
              </a:ext>
            </a:extLst>
          </p:cNvPr>
          <p:cNvSpPr txBox="1">
            <a:spLocks/>
          </p:cNvSpPr>
          <p:nvPr/>
        </p:nvSpPr>
        <p:spPr>
          <a:xfrm flipH="1" flipV="1">
            <a:off x="26161146" y="10469232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41" name="Prostokąt zaokrąglony 21">
            <a:extLst>
              <a:ext uri="{FF2B5EF4-FFF2-40B4-BE49-F238E27FC236}">
                <a16:creationId xmlns:a16="http://schemas.microsoft.com/office/drawing/2014/main" id="{FED43BF7-2542-490F-8EC7-19516472A88B}"/>
              </a:ext>
            </a:extLst>
          </p:cNvPr>
          <p:cNvSpPr/>
          <p:nvPr/>
        </p:nvSpPr>
        <p:spPr>
          <a:xfrm>
            <a:off x="17426133" y="6747299"/>
            <a:ext cx="8906785" cy="122247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FA06012A-12F9-4A9B-94A1-576676CE7102}"/>
              </a:ext>
            </a:extLst>
          </p:cNvPr>
          <p:cNvSpPr txBox="1"/>
          <p:nvPr/>
        </p:nvSpPr>
        <p:spPr>
          <a:xfrm>
            <a:off x="17210112" y="5524903"/>
            <a:ext cx="914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Budżet Inicjatyw Obywatelskich – Lubuskie Inicjatywy Młodzieżowe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F365B7C8-4F4A-4598-A4E7-270332395831}"/>
              </a:ext>
            </a:extLst>
          </p:cNvPr>
          <p:cNvSpPr txBox="1"/>
          <p:nvPr/>
        </p:nvSpPr>
        <p:spPr>
          <a:xfrm>
            <a:off x="17763966" y="6893055"/>
            <a:ext cx="813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970 tys. zł</a:t>
            </a:r>
          </a:p>
        </p:txBody>
      </p:sp>
      <p:sp>
        <p:nvSpPr>
          <p:cNvPr id="44" name="Prostokąt zaokrąglony 21">
            <a:extLst>
              <a:ext uri="{FF2B5EF4-FFF2-40B4-BE49-F238E27FC236}">
                <a16:creationId xmlns:a16="http://schemas.microsoft.com/office/drawing/2014/main" id="{4CBB18F6-9E69-4A0B-A4C8-964CF50D0DC4}"/>
              </a:ext>
            </a:extLst>
          </p:cNvPr>
          <p:cNvSpPr/>
          <p:nvPr/>
        </p:nvSpPr>
        <p:spPr>
          <a:xfrm>
            <a:off x="17363012" y="9243185"/>
            <a:ext cx="8928991" cy="11552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CA831868-5C0C-4907-A680-6EA6547964AB}"/>
              </a:ext>
            </a:extLst>
          </p:cNvPr>
          <p:cNvSpPr txBox="1"/>
          <p:nvPr/>
        </p:nvSpPr>
        <p:spPr>
          <a:xfrm>
            <a:off x="17573611" y="8549239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Lubuskie Inicjatywy Senioralne 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1445C26E-DE9C-4CC4-928D-06CD06DF35D9}"/>
              </a:ext>
            </a:extLst>
          </p:cNvPr>
          <p:cNvSpPr txBox="1"/>
          <p:nvPr/>
        </p:nvSpPr>
        <p:spPr>
          <a:xfrm>
            <a:off x="17763967" y="9427850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470 tys. zł</a:t>
            </a:r>
          </a:p>
        </p:txBody>
      </p:sp>
      <p:sp>
        <p:nvSpPr>
          <p:cNvPr id="47" name="Symbol zastępczy zawartości 2">
            <a:extLst>
              <a:ext uri="{FF2B5EF4-FFF2-40B4-BE49-F238E27FC236}">
                <a16:creationId xmlns:a16="http://schemas.microsoft.com/office/drawing/2014/main" id="{826579CC-F944-43CF-9112-6EAB5B31B84F}"/>
              </a:ext>
            </a:extLst>
          </p:cNvPr>
          <p:cNvSpPr txBox="1">
            <a:spLocks/>
          </p:cNvSpPr>
          <p:nvPr/>
        </p:nvSpPr>
        <p:spPr>
          <a:xfrm flipH="1" flipV="1">
            <a:off x="26161147" y="12880831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48" name="Prostokąt zaokrąglony 21">
            <a:extLst>
              <a:ext uri="{FF2B5EF4-FFF2-40B4-BE49-F238E27FC236}">
                <a16:creationId xmlns:a16="http://schemas.microsoft.com/office/drawing/2014/main" id="{BE3DAE82-9151-411A-A7C5-A1ED810F9E38}"/>
              </a:ext>
            </a:extLst>
          </p:cNvPr>
          <p:cNvSpPr/>
          <p:nvPr/>
        </p:nvSpPr>
        <p:spPr>
          <a:xfrm>
            <a:off x="17426134" y="11654783"/>
            <a:ext cx="8928991" cy="111157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A47F8137-EAE4-410C-BEDA-36F016D3AD37}"/>
              </a:ext>
            </a:extLst>
          </p:cNvPr>
          <p:cNvSpPr txBox="1"/>
          <p:nvPr/>
        </p:nvSpPr>
        <p:spPr>
          <a:xfrm>
            <a:off x="17619952" y="1088883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Lubuska Odnowa Wsi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63AF68EA-B723-4883-B95E-32EA96B44591}"/>
              </a:ext>
            </a:extLst>
          </p:cNvPr>
          <p:cNvSpPr txBox="1"/>
          <p:nvPr/>
        </p:nvSpPr>
        <p:spPr>
          <a:xfrm>
            <a:off x="17763968" y="11752926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mln zł</a:t>
            </a:r>
          </a:p>
        </p:txBody>
      </p:sp>
      <p:sp>
        <p:nvSpPr>
          <p:cNvPr id="52" name="Prostokąt zaokrąglony 21">
            <a:extLst>
              <a:ext uri="{FF2B5EF4-FFF2-40B4-BE49-F238E27FC236}">
                <a16:creationId xmlns:a16="http://schemas.microsoft.com/office/drawing/2014/main" id="{E7019536-1602-4A01-9BF7-FED3F6C194AA}"/>
              </a:ext>
            </a:extLst>
          </p:cNvPr>
          <p:cNvSpPr/>
          <p:nvPr/>
        </p:nvSpPr>
        <p:spPr>
          <a:xfrm>
            <a:off x="17426134" y="13959039"/>
            <a:ext cx="8928991" cy="111157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152B6D0F-1F46-4B0D-BC1D-81BF979542E6}"/>
              </a:ext>
            </a:extLst>
          </p:cNvPr>
          <p:cNvSpPr txBox="1"/>
          <p:nvPr/>
        </p:nvSpPr>
        <p:spPr>
          <a:xfrm>
            <a:off x="17619952" y="1319308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Węzy pszczelarskie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695E33F6-AC1E-44A7-934D-30B9C46E393C}"/>
              </a:ext>
            </a:extLst>
          </p:cNvPr>
          <p:cNvSpPr txBox="1"/>
          <p:nvPr/>
        </p:nvSpPr>
        <p:spPr>
          <a:xfrm>
            <a:off x="17763968" y="14057182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tys. zł</a:t>
            </a:r>
          </a:p>
        </p:txBody>
      </p:sp>
      <p:sp>
        <p:nvSpPr>
          <p:cNvPr id="55" name="Symbol zastępczy zawartości 2">
            <a:extLst>
              <a:ext uri="{FF2B5EF4-FFF2-40B4-BE49-F238E27FC236}">
                <a16:creationId xmlns:a16="http://schemas.microsoft.com/office/drawing/2014/main" id="{CD3E023C-6EA5-4C03-96C7-A830B654E718}"/>
              </a:ext>
            </a:extLst>
          </p:cNvPr>
          <p:cNvSpPr txBox="1">
            <a:spLocks/>
          </p:cNvSpPr>
          <p:nvPr/>
        </p:nvSpPr>
        <p:spPr>
          <a:xfrm flipH="1" flipV="1">
            <a:off x="26521189" y="16033004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6" name="Sześciokąt 25">
            <a:extLst>
              <a:ext uri="{FF2B5EF4-FFF2-40B4-BE49-F238E27FC236}">
                <a16:creationId xmlns:a16="http://schemas.microsoft.com/office/drawing/2014/main" id="{F7A387C3-3762-42ED-97B7-7C9E1567A90D}"/>
              </a:ext>
            </a:extLst>
          </p:cNvPr>
          <p:cNvSpPr/>
          <p:nvPr/>
        </p:nvSpPr>
        <p:spPr>
          <a:xfrm>
            <a:off x="1399918" y="5632770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A867208D-1737-4220-B9D5-C47C0474C7FC}"/>
              </a:ext>
            </a:extLst>
          </p:cNvPr>
          <p:cNvSpPr/>
          <p:nvPr/>
        </p:nvSpPr>
        <p:spPr>
          <a:xfrm rot="1897962">
            <a:off x="2110398" y="4595004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ześciokąt 27">
            <a:extLst>
              <a:ext uri="{FF2B5EF4-FFF2-40B4-BE49-F238E27FC236}">
                <a16:creationId xmlns:a16="http://schemas.microsoft.com/office/drawing/2014/main" id="{A268F564-86FE-468F-91FD-924A415DA3DB}"/>
              </a:ext>
            </a:extLst>
          </p:cNvPr>
          <p:cNvSpPr/>
          <p:nvPr/>
        </p:nvSpPr>
        <p:spPr>
          <a:xfrm rot="1897962">
            <a:off x="724299" y="4595004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39383A2F-87F7-421B-8147-7757E746D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6" y="573232"/>
            <a:ext cx="2539682" cy="2539682"/>
          </a:xfrm>
          <a:prstGeom prst="rect">
            <a:avLst/>
          </a:prstGeom>
        </p:spPr>
      </p:pic>
      <p:sp>
        <p:nvSpPr>
          <p:cNvPr id="30" name="Prostokąt zaokrąglony 21">
            <a:extLst>
              <a:ext uri="{FF2B5EF4-FFF2-40B4-BE49-F238E27FC236}">
                <a16:creationId xmlns:a16="http://schemas.microsoft.com/office/drawing/2014/main" id="{E687ADD9-45FC-46A3-9915-CB52946AE79B}"/>
              </a:ext>
            </a:extLst>
          </p:cNvPr>
          <p:cNvSpPr/>
          <p:nvPr/>
        </p:nvSpPr>
        <p:spPr>
          <a:xfrm>
            <a:off x="17358937" y="4140572"/>
            <a:ext cx="8906785" cy="1222472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EB1300C-9769-4CB4-9671-FA4C07343140}"/>
              </a:ext>
            </a:extLst>
          </p:cNvPr>
          <p:cNvSpPr txBox="1"/>
          <p:nvPr/>
        </p:nvSpPr>
        <p:spPr>
          <a:xfrm>
            <a:off x="17142916" y="3437410"/>
            <a:ext cx="914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Fundusz Inicjatyw Samorządowych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056EF9A-7844-4E93-BB18-FF4D8DFE6E12}"/>
              </a:ext>
            </a:extLst>
          </p:cNvPr>
          <p:cNvSpPr txBox="1"/>
          <p:nvPr/>
        </p:nvSpPr>
        <p:spPr>
          <a:xfrm>
            <a:off x="17696770" y="4286328"/>
            <a:ext cx="813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mln zł</a:t>
            </a:r>
          </a:p>
        </p:txBody>
      </p:sp>
    </p:spTree>
    <p:extLst>
      <p:ext uri="{BB962C8B-B14F-4D97-AF65-F5344CB8AC3E}">
        <p14:creationId xmlns:p14="http://schemas.microsoft.com/office/powerpoint/2010/main" val="241910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Budżet obywatelski 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5004777" y="5256027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47" name="Symbol zastępczy zawartości 2">
            <a:extLst>
              <a:ext uri="{FF2B5EF4-FFF2-40B4-BE49-F238E27FC236}">
                <a16:creationId xmlns:a16="http://schemas.microsoft.com/office/drawing/2014/main" id="{826579CC-F944-43CF-9112-6EAB5B31B84F}"/>
              </a:ext>
            </a:extLst>
          </p:cNvPr>
          <p:cNvSpPr txBox="1">
            <a:spLocks/>
          </p:cNvSpPr>
          <p:nvPr/>
        </p:nvSpPr>
        <p:spPr>
          <a:xfrm flipH="1" flipV="1">
            <a:off x="26166751" y="9807434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A47F8137-EAE4-410C-BEDA-36F016D3AD37}"/>
              </a:ext>
            </a:extLst>
          </p:cNvPr>
          <p:cNvSpPr txBox="1"/>
          <p:nvPr/>
        </p:nvSpPr>
        <p:spPr>
          <a:xfrm>
            <a:off x="17619952" y="874908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Nawadnianie boisk</a:t>
            </a:r>
          </a:p>
        </p:txBody>
      </p:sp>
      <p:sp>
        <p:nvSpPr>
          <p:cNvPr id="52" name="Prostokąt zaokrąglony 21">
            <a:extLst>
              <a:ext uri="{FF2B5EF4-FFF2-40B4-BE49-F238E27FC236}">
                <a16:creationId xmlns:a16="http://schemas.microsoft.com/office/drawing/2014/main" id="{E7019536-1602-4A01-9BF7-FED3F6C194AA}"/>
              </a:ext>
            </a:extLst>
          </p:cNvPr>
          <p:cNvSpPr/>
          <p:nvPr/>
        </p:nvSpPr>
        <p:spPr>
          <a:xfrm>
            <a:off x="17431738" y="9580298"/>
            <a:ext cx="8928991" cy="111157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695E33F6-AC1E-44A7-934D-30B9C46E393C}"/>
              </a:ext>
            </a:extLst>
          </p:cNvPr>
          <p:cNvSpPr txBox="1"/>
          <p:nvPr/>
        </p:nvSpPr>
        <p:spPr>
          <a:xfrm>
            <a:off x="17769572" y="9678441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tys. zł</a:t>
            </a:r>
          </a:p>
        </p:txBody>
      </p:sp>
      <p:sp>
        <p:nvSpPr>
          <p:cNvPr id="55" name="Symbol zastępczy zawartości 2">
            <a:extLst>
              <a:ext uri="{FF2B5EF4-FFF2-40B4-BE49-F238E27FC236}">
                <a16:creationId xmlns:a16="http://schemas.microsoft.com/office/drawing/2014/main" id="{CD3E023C-6EA5-4C03-96C7-A830B654E718}"/>
              </a:ext>
            </a:extLst>
          </p:cNvPr>
          <p:cNvSpPr txBox="1">
            <a:spLocks/>
          </p:cNvSpPr>
          <p:nvPr/>
        </p:nvSpPr>
        <p:spPr>
          <a:xfrm flipH="1" flipV="1">
            <a:off x="26521189" y="16033004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6" name="Sześciokąt 25">
            <a:extLst>
              <a:ext uri="{FF2B5EF4-FFF2-40B4-BE49-F238E27FC236}">
                <a16:creationId xmlns:a16="http://schemas.microsoft.com/office/drawing/2014/main" id="{F7A387C3-3762-42ED-97B7-7C9E1567A90D}"/>
              </a:ext>
            </a:extLst>
          </p:cNvPr>
          <p:cNvSpPr/>
          <p:nvPr/>
        </p:nvSpPr>
        <p:spPr>
          <a:xfrm>
            <a:off x="1399918" y="5632770"/>
            <a:ext cx="2664296" cy="2318529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ześciokąt 26">
            <a:extLst>
              <a:ext uri="{FF2B5EF4-FFF2-40B4-BE49-F238E27FC236}">
                <a16:creationId xmlns:a16="http://schemas.microsoft.com/office/drawing/2014/main" id="{A867208D-1737-4220-B9D5-C47C0474C7FC}"/>
              </a:ext>
            </a:extLst>
          </p:cNvPr>
          <p:cNvSpPr/>
          <p:nvPr/>
        </p:nvSpPr>
        <p:spPr>
          <a:xfrm rot="1897962">
            <a:off x="2110398" y="4595004"/>
            <a:ext cx="2664296" cy="2318529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ześciokąt 27">
            <a:extLst>
              <a:ext uri="{FF2B5EF4-FFF2-40B4-BE49-F238E27FC236}">
                <a16:creationId xmlns:a16="http://schemas.microsoft.com/office/drawing/2014/main" id="{A268F564-86FE-468F-91FD-924A415DA3DB}"/>
              </a:ext>
            </a:extLst>
          </p:cNvPr>
          <p:cNvSpPr/>
          <p:nvPr/>
        </p:nvSpPr>
        <p:spPr>
          <a:xfrm rot="1897962">
            <a:off x="724299" y="4595004"/>
            <a:ext cx="2664296" cy="2318529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7FFF0974-432D-4E74-B6B9-9039364AE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6" y="573232"/>
            <a:ext cx="2539682" cy="2539682"/>
          </a:xfrm>
          <a:prstGeom prst="rect">
            <a:avLst/>
          </a:prstGeom>
        </p:spPr>
      </p:pic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4185EDD-87E5-4BAB-A5A7-7F2BCCA170A7}"/>
              </a:ext>
            </a:extLst>
          </p:cNvPr>
          <p:cNvSpPr txBox="1">
            <a:spLocks/>
          </p:cNvSpPr>
          <p:nvPr/>
        </p:nvSpPr>
        <p:spPr>
          <a:xfrm flipH="1" flipV="1">
            <a:off x="26155544" y="10711095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9" name="Prostokąt zaokrąglony 21">
            <a:extLst>
              <a:ext uri="{FF2B5EF4-FFF2-40B4-BE49-F238E27FC236}">
                <a16:creationId xmlns:a16="http://schemas.microsoft.com/office/drawing/2014/main" id="{210F6C0F-C6B1-4F55-9F67-5A2A74EACAB8}"/>
              </a:ext>
            </a:extLst>
          </p:cNvPr>
          <p:cNvSpPr/>
          <p:nvPr/>
        </p:nvSpPr>
        <p:spPr>
          <a:xfrm>
            <a:off x="17448342" y="4709820"/>
            <a:ext cx="8906785" cy="123595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BF6E69E-9F85-4E60-96EE-DC915B3B30EF}"/>
              </a:ext>
            </a:extLst>
          </p:cNvPr>
          <p:cNvSpPr txBox="1"/>
          <p:nvPr/>
        </p:nvSpPr>
        <p:spPr>
          <a:xfrm>
            <a:off x="16980289" y="3492500"/>
            <a:ext cx="986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Stypendia lekarskie oraz dla studentów pielęgniarstwa </a:t>
            </a:r>
          </a:p>
          <a:p>
            <a:pPr algn="ctr"/>
            <a:r>
              <a:rPr lang="pl-PL" sz="3200" b="1" dirty="0">
                <a:solidFill>
                  <a:srgbClr val="9EA1A4"/>
                </a:solidFill>
              </a:rPr>
              <a:t> i położnictwa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FD4D5B37-0DB6-4E17-9217-EE24D13843D5}"/>
              </a:ext>
            </a:extLst>
          </p:cNvPr>
          <p:cNvSpPr txBox="1"/>
          <p:nvPr/>
        </p:nvSpPr>
        <p:spPr>
          <a:xfrm>
            <a:off x="17614350" y="4798393"/>
            <a:ext cx="8111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1,6 mln zł</a:t>
            </a:r>
          </a:p>
        </p:txBody>
      </p:sp>
      <p:sp>
        <p:nvSpPr>
          <p:cNvPr id="32" name="Prostokąt zaokrąglony 21">
            <a:extLst>
              <a:ext uri="{FF2B5EF4-FFF2-40B4-BE49-F238E27FC236}">
                <a16:creationId xmlns:a16="http://schemas.microsoft.com/office/drawing/2014/main" id="{877E93C5-9C0F-4055-9124-CD0A858BF626}"/>
              </a:ext>
            </a:extLst>
          </p:cNvPr>
          <p:cNvSpPr/>
          <p:nvPr/>
        </p:nvSpPr>
        <p:spPr>
          <a:xfrm>
            <a:off x="17426135" y="7164910"/>
            <a:ext cx="8906785" cy="11495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E3DF847-4481-4B05-BC1C-AEA2F952F0DE}"/>
              </a:ext>
            </a:extLst>
          </p:cNvPr>
          <p:cNvSpPr txBox="1"/>
          <p:nvPr/>
        </p:nvSpPr>
        <p:spPr>
          <a:xfrm>
            <a:off x="17187908" y="6190369"/>
            <a:ext cx="9145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Dofinansowanie procedury In Vitro </a:t>
            </a:r>
            <a:r>
              <a:rPr lang="pl-PL" sz="2800" b="1">
                <a:solidFill>
                  <a:srgbClr val="9EA1A4"/>
                </a:solidFill>
              </a:rPr>
              <a:t>plus </a:t>
            </a:r>
          </a:p>
          <a:p>
            <a:pPr algn="ctr"/>
            <a:r>
              <a:rPr lang="pl-PL" sz="2800" b="1">
                <a:solidFill>
                  <a:srgbClr val="9EA1A4"/>
                </a:solidFill>
              </a:rPr>
              <a:t>szczepienia </a:t>
            </a:r>
            <a:r>
              <a:rPr lang="pl-PL" sz="2800" b="1" dirty="0">
                <a:solidFill>
                  <a:srgbClr val="9EA1A4"/>
                </a:solidFill>
              </a:rPr>
              <a:t>przeciwko grypie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D0338717-EDAB-4E1C-BDFA-D179D023A026}"/>
              </a:ext>
            </a:extLst>
          </p:cNvPr>
          <p:cNvSpPr txBox="1"/>
          <p:nvPr/>
        </p:nvSpPr>
        <p:spPr>
          <a:xfrm>
            <a:off x="17763968" y="7236918"/>
            <a:ext cx="813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1,3 mln zł</a:t>
            </a:r>
          </a:p>
        </p:txBody>
      </p:sp>
      <p:sp>
        <p:nvSpPr>
          <p:cNvPr id="38" name="Symbol zastępczy zawartości 2">
            <a:extLst>
              <a:ext uri="{FF2B5EF4-FFF2-40B4-BE49-F238E27FC236}">
                <a16:creationId xmlns:a16="http://schemas.microsoft.com/office/drawing/2014/main" id="{D46BC33A-FF2D-4DEC-B292-BA30ECA2AB84}"/>
              </a:ext>
            </a:extLst>
          </p:cNvPr>
          <p:cNvSpPr txBox="1">
            <a:spLocks/>
          </p:cNvSpPr>
          <p:nvPr/>
        </p:nvSpPr>
        <p:spPr>
          <a:xfrm flipH="1" flipV="1">
            <a:off x="26172585" y="12748941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0A6D655B-28F8-4A37-9826-4896068E50C8}"/>
              </a:ext>
            </a:extLst>
          </p:cNvPr>
          <p:cNvSpPr txBox="1"/>
          <p:nvPr/>
        </p:nvSpPr>
        <p:spPr>
          <a:xfrm>
            <a:off x="17631390" y="11229545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9EA1A4"/>
                </a:solidFill>
              </a:rPr>
              <a:t>Lubuskie Talenty</a:t>
            </a:r>
          </a:p>
        </p:txBody>
      </p:sp>
      <p:sp>
        <p:nvSpPr>
          <p:cNvPr id="40" name="Prostokąt zaokrąglony 21">
            <a:extLst>
              <a:ext uri="{FF2B5EF4-FFF2-40B4-BE49-F238E27FC236}">
                <a16:creationId xmlns:a16="http://schemas.microsoft.com/office/drawing/2014/main" id="{17AB795C-05D7-4F37-AACB-B5E4DCE86D84}"/>
              </a:ext>
            </a:extLst>
          </p:cNvPr>
          <p:cNvSpPr/>
          <p:nvPr/>
        </p:nvSpPr>
        <p:spPr>
          <a:xfrm>
            <a:off x="17437572" y="12081221"/>
            <a:ext cx="8928991" cy="1111571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36B82ED3-3764-41FF-ABE2-21E4A134C28F}"/>
              </a:ext>
            </a:extLst>
          </p:cNvPr>
          <p:cNvSpPr txBox="1"/>
          <p:nvPr/>
        </p:nvSpPr>
        <p:spPr>
          <a:xfrm>
            <a:off x="17775406" y="12179364"/>
            <a:ext cx="821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2,1 mln zł</a:t>
            </a:r>
          </a:p>
        </p:txBody>
      </p:sp>
    </p:spTree>
    <p:extLst>
      <p:ext uri="{BB962C8B-B14F-4D97-AF65-F5344CB8AC3E}">
        <p14:creationId xmlns:p14="http://schemas.microsoft.com/office/powerpoint/2010/main" val="1672735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34773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02B116C9-E13E-4751-9276-217BE3D325F1}"/>
              </a:ext>
            </a:extLst>
          </p:cNvPr>
          <p:cNvSpPr txBox="1"/>
          <p:nvPr/>
        </p:nvSpPr>
        <p:spPr>
          <a:xfrm>
            <a:off x="8353128" y="6444828"/>
            <a:ext cx="115212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91913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FINANSÓW</a:t>
            </a:r>
          </a:p>
        </p:txBody>
      </p:sp>
      <p:sp>
        <p:nvSpPr>
          <p:cNvPr id="4" name="Prostokąt zaokrąglony 21">
            <a:extLst>
              <a:ext uri="{FF2B5EF4-FFF2-40B4-BE49-F238E27FC236}">
                <a16:creationId xmlns:a16="http://schemas.microsoft.com/office/drawing/2014/main" id="{6CEB394E-CD8A-45B8-9A44-DE46D46FDA13}"/>
              </a:ext>
            </a:extLst>
          </p:cNvPr>
          <p:cNvSpPr/>
          <p:nvPr/>
        </p:nvSpPr>
        <p:spPr>
          <a:xfrm>
            <a:off x="16804354" y="5652740"/>
            <a:ext cx="7318526" cy="1488831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" name="Prostokąt zaokrąglony 21">
            <a:extLst>
              <a:ext uri="{FF2B5EF4-FFF2-40B4-BE49-F238E27FC236}">
                <a16:creationId xmlns:a16="http://schemas.microsoft.com/office/drawing/2014/main" id="{D4811FE5-D748-484D-BF8B-A1046AE408AF}"/>
              </a:ext>
            </a:extLst>
          </p:cNvPr>
          <p:cNvSpPr/>
          <p:nvPr/>
        </p:nvSpPr>
        <p:spPr>
          <a:xfrm>
            <a:off x="6507210" y="3485232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8E622E-EEC2-4DE8-A84F-78D7499062BB}"/>
              </a:ext>
            </a:extLst>
          </p:cNvPr>
          <p:cNvSpPr txBox="1"/>
          <p:nvPr/>
        </p:nvSpPr>
        <p:spPr>
          <a:xfrm>
            <a:off x="6507210" y="3348484"/>
            <a:ext cx="17903702" cy="1119783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DEFICYT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B1D2C17-2022-41F0-B0FF-A83A03CA811C}"/>
              </a:ext>
            </a:extLst>
          </p:cNvPr>
          <p:cNvSpPr txBox="1"/>
          <p:nvPr/>
        </p:nvSpPr>
        <p:spPr>
          <a:xfrm>
            <a:off x="17164394" y="4932660"/>
            <a:ext cx="645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A7ABAE"/>
                </a:solidFill>
              </a:rPr>
              <a:t>Stan na 1 stycznia 2021 r.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A6E288E-2DC0-4CB6-A43E-18E0A0A4473A}"/>
              </a:ext>
            </a:extLst>
          </p:cNvPr>
          <p:cNvSpPr txBox="1"/>
          <p:nvPr/>
        </p:nvSpPr>
        <p:spPr>
          <a:xfrm>
            <a:off x="17164394" y="5979267"/>
            <a:ext cx="645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22,2 mln zł</a:t>
            </a:r>
          </a:p>
        </p:txBody>
      </p:sp>
      <p:sp>
        <p:nvSpPr>
          <p:cNvPr id="13" name="Prostokąt zaokrąglony 21">
            <a:extLst>
              <a:ext uri="{FF2B5EF4-FFF2-40B4-BE49-F238E27FC236}">
                <a16:creationId xmlns:a16="http://schemas.microsoft.com/office/drawing/2014/main" id="{5D6D645D-3C9D-4FDD-A8E5-F8A01E5FD337}"/>
              </a:ext>
            </a:extLst>
          </p:cNvPr>
          <p:cNvSpPr/>
          <p:nvPr/>
        </p:nvSpPr>
        <p:spPr>
          <a:xfrm>
            <a:off x="16804354" y="8533060"/>
            <a:ext cx="7318526" cy="1608397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081A33B-7BEF-4447-9E91-2C665C1C12EE}"/>
              </a:ext>
            </a:extLst>
          </p:cNvPr>
          <p:cNvSpPr txBox="1"/>
          <p:nvPr/>
        </p:nvSpPr>
        <p:spPr>
          <a:xfrm>
            <a:off x="17164394" y="7812980"/>
            <a:ext cx="645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A7ABAE"/>
                </a:solidFill>
              </a:rPr>
              <a:t>Plan na 2022 r.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60E0BE8-1348-4A1B-9CE3-D19BA89EABAC}"/>
              </a:ext>
            </a:extLst>
          </p:cNvPr>
          <p:cNvSpPr txBox="1"/>
          <p:nvPr/>
        </p:nvSpPr>
        <p:spPr>
          <a:xfrm>
            <a:off x="17164394" y="8859587"/>
            <a:ext cx="645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97,5 mln zł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4968752" y="5364707"/>
            <a:ext cx="9575528" cy="8649671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9E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D157E64-894F-466B-A97F-08E4AAD9E116}"/>
              </a:ext>
            </a:extLst>
          </p:cNvPr>
          <p:cNvSpPr txBox="1">
            <a:spLocks/>
          </p:cNvSpPr>
          <p:nvPr/>
        </p:nvSpPr>
        <p:spPr>
          <a:xfrm flipH="1" flipV="1">
            <a:off x="26237401" y="12709523"/>
            <a:ext cx="45719" cy="4571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E7A1C19-6E32-4DB3-84CA-86D011E7F550}"/>
              </a:ext>
            </a:extLst>
          </p:cNvPr>
          <p:cNvSpPr txBox="1"/>
          <p:nvPr/>
        </p:nvSpPr>
        <p:spPr>
          <a:xfrm>
            <a:off x="17786176" y="10477276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Deficyt pokryty będzie z: </a:t>
            </a:r>
          </a:p>
        </p:txBody>
      </p:sp>
      <p:sp>
        <p:nvSpPr>
          <p:cNvPr id="22" name="Prostokąt zaokrąglony 21">
            <a:extLst>
              <a:ext uri="{FF2B5EF4-FFF2-40B4-BE49-F238E27FC236}">
                <a16:creationId xmlns:a16="http://schemas.microsoft.com/office/drawing/2014/main" id="{45715B4F-281B-4B55-A6F8-5E5672A34817}"/>
              </a:ext>
            </a:extLst>
          </p:cNvPr>
          <p:cNvSpPr/>
          <p:nvPr/>
        </p:nvSpPr>
        <p:spPr>
          <a:xfrm>
            <a:off x="17786176" y="11793504"/>
            <a:ext cx="4755677" cy="86856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0412AE7-7760-4744-91F4-B69DC499C3FA}"/>
              </a:ext>
            </a:extLst>
          </p:cNvPr>
          <p:cNvSpPr txBox="1"/>
          <p:nvPr/>
        </p:nvSpPr>
        <p:spPr>
          <a:xfrm>
            <a:off x="17426136" y="11198276"/>
            <a:ext cx="541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kredytu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085134A-5F83-4BC1-B8EA-1BB5C80C8721}"/>
              </a:ext>
            </a:extLst>
          </p:cNvPr>
          <p:cNvSpPr txBox="1"/>
          <p:nvPr/>
        </p:nvSpPr>
        <p:spPr>
          <a:xfrm>
            <a:off x="18221373" y="11845428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mln zł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9538F776-8E85-4932-8395-1D56760DC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8" y="179912"/>
            <a:ext cx="3161466" cy="3161466"/>
          </a:xfrm>
          <a:prstGeom prst="rect">
            <a:avLst/>
          </a:prstGeom>
        </p:spPr>
      </p:pic>
      <p:sp>
        <p:nvSpPr>
          <p:cNvPr id="21" name="Prostokąt zaokrąglony 21">
            <a:extLst>
              <a:ext uri="{FF2B5EF4-FFF2-40B4-BE49-F238E27FC236}">
                <a16:creationId xmlns:a16="http://schemas.microsoft.com/office/drawing/2014/main" id="{FAC452A3-7539-4C44-9F0A-C65A9014F00C}"/>
              </a:ext>
            </a:extLst>
          </p:cNvPr>
          <p:cNvSpPr/>
          <p:nvPr/>
        </p:nvSpPr>
        <p:spPr>
          <a:xfrm>
            <a:off x="17782010" y="13789644"/>
            <a:ext cx="4755677" cy="86856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F61648A-23C8-4AF2-9FB4-704D0B6C79F1}"/>
              </a:ext>
            </a:extLst>
          </p:cNvPr>
          <p:cNvSpPr txBox="1"/>
          <p:nvPr/>
        </p:nvSpPr>
        <p:spPr>
          <a:xfrm>
            <a:off x="17421970" y="13194416"/>
            <a:ext cx="541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EA1A4"/>
                </a:solidFill>
              </a:rPr>
              <a:t>wolnych środków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55A15C7-B552-48B6-81DB-951867BEAF0C}"/>
              </a:ext>
            </a:extLst>
          </p:cNvPr>
          <p:cNvSpPr txBox="1"/>
          <p:nvPr/>
        </p:nvSpPr>
        <p:spPr>
          <a:xfrm>
            <a:off x="18217207" y="13841568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32,5 mln zł</a:t>
            </a:r>
          </a:p>
        </p:txBody>
      </p:sp>
    </p:spTree>
    <p:extLst>
      <p:ext uri="{BB962C8B-B14F-4D97-AF65-F5344CB8AC3E}">
        <p14:creationId xmlns:p14="http://schemas.microsoft.com/office/powerpoint/2010/main" val="335717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FINANSÓW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1DDDDE-71FF-44B6-A403-50C061B59D5E}"/>
              </a:ext>
            </a:extLst>
          </p:cNvPr>
          <p:cNvSpPr txBox="1">
            <a:spLocks/>
          </p:cNvSpPr>
          <p:nvPr/>
        </p:nvSpPr>
        <p:spPr>
          <a:xfrm flipH="1" flipV="1">
            <a:off x="26021376" y="1364562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4" name="Prostokąt zaokrąglony 21">
            <a:extLst>
              <a:ext uri="{FF2B5EF4-FFF2-40B4-BE49-F238E27FC236}">
                <a16:creationId xmlns:a16="http://schemas.microsoft.com/office/drawing/2014/main" id="{6CEB394E-CD8A-45B8-9A44-DE46D46FDA13}"/>
              </a:ext>
            </a:extLst>
          </p:cNvPr>
          <p:cNvSpPr/>
          <p:nvPr/>
        </p:nvSpPr>
        <p:spPr>
          <a:xfrm>
            <a:off x="16778064" y="7764309"/>
            <a:ext cx="7318526" cy="1488831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" name="Prostokąt zaokrąglony 21">
            <a:extLst>
              <a:ext uri="{FF2B5EF4-FFF2-40B4-BE49-F238E27FC236}">
                <a16:creationId xmlns:a16="http://schemas.microsoft.com/office/drawing/2014/main" id="{D4811FE5-D748-484D-BF8B-A1046AE408AF}"/>
              </a:ext>
            </a:extLst>
          </p:cNvPr>
          <p:cNvSpPr/>
          <p:nvPr/>
        </p:nvSpPr>
        <p:spPr>
          <a:xfrm>
            <a:off x="6507210" y="3878829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8E622E-EEC2-4DE8-A84F-78D7499062BB}"/>
              </a:ext>
            </a:extLst>
          </p:cNvPr>
          <p:cNvSpPr txBox="1"/>
          <p:nvPr/>
        </p:nvSpPr>
        <p:spPr>
          <a:xfrm>
            <a:off x="6507210" y="3742081"/>
            <a:ext cx="18074008" cy="1119783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PLANOWANY KREDYT DO ZACIĄGNIĘCIA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B1D2C17-2022-41F0-B0FF-A83A03CA811C}"/>
              </a:ext>
            </a:extLst>
          </p:cNvPr>
          <p:cNvSpPr txBox="1"/>
          <p:nvPr/>
        </p:nvSpPr>
        <p:spPr>
          <a:xfrm>
            <a:off x="17138104" y="7044229"/>
            <a:ext cx="645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A7ABAE"/>
                </a:solidFill>
              </a:rPr>
              <a:t>Stan na 1 stycznia 2021 r.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A6E288E-2DC0-4CB6-A43E-18E0A0A4473A}"/>
              </a:ext>
            </a:extLst>
          </p:cNvPr>
          <p:cNvSpPr txBox="1"/>
          <p:nvPr/>
        </p:nvSpPr>
        <p:spPr>
          <a:xfrm>
            <a:off x="17138104" y="8090836"/>
            <a:ext cx="645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24,8 mln zł</a:t>
            </a:r>
          </a:p>
        </p:txBody>
      </p:sp>
      <p:sp>
        <p:nvSpPr>
          <p:cNvPr id="13" name="Prostokąt zaokrąglony 21">
            <a:extLst>
              <a:ext uri="{FF2B5EF4-FFF2-40B4-BE49-F238E27FC236}">
                <a16:creationId xmlns:a16="http://schemas.microsoft.com/office/drawing/2014/main" id="{5D6D645D-3C9D-4FDD-A8E5-F8A01E5FD337}"/>
              </a:ext>
            </a:extLst>
          </p:cNvPr>
          <p:cNvSpPr/>
          <p:nvPr/>
        </p:nvSpPr>
        <p:spPr>
          <a:xfrm>
            <a:off x="16804354" y="10981332"/>
            <a:ext cx="7318526" cy="1608397"/>
          </a:xfrm>
          <a:prstGeom prst="hexagon">
            <a:avLst/>
          </a:prstGeom>
          <a:noFill/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081A33B-7BEF-4447-9E91-2C665C1C12EE}"/>
              </a:ext>
            </a:extLst>
          </p:cNvPr>
          <p:cNvSpPr txBox="1"/>
          <p:nvPr/>
        </p:nvSpPr>
        <p:spPr>
          <a:xfrm>
            <a:off x="17164394" y="10261252"/>
            <a:ext cx="645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A7ABAE"/>
                </a:solidFill>
              </a:rPr>
              <a:t>Plan na 2022 r.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60E0BE8-1348-4A1B-9CE3-D19BA89EABAC}"/>
              </a:ext>
            </a:extLst>
          </p:cNvPr>
          <p:cNvSpPr txBox="1"/>
          <p:nvPr/>
        </p:nvSpPr>
        <p:spPr>
          <a:xfrm>
            <a:off x="17164394" y="11307859"/>
            <a:ext cx="645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mln zł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98B130A7-50BB-4A74-8313-6864D90181FE}"/>
              </a:ext>
            </a:extLst>
          </p:cNvPr>
          <p:cNvSpPr/>
          <p:nvPr/>
        </p:nvSpPr>
        <p:spPr>
          <a:xfrm>
            <a:off x="5186312" y="5940772"/>
            <a:ext cx="9791552" cy="849694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EB6CD496-97CE-4EA3-95A8-EDD577A45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8" y="179912"/>
            <a:ext cx="3161466" cy="31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FINANSÓW</a:t>
            </a:r>
          </a:p>
        </p:txBody>
      </p:sp>
      <p:sp>
        <p:nvSpPr>
          <p:cNvPr id="6" name="Prostokąt zaokrąglony 21">
            <a:extLst>
              <a:ext uri="{FF2B5EF4-FFF2-40B4-BE49-F238E27FC236}">
                <a16:creationId xmlns:a16="http://schemas.microsoft.com/office/drawing/2014/main" id="{D4811FE5-D748-484D-BF8B-A1046AE408AF}"/>
              </a:ext>
            </a:extLst>
          </p:cNvPr>
          <p:cNvSpPr/>
          <p:nvPr/>
        </p:nvSpPr>
        <p:spPr>
          <a:xfrm>
            <a:off x="6048872" y="3485232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66E9DD90-C5C0-41FC-9351-2FA6D1BB2C71}"/>
              </a:ext>
            </a:extLst>
          </p:cNvPr>
          <p:cNvSpPr txBox="1"/>
          <p:nvPr/>
        </p:nvSpPr>
        <p:spPr>
          <a:xfrm>
            <a:off x="6528801" y="4726948"/>
            <a:ext cx="744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9EA1A4"/>
                </a:solidFill>
              </a:rPr>
              <a:t>Przewidywane wykonanie 2021 r.</a:t>
            </a: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8C4CB567-9694-464C-A67A-852408D1A2C9}"/>
              </a:ext>
            </a:extLst>
          </p:cNvPr>
          <p:cNvSpPr txBox="1"/>
          <p:nvPr/>
        </p:nvSpPr>
        <p:spPr>
          <a:xfrm>
            <a:off x="16972416" y="4665393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460934FE-AC81-4B09-B295-D2797D39F090}"/>
              </a:ext>
            </a:extLst>
          </p:cNvPr>
          <p:cNvSpPr txBox="1"/>
          <p:nvPr/>
        </p:nvSpPr>
        <p:spPr>
          <a:xfrm>
            <a:off x="6939651" y="5734472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207,7 mln zł</a:t>
            </a:r>
          </a:p>
        </p:txBody>
      </p:sp>
      <p:sp>
        <p:nvSpPr>
          <p:cNvPr id="79" name="Prostokąt zaokrąglony 21">
            <a:extLst>
              <a:ext uri="{FF2B5EF4-FFF2-40B4-BE49-F238E27FC236}">
                <a16:creationId xmlns:a16="http://schemas.microsoft.com/office/drawing/2014/main" id="{26CB9B5D-0454-4F03-84B2-75806A902D4B}"/>
              </a:ext>
            </a:extLst>
          </p:cNvPr>
          <p:cNvSpPr/>
          <p:nvPr/>
        </p:nvSpPr>
        <p:spPr>
          <a:xfrm>
            <a:off x="6387240" y="5570138"/>
            <a:ext cx="7443545" cy="12316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80" name="Prostokąt zaokrąglony 21">
            <a:extLst>
              <a:ext uri="{FF2B5EF4-FFF2-40B4-BE49-F238E27FC236}">
                <a16:creationId xmlns:a16="http://schemas.microsoft.com/office/drawing/2014/main" id="{2A2FB13D-3EE6-4E91-AE5D-9EFFDCC2B863}"/>
              </a:ext>
            </a:extLst>
          </p:cNvPr>
          <p:cNvSpPr/>
          <p:nvPr/>
        </p:nvSpPr>
        <p:spPr>
          <a:xfrm>
            <a:off x="15964305" y="5549516"/>
            <a:ext cx="7443545" cy="12316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5892F54D-C936-4AA0-8B77-8B6708D71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8" y="179912"/>
            <a:ext cx="3161466" cy="3161466"/>
          </a:xfrm>
          <a:prstGeom prst="rect">
            <a:avLst/>
          </a:prstGeom>
        </p:spPr>
      </p:pic>
      <p:sp>
        <p:nvSpPr>
          <p:cNvPr id="32" name="pole tekstowe 31">
            <a:extLst>
              <a:ext uri="{FF2B5EF4-FFF2-40B4-BE49-F238E27FC236}">
                <a16:creationId xmlns:a16="http://schemas.microsoft.com/office/drawing/2014/main" id="{08148D59-9C98-4C60-93BF-94B03AF4C28C}"/>
              </a:ext>
            </a:extLst>
          </p:cNvPr>
          <p:cNvSpPr txBox="1"/>
          <p:nvPr/>
        </p:nvSpPr>
        <p:spPr>
          <a:xfrm>
            <a:off x="16733749" y="5734472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mln zł</a:t>
            </a:r>
          </a:p>
        </p:txBody>
      </p:sp>
      <p:sp>
        <p:nvSpPr>
          <p:cNvPr id="38" name="Prostokąt zaokrąglony 21">
            <a:extLst>
              <a:ext uri="{FF2B5EF4-FFF2-40B4-BE49-F238E27FC236}">
                <a16:creationId xmlns:a16="http://schemas.microsoft.com/office/drawing/2014/main" id="{5498835B-BF0F-422E-82B1-21E0851FAF59}"/>
              </a:ext>
            </a:extLst>
          </p:cNvPr>
          <p:cNvSpPr/>
          <p:nvPr/>
        </p:nvSpPr>
        <p:spPr>
          <a:xfrm>
            <a:off x="6192888" y="7840290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60629B-88F4-4394-82F5-F385B26AF7DB}"/>
              </a:ext>
            </a:extLst>
          </p:cNvPr>
          <p:cNvSpPr txBox="1"/>
          <p:nvPr/>
        </p:nvSpPr>
        <p:spPr>
          <a:xfrm>
            <a:off x="10215416" y="3466670"/>
            <a:ext cx="1070395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ZADŁUŻENIE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C750A5E7-DCD1-4985-AC42-D0B8682F7117}"/>
              </a:ext>
            </a:extLst>
          </p:cNvPr>
          <p:cNvSpPr txBox="1"/>
          <p:nvPr/>
        </p:nvSpPr>
        <p:spPr>
          <a:xfrm>
            <a:off x="10092171" y="7758561"/>
            <a:ext cx="1070395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PORĘCZENIA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3E26DDB-4B9D-4FE0-8FEF-954C77ED0E0C}"/>
              </a:ext>
            </a:extLst>
          </p:cNvPr>
          <p:cNvSpPr txBox="1"/>
          <p:nvPr/>
        </p:nvSpPr>
        <p:spPr>
          <a:xfrm>
            <a:off x="6511959" y="8936636"/>
            <a:ext cx="744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9EA1A4"/>
                </a:solidFill>
              </a:rPr>
              <a:t>Stan na 1 stycznia 2021 r.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49D57F9D-2DC2-4B7F-A676-1BA58E6E9AF1}"/>
              </a:ext>
            </a:extLst>
          </p:cNvPr>
          <p:cNvSpPr txBox="1"/>
          <p:nvPr/>
        </p:nvSpPr>
        <p:spPr>
          <a:xfrm>
            <a:off x="16955574" y="8875081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A56396C1-7824-445E-8B63-AB7A82B3FC27}"/>
              </a:ext>
            </a:extLst>
          </p:cNvPr>
          <p:cNvSpPr txBox="1"/>
          <p:nvPr/>
        </p:nvSpPr>
        <p:spPr>
          <a:xfrm>
            <a:off x="6922809" y="9944160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1,4 mln zł</a:t>
            </a:r>
          </a:p>
        </p:txBody>
      </p:sp>
      <p:sp>
        <p:nvSpPr>
          <p:cNvPr id="43" name="Prostokąt zaokrąglony 21">
            <a:extLst>
              <a:ext uri="{FF2B5EF4-FFF2-40B4-BE49-F238E27FC236}">
                <a16:creationId xmlns:a16="http://schemas.microsoft.com/office/drawing/2014/main" id="{ACD24C03-50C6-4E63-9341-42130D510688}"/>
              </a:ext>
            </a:extLst>
          </p:cNvPr>
          <p:cNvSpPr/>
          <p:nvPr/>
        </p:nvSpPr>
        <p:spPr>
          <a:xfrm>
            <a:off x="6370398" y="9779826"/>
            <a:ext cx="7443545" cy="12316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4" name="Prostokąt zaokrąglony 21">
            <a:extLst>
              <a:ext uri="{FF2B5EF4-FFF2-40B4-BE49-F238E27FC236}">
                <a16:creationId xmlns:a16="http://schemas.microsoft.com/office/drawing/2014/main" id="{3B1D4233-41A7-43E0-92DE-381F55FFA69A}"/>
              </a:ext>
            </a:extLst>
          </p:cNvPr>
          <p:cNvSpPr/>
          <p:nvPr/>
        </p:nvSpPr>
        <p:spPr>
          <a:xfrm>
            <a:off x="15947463" y="9759204"/>
            <a:ext cx="7443545" cy="12316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EEFB9C72-0324-47CD-86D1-9028B565352C}"/>
              </a:ext>
            </a:extLst>
          </p:cNvPr>
          <p:cNvSpPr txBox="1"/>
          <p:nvPr/>
        </p:nvSpPr>
        <p:spPr>
          <a:xfrm>
            <a:off x="16716907" y="9944160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1,4 mln zł</a:t>
            </a:r>
          </a:p>
        </p:txBody>
      </p:sp>
      <p:sp>
        <p:nvSpPr>
          <p:cNvPr id="47" name="Prostokąt zaokrąglony 21">
            <a:extLst>
              <a:ext uri="{FF2B5EF4-FFF2-40B4-BE49-F238E27FC236}">
                <a16:creationId xmlns:a16="http://schemas.microsoft.com/office/drawing/2014/main" id="{848A644E-0423-4C8E-A851-3574146417F9}"/>
              </a:ext>
            </a:extLst>
          </p:cNvPr>
          <p:cNvSpPr/>
          <p:nvPr/>
        </p:nvSpPr>
        <p:spPr>
          <a:xfrm>
            <a:off x="6221209" y="11978414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E6CCFE1C-F490-48BD-B163-3D1469E815B7}"/>
              </a:ext>
            </a:extLst>
          </p:cNvPr>
          <p:cNvSpPr txBox="1"/>
          <p:nvPr/>
        </p:nvSpPr>
        <p:spPr>
          <a:xfrm>
            <a:off x="10120492" y="11896685"/>
            <a:ext cx="1070395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OBSŁUGA ZADŁUŻENIA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35ED793-BF62-45A3-BE6D-B9F5B08780D0}"/>
              </a:ext>
            </a:extLst>
          </p:cNvPr>
          <p:cNvSpPr txBox="1"/>
          <p:nvPr/>
        </p:nvSpPr>
        <p:spPr>
          <a:xfrm>
            <a:off x="6540280" y="13074760"/>
            <a:ext cx="744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9EA1A4"/>
                </a:solidFill>
              </a:rPr>
              <a:t>Stan na 1 stycznia 2021 r.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E6651477-BCCA-42F7-9783-15383589F5CB}"/>
              </a:ext>
            </a:extLst>
          </p:cNvPr>
          <p:cNvSpPr txBox="1"/>
          <p:nvPr/>
        </p:nvSpPr>
        <p:spPr>
          <a:xfrm>
            <a:off x="16983895" y="13013205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9EA1A4"/>
                </a:solidFill>
              </a:rPr>
              <a:t>Plan na 2022 r.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45338AEC-3E74-4605-8E58-34AA22A84E67}"/>
              </a:ext>
            </a:extLst>
          </p:cNvPr>
          <p:cNvSpPr txBox="1"/>
          <p:nvPr/>
        </p:nvSpPr>
        <p:spPr>
          <a:xfrm>
            <a:off x="6951130" y="14082284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7,1 mln zł</a:t>
            </a:r>
          </a:p>
        </p:txBody>
      </p:sp>
      <p:sp>
        <p:nvSpPr>
          <p:cNvPr id="52" name="Prostokąt zaokrąglony 21">
            <a:extLst>
              <a:ext uri="{FF2B5EF4-FFF2-40B4-BE49-F238E27FC236}">
                <a16:creationId xmlns:a16="http://schemas.microsoft.com/office/drawing/2014/main" id="{CE478DB3-D2A2-407D-8292-BDA843567390}"/>
              </a:ext>
            </a:extLst>
          </p:cNvPr>
          <p:cNvSpPr/>
          <p:nvPr/>
        </p:nvSpPr>
        <p:spPr>
          <a:xfrm>
            <a:off x="6398719" y="13917950"/>
            <a:ext cx="7443545" cy="12316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3" name="Prostokąt zaokrąglony 21">
            <a:extLst>
              <a:ext uri="{FF2B5EF4-FFF2-40B4-BE49-F238E27FC236}">
                <a16:creationId xmlns:a16="http://schemas.microsoft.com/office/drawing/2014/main" id="{4B1A852B-969E-46C3-95F5-9A4544387F08}"/>
              </a:ext>
            </a:extLst>
          </p:cNvPr>
          <p:cNvSpPr/>
          <p:nvPr/>
        </p:nvSpPr>
        <p:spPr>
          <a:xfrm>
            <a:off x="15975784" y="13897328"/>
            <a:ext cx="7443545" cy="1231687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C270350D-D4C7-41B8-8948-328106A90F9A}"/>
              </a:ext>
            </a:extLst>
          </p:cNvPr>
          <p:cNvSpPr txBox="1"/>
          <p:nvPr/>
        </p:nvSpPr>
        <p:spPr>
          <a:xfrm>
            <a:off x="16745228" y="14082284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6,4 mln zł</a:t>
            </a:r>
          </a:p>
        </p:txBody>
      </p:sp>
    </p:spTree>
    <p:extLst>
      <p:ext uri="{BB962C8B-B14F-4D97-AF65-F5344CB8AC3E}">
        <p14:creationId xmlns:p14="http://schemas.microsoft.com/office/powerpoint/2010/main" val="168660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4752728" y="1055113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 FINANSÓW</a:t>
            </a:r>
          </a:p>
        </p:txBody>
      </p:sp>
      <p:sp>
        <p:nvSpPr>
          <p:cNvPr id="6" name="Prostokąt zaokrąglony 21">
            <a:extLst>
              <a:ext uri="{FF2B5EF4-FFF2-40B4-BE49-F238E27FC236}">
                <a16:creationId xmlns:a16="http://schemas.microsoft.com/office/drawing/2014/main" id="{D4811FE5-D748-484D-BF8B-A1046AE408AF}"/>
              </a:ext>
            </a:extLst>
          </p:cNvPr>
          <p:cNvSpPr/>
          <p:nvPr/>
        </p:nvSpPr>
        <p:spPr>
          <a:xfrm>
            <a:off x="6507210" y="3852540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8E622E-EEC2-4DE8-A84F-78D7499062BB}"/>
              </a:ext>
            </a:extLst>
          </p:cNvPr>
          <p:cNvSpPr txBox="1"/>
          <p:nvPr/>
        </p:nvSpPr>
        <p:spPr>
          <a:xfrm>
            <a:off x="6507210" y="3708524"/>
            <a:ext cx="18074008" cy="1119783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DOCHODY Z PIT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03FE3569-0B87-4ED1-BC9A-9B2B05EE3949}"/>
              </a:ext>
            </a:extLst>
          </p:cNvPr>
          <p:cNvSpPr txBox="1"/>
          <p:nvPr/>
        </p:nvSpPr>
        <p:spPr>
          <a:xfrm>
            <a:off x="7248048" y="4980781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Przewidywane wykonanie 2021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D67FAD4B-F307-4BE1-A354-A7FCB97A7011}"/>
              </a:ext>
            </a:extLst>
          </p:cNvPr>
          <p:cNvSpPr txBox="1"/>
          <p:nvPr/>
        </p:nvSpPr>
        <p:spPr>
          <a:xfrm>
            <a:off x="7248048" y="5772869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39,7 mln zł</a:t>
            </a:r>
          </a:p>
        </p:txBody>
      </p:sp>
      <p:sp>
        <p:nvSpPr>
          <p:cNvPr id="58" name="Prostokąt zaokrąglony 21">
            <a:extLst>
              <a:ext uri="{FF2B5EF4-FFF2-40B4-BE49-F238E27FC236}">
                <a16:creationId xmlns:a16="http://schemas.microsoft.com/office/drawing/2014/main" id="{FA2E3F17-3FF8-458C-A750-8AC758AFC294}"/>
              </a:ext>
            </a:extLst>
          </p:cNvPr>
          <p:cNvSpPr/>
          <p:nvPr/>
        </p:nvSpPr>
        <p:spPr>
          <a:xfrm>
            <a:off x="6987650" y="5781573"/>
            <a:ext cx="6696744" cy="92333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2527D232-6AE4-4E57-B5CA-E790D2E2EF94}"/>
              </a:ext>
            </a:extLst>
          </p:cNvPr>
          <p:cNvSpPr/>
          <p:nvPr/>
        </p:nvSpPr>
        <p:spPr>
          <a:xfrm>
            <a:off x="25347016" y="12349484"/>
            <a:ext cx="2664296" cy="2286265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9" name="Sześciokąt 58">
            <a:extLst>
              <a:ext uri="{FF2B5EF4-FFF2-40B4-BE49-F238E27FC236}">
                <a16:creationId xmlns:a16="http://schemas.microsoft.com/office/drawing/2014/main" id="{EC381C04-FB77-41C8-A25A-0BC310698931}"/>
              </a:ext>
            </a:extLst>
          </p:cNvPr>
          <p:cNvSpPr/>
          <p:nvPr/>
        </p:nvSpPr>
        <p:spPr>
          <a:xfrm rot="1897962">
            <a:off x="26049036" y="11309321"/>
            <a:ext cx="2664296" cy="2286265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Sześciokąt 59">
            <a:extLst>
              <a:ext uri="{FF2B5EF4-FFF2-40B4-BE49-F238E27FC236}">
                <a16:creationId xmlns:a16="http://schemas.microsoft.com/office/drawing/2014/main" id="{B40BE069-254C-4ED4-81F0-9CF98663B4A0}"/>
              </a:ext>
            </a:extLst>
          </p:cNvPr>
          <p:cNvSpPr/>
          <p:nvPr/>
        </p:nvSpPr>
        <p:spPr>
          <a:xfrm rot="1897962">
            <a:off x="24662937" y="11309321"/>
            <a:ext cx="2664296" cy="2286265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1" name="Sześciokąt 60">
            <a:extLst>
              <a:ext uri="{FF2B5EF4-FFF2-40B4-BE49-F238E27FC236}">
                <a16:creationId xmlns:a16="http://schemas.microsoft.com/office/drawing/2014/main" id="{7DB679F0-F969-42F3-BED4-084ED4D9DA1B}"/>
              </a:ext>
            </a:extLst>
          </p:cNvPr>
          <p:cNvSpPr/>
          <p:nvPr/>
        </p:nvSpPr>
        <p:spPr>
          <a:xfrm>
            <a:off x="2094012" y="5565556"/>
            <a:ext cx="2664296" cy="2286265"/>
          </a:xfrm>
          <a:prstGeom prst="hexag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2" name="Sześciokąt 61">
            <a:extLst>
              <a:ext uri="{FF2B5EF4-FFF2-40B4-BE49-F238E27FC236}">
                <a16:creationId xmlns:a16="http://schemas.microsoft.com/office/drawing/2014/main" id="{7D592A46-9AA5-4204-B8FE-BC5D68AE6612}"/>
              </a:ext>
            </a:extLst>
          </p:cNvPr>
          <p:cNvSpPr/>
          <p:nvPr/>
        </p:nvSpPr>
        <p:spPr>
          <a:xfrm rot="1897962">
            <a:off x="2796032" y="4525393"/>
            <a:ext cx="2664296" cy="2286265"/>
          </a:xfrm>
          <a:prstGeom prst="hexagon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ześciokąt 62">
            <a:extLst>
              <a:ext uri="{FF2B5EF4-FFF2-40B4-BE49-F238E27FC236}">
                <a16:creationId xmlns:a16="http://schemas.microsoft.com/office/drawing/2014/main" id="{52D61513-349C-4E50-BC7F-02CA9F1A5935}"/>
              </a:ext>
            </a:extLst>
          </p:cNvPr>
          <p:cNvSpPr/>
          <p:nvPr/>
        </p:nvSpPr>
        <p:spPr>
          <a:xfrm rot="1897962">
            <a:off x="1409933" y="4525393"/>
            <a:ext cx="2664296" cy="2286265"/>
          </a:xfrm>
          <a:prstGeom prst="hexagon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8DFF3649-072D-4B14-86AB-92E7BE479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8" y="179912"/>
            <a:ext cx="3161466" cy="3161466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ADC13AA6-9361-44BD-9B5B-30274D1490A0}"/>
              </a:ext>
            </a:extLst>
          </p:cNvPr>
          <p:cNvSpPr txBox="1"/>
          <p:nvPr/>
        </p:nvSpPr>
        <p:spPr>
          <a:xfrm>
            <a:off x="17325125" y="499458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2022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516D7EB6-1AF8-4134-9153-D33DE3F8CAFB}"/>
              </a:ext>
            </a:extLst>
          </p:cNvPr>
          <p:cNvSpPr txBox="1"/>
          <p:nvPr/>
        </p:nvSpPr>
        <p:spPr>
          <a:xfrm>
            <a:off x="17325125" y="5786674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37,7 mln zł</a:t>
            </a:r>
          </a:p>
        </p:txBody>
      </p:sp>
      <p:sp>
        <p:nvSpPr>
          <p:cNvPr id="51" name="Prostokąt zaokrąglony 21">
            <a:extLst>
              <a:ext uri="{FF2B5EF4-FFF2-40B4-BE49-F238E27FC236}">
                <a16:creationId xmlns:a16="http://schemas.microsoft.com/office/drawing/2014/main" id="{C74F9F22-2A75-49B9-B7B3-E9C48F0E429B}"/>
              </a:ext>
            </a:extLst>
          </p:cNvPr>
          <p:cNvSpPr/>
          <p:nvPr/>
        </p:nvSpPr>
        <p:spPr>
          <a:xfrm>
            <a:off x="17064727" y="5795378"/>
            <a:ext cx="6696744" cy="92333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2" name="Prostokąt zaokrąglony 21">
            <a:extLst>
              <a:ext uri="{FF2B5EF4-FFF2-40B4-BE49-F238E27FC236}">
                <a16:creationId xmlns:a16="http://schemas.microsoft.com/office/drawing/2014/main" id="{F5C25E32-66C2-4E8B-9AE0-711DC30B30D1}"/>
              </a:ext>
            </a:extLst>
          </p:cNvPr>
          <p:cNvSpPr/>
          <p:nvPr/>
        </p:nvSpPr>
        <p:spPr>
          <a:xfrm>
            <a:off x="6507210" y="7484511"/>
            <a:ext cx="18074008" cy="885011"/>
          </a:xfrm>
          <a:prstGeom prst="hexagon">
            <a:avLst/>
          </a:prstGeom>
          <a:solidFill>
            <a:srgbClr val="A7ABAE"/>
          </a:solidFill>
          <a:ln w="76200">
            <a:solidFill>
              <a:srgbClr val="A7ABA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7D86AF5A-F736-4F85-98BE-EAF7F1F46994}"/>
              </a:ext>
            </a:extLst>
          </p:cNvPr>
          <p:cNvSpPr txBox="1"/>
          <p:nvPr/>
        </p:nvSpPr>
        <p:spPr>
          <a:xfrm>
            <a:off x="6507210" y="7340495"/>
            <a:ext cx="18074008" cy="1119783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DOCHODY Z CIT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50E005CB-D2FF-474F-A17F-137ACF32C2FE}"/>
              </a:ext>
            </a:extLst>
          </p:cNvPr>
          <p:cNvSpPr txBox="1"/>
          <p:nvPr/>
        </p:nvSpPr>
        <p:spPr>
          <a:xfrm>
            <a:off x="7248048" y="8612752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9EA1A4"/>
                </a:solidFill>
              </a:rPr>
              <a:t>Przewidywane wykonanie 2021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10C33A21-4A22-4C22-9C4E-9E9B49EDFF8E}"/>
              </a:ext>
            </a:extLst>
          </p:cNvPr>
          <p:cNvSpPr txBox="1"/>
          <p:nvPr/>
        </p:nvSpPr>
        <p:spPr>
          <a:xfrm>
            <a:off x="7248048" y="9404840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 mln zł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91B23B83-06FA-4DBA-ABD9-B6F7F155E57E}"/>
              </a:ext>
            </a:extLst>
          </p:cNvPr>
          <p:cNvSpPr/>
          <p:nvPr/>
        </p:nvSpPr>
        <p:spPr>
          <a:xfrm>
            <a:off x="6987650" y="9413544"/>
            <a:ext cx="6696744" cy="92333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E86CE82B-6757-4BA6-B9AE-3AC056DDEF77}"/>
              </a:ext>
            </a:extLst>
          </p:cNvPr>
          <p:cNvSpPr txBox="1"/>
          <p:nvPr/>
        </p:nvSpPr>
        <p:spPr>
          <a:xfrm>
            <a:off x="17325125" y="8626557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PLAN 2022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A61B8ADD-63AB-4D19-B97A-DFA6797C5E6C}"/>
              </a:ext>
            </a:extLst>
          </p:cNvPr>
          <p:cNvSpPr txBox="1"/>
          <p:nvPr/>
        </p:nvSpPr>
        <p:spPr>
          <a:xfrm>
            <a:off x="17325125" y="9418645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159,4 mln zł</a:t>
            </a:r>
          </a:p>
        </p:txBody>
      </p:sp>
      <p:sp>
        <p:nvSpPr>
          <p:cNvPr id="66" name="Prostokąt zaokrąglony 21">
            <a:extLst>
              <a:ext uri="{FF2B5EF4-FFF2-40B4-BE49-F238E27FC236}">
                <a16:creationId xmlns:a16="http://schemas.microsoft.com/office/drawing/2014/main" id="{DF27F29C-3BFB-4524-AC4B-20E5A62F8339}"/>
              </a:ext>
            </a:extLst>
          </p:cNvPr>
          <p:cNvSpPr/>
          <p:nvPr/>
        </p:nvSpPr>
        <p:spPr>
          <a:xfrm>
            <a:off x="17064727" y="9427349"/>
            <a:ext cx="6696744" cy="923330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4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5EA529-A32B-4BF5-BDB7-131496200E9B}"/>
              </a:ext>
            </a:extLst>
          </p:cNvPr>
          <p:cNvSpPr txBox="1">
            <a:spLocks/>
          </p:cNvSpPr>
          <p:nvPr/>
        </p:nvSpPr>
        <p:spPr>
          <a:xfrm>
            <a:off x="5009311" y="1140384"/>
            <a:ext cx="20594288" cy="228626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2880360" rtl="0" eaLnBrk="1" latinLnBrk="0" hangingPunct="1">
              <a:spcBef>
                <a:spcPct val="0"/>
              </a:spcBef>
              <a:buNone/>
              <a:defRPr sz="1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Realizujemy Strategię Rozwoju Województwa</a:t>
            </a:r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FF3AF2C5-A9E9-489F-BB5F-E51330243590}"/>
              </a:ext>
            </a:extLst>
          </p:cNvPr>
          <p:cNvSpPr/>
          <p:nvPr/>
        </p:nvSpPr>
        <p:spPr>
          <a:xfrm>
            <a:off x="5040760" y="828204"/>
            <a:ext cx="20378264" cy="2029738"/>
          </a:xfrm>
          <a:prstGeom prst="hexagon">
            <a:avLst/>
          </a:prstGeom>
          <a:noFill/>
          <a:ln w="76200">
            <a:solidFill>
              <a:srgbClr val="A6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5FD90A33-D673-41DE-BD43-D4EAD5C6B3AB}"/>
              </a:ext>
            </a:extLst>
          </p:cNvPr>
          <p:cNvSpPr txBox="1">
            <a:spLocks/>
          </p:cNvSpPr>
          <p:nvPr/>
        </p:nvSpPr>
        <p:spPr>
          <a:xfrm flipH="1" flipV="1">
            <a:off x="25995086" y="16885986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37D53ED5-61DD-4A81-8BF3-F6DC02E48855}"/>
              </a:ext>
            </a:extLst>
          </p:cNvPr>
          <p:cNvSpPr txBox="1">
            <a:spLocks/>
          </p:cNvSpPr>
          <p:nvPr/>
        </p:nvSpPr>
        <p:spPr>
          <a:xfrm flipH="1" flipV="1">
            <a:off x="26521188" y="13477389"/>
            <a:ext cx="49964" cy="608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080135" indent="-1080135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293" indent="-900113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8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6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81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99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117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135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1530" indent="-720090" algn="l" defTabSz="28803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 </a:t>
            </a:r>
          </a:p>
        </p:txBody>
      </p:sp>
      <p:sp>
        <p:nvSpPr>
          <p:cNvPr id="56" name="Prostokąt zaokrąglony 21">
            <a:extLst>
              <a:ext uri="{FF2B5EF4-FFF2-40B4-BE49-F238E27FC236}">
                <a16:creationId xmlns:a16="http://schemas.microsoft.com/office/drawing/2014/main" id="{5BB81C4E-D1B0-47AD-976D-BD62FFF9037F}"/>
              </a:ext>
            </a:extLst>
          </p:cNvPr>
          <p:cNvSpPr/>
          <p:nvPr/>
        </p:nvSpPr>
        <p:spPr>
          <a:xfrm>
            <a:off x="4752728" y="4292133"/>
            <a:ext cx="21818424" cy="10438448"/>
          </a:xfrm>
          <a:prstGeom prst="hexagon">
            <a:avLst/>
          </a:prstGeom>
          <a:noFill/>
          <a:ln w="76200">
            <a:solidFill>
              <a:srgbClr val="9EA1A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348FAA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498FA0A-8B58-4B3E-AA4B-A43953B1AE35}"/>
              </a:ext>
            </a:extLst>
          </p:cNvPr>
          <p:cNvSpPr txBox="1"/>
          <p:nvPr/>
        </p:nvSpPr>
        <p:spPr>
          <a:xfrm>
            <a:off x="8681719" y="3201373"/>
            <a:ext cx="13249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9EA1A4"/>
                </a:solidFill>
              </a:rPr>
              <a:t>Projekty z SRWL, które będą realizowane w 2022 roku</a:t>
            </a:r>
          </a:p>
        </p:txBody>
      </p:sp>
      <p:sp>
        <p:nvSpPr>
          <p:cNvPr id="22" name="Sześciokąt 21">
            <a:extLst>
              <a:ext uri="{FF2B5EF4-FFF2-40B4-BE49-F238E27FC236}">
                <a16:creationId xmlns:a16="http://schemas.microsoft.com/office/drawing/2014/main" id="{19E24655-CDBC-430E-9747-E99CCD0D0597}"/>
              </a:ext>
            </a:extLst>
          </p:cNvPr>
          <p:cNvSpPr/>
          <p:nvPr/>
        </p:nvSpPr>
        <p:spPr>
          <a:xfrm>
            <a:off x="576264" y="11149169"/>
            <a:ext cx="5083880" cy="4368668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7A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C83BD9B-457F-439E-9F27-6B591B20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1" y="684188"/>
            <a:ext cx="2539683" cy="2539683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2B3888C-9C72-4049-82FD-2B81C2EE1D41}"/>
              </a:ext>
            </a:extLst>
          </p:cNvPr>
          <p:cNvSpPr txBox="1"/>
          <p:nvPr/>
        </p:nvSpPr>
        <p:spPr>
          <a:xfrm>
            <a:off x="7345016" y="5326628"/>
            <a:ext cx="16633848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i rozwój działalności Parku Technologii Kosmicznych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Stypendia dla studentów kierunku lekarskiego, pielęgniarstwa i/lub położnictwa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Systemowe wsparcie produktów regionalnych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FFC000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wzorcowego pasywnego budynku biurowego wraz z Inkubatorem Przedsiębiorczości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Lubuskie Talenty – Program Stypendialny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Lubuscy Seniorzy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9EA1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infrastruktury ochrony zdrowia w województwie lubuskim w celu poprawy dostępności do usług medycznych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9EA1A4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Programy polityki zdrowotnej</a:t>
            </a:r>
          </a:p>
        </p:txBody>
      </p:sp>
    </p:spTree>
    <p:extLst>
      <p:ext uri="{BB962C8B-B14F-4D97-AF65-F5344CB8AC3E}">
        <p14:creationId xmlns:p14="http://schemas.microsoft.com/office/powerpoint/2010/main" val="327600020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4605</TotalTime>
  <Words>2625</Words>
  <Application>Microsoft Office PowerPoint</Application>
  <PresentationFormat>Niestandardowy</PresentationFormat>
  <Paragraphs>581</Paragraphs>
  <Slides>47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Motyw pakietu Office</vt:lpstr>
      <vt:lpstr>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testowy</dc:title>
  <dc:creator>Pych Marek</dc:creator>
  <cp:lastModifiedBy>Toczek Marzena</cp:lastModifiedBy>
  <cp:revision>241</cp:revision>
  <cp:lastPrinted>2021-11-22T09:03:22Z</cp:lastPrinted>
  <dcterms:created xsi:type="dcterms:W3CDTF">2017-10-17T06:14:43Z</dcterms:created>
  <dcterms:modified xsi:type="dcterms:W3CDTF">2021-12-02T11:11:43Z</dcterms:modified>
</cp:coreProperties>
</file>