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3" r:id="rId2"/>
    <p:sldId id="256" r:id="rId3"/>
    <p:sldId id="264" r:id="rId4"/>
    <p:sldId id="267" r:id="rId5"/>
    <p:sldId id="271" r:id="rId6"/>
    <p:sldId id="270" r:id="rId7"/>
    <p:sldId id="275" r:id="rId8"/>
    <p:sldId id="276" r:id="rId9"/>
    <p:sldId id="285" r:id="rId10"/>
    <p:sldId id="274" r:id="rId11"/>
    <p:sldId id="278" r:id="rId12"/>
    <p:sldId id="277" r:id="rId13"/>
    <p:sldId id="281" r:id="rId14"/>
    <p:sldId id="283" r:id="rId15"/>
    <p:sldId id="286" r:id="rId16"/>
    <p:sldId id="287" r:id="rId17"/>
    <p:sldId id="299" r:id="rId18"/>
    <p:sldId id="288" r:id="rId19"/>
    <p:sldId id="289" r:id="rId20"/>
    <p:sldId id="290" r:id="rId21"/>
    <p:sldId id="291" r:id="rId22"/>
    <p:sldId id="294" r:id="rId23"/>
    <p:sldId id="292" r:id="rId24"/>
    <p:sldId id="293" r:id="rId25"/>
    <p:sldId id="295" r:id="rId26"/>
    <p:sldId id="296" r:id="rId27"/>
    <p:sldId id="297" r:id="rId28"/>
    <p:sldId id="298" r:id="rId29"/>
    <p:sldId id="300" r:id="rId30"/>
    <p:sldId id="301" r:id="rId31"/>
    <p:sldId id="302" r:id="rId32"/>
    <p:sldId id="303" r:id="rId33"/>
    <p:sldId id="304" r:id="rId34"/>
    <p:sldId id="305" r:id="rId35"/>
    <p:sldId id="284" r:id="rId3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yl pośredni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65"/>
  </p:normalViewPr>
  <p:slideViewPr>
    <p:cSldViewPr snapToGrid="0" snapToObjects="1">
      <p:cViewPr varScale="1">
        <p:scale>
          <a:sx n="81" d="100"/>
          <a:sy n="81" d="100"/>
        </p:scale>
        <p:origin x="9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Zeszyt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la\Documents\lubuskie\wspolpracaNAUK_2702_XTAB_20200911193129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la\Documents\lubuskie\ksiazka\last\NAUK_3419_XTAB_20210812182706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la\Documents\lubuskie\ksiazka\last\bazainnow_lubuskie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la\Documents\lubuskie\ksiazka\last\bazainnow_lubuskie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\\Users\ela\Documents\lubuskie\ksiazka\last\bazainnow_lubuskie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la\Documents\lubuskie\ksiazka\last\bazainnow_lubuskie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la\Documents\lubuskie\ksiazka\last\bazainnow_lubuskie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file:///\\Users\ela\Documents\lubuskie\ksiazka\last\bazainnow_lubuskie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la\Documents\lubuskie\ksiazka\last\bazainnow_lubuskie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la\Downloads\RIS2021_database.xlsx" TargetMode="Externa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la\Downloads\NAUK_2401_XTAB_2021082015490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la\Documents\lubuskie\ksiazka\last\bazaB+RlubuskieNAUK_2401_XTAB_2021082015490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la\Documents\lubuskie\ksiazka\last\bazaB+RlubuskieNAUK_2401_XTAB_2021082015490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la\Documents\lubuskie\ksiazka\last\bazaB+RlubuskieNAUK_2401_XTAB_2021082015490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la\Documents\lubuskie\ksiazka\last\bazainnow_lubuski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la\Documents\lubuskie\ksiazka\last\bazainnow_lubuskie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la\Documents\lubuskie\udzinnowNAUK_3531_XTAB_20200911201958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la\Downloads\NAUK_2700_XTAB_20210812171031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Arkusz2!$D$5</c:f>
              <c:strCache>
                <c:ptCount val="1"/>
                <c:pt idx="0">
                  <c:v>Nakłady na B+B+I na mieszkańca, gdy średnia dla Polski=100 2005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266-8545-BB77-6FD96B581C3A}"/>
              </c:ext>
            </c:extLst>
          </c:dPt>
          <c:cat>
            <c:strRef>
              <c:f>Arkusz2!$C$6:$C$21</c:f>
              <c:strCache>
                <c:ptCount val="16"/>
                <c:pt idx="0">
                  <c:v>MAZOWIECKIE</c:v>
                </c:pt>
                <c:pt idx="1">
                  <c:v>MAŁOPOLSKIE</c:v>
                </c:pt>
                <c:pt idx="2">
                  <c:v>ŁÓDZKIE</c:v>
                </c:pt>
                <c:pt idx="3">
                  <c:v>DOLNOŚLĄSKIE</c:v>
                </c:pt>
                <c:pt idx="4">
                  <c:v>POMORSKIE</c:v>
                </c:pt>
                <c:pt idx="5">
                  <c:v>ŚLĄSKIE</c:v>
                </c:pt>
                <c:pt idx="6">
                  <c:v>WIELKOPOLSKIE</c:v>
                </c:pt>
                <c:pt idx="7">
                  <c:v>PODKARPACKIE</c:v>
                </c:pt>
                <c:pt idx="8">
                  <c:v>LUBELSKIE</c:v>
                </c:pt>
                <c:pt idx="9">
                  <c:v>LUBUSKIE</c:v>
                </c:pt>
                <c:pt idx="10">
                  <c:v>KUJAWSKO-POMORSKIE</c:v>
                </c:pt>
                <c:pt idx="11">
                  <c:v>WARMIŃSKO-MAZURSKIE</c:v>
                </c:pt>
                <c:pt idx="12">
                  <c:v>PODLASKIE</c:v>
                </c:pt>
                <c:pt idx="13">
                  <c:v>ZACHODNIOPOMORSKIE</c:v>
                </c:pt>
                <c:pt idx="14">
                  <c:v>OPOLSKIE</c:v>
                </c:pt>
                <c:pt idx="15">
                  <c:v>ŚWIĘTOKRZYSKIE</c:v>
                </c:pt>
              </c:strCache>
            </c:strRef>
          </c:cat>
          <c:val>
            <c:numRef>
              <c:f>Arkusz2!$D$6:$D$21</c:f>
              <c:numCache>
                <c:formatCode>General</c:formatCode>
                <c:ptCount val="16"/>
                <c:pt idx="0">
                  <c:v>217.7</c:v>
                </c:pt>
                <c:pt idx="1">
                  <c:v>93.8</c:v>
                </c:pt>
                <c:pt idx="2">
                  <c:v>49.9</c:v>
                </c:pt>
                <c:pt idx="3">
                  <c:v>98.6</c:v>
                </c:pt>
                <c:pt idx="4">
                  <c:v>93.5</c:v>
                </c:pt>
                <c:pt idx="5">
                  <c:v>120.1</c:v>
                </c:pt>
                <c:pt idx="6">
                  <c:v>107.5</c:v>
                </c:pt>
                <c:pt idx="7">
                  <c:v>71.5</c:v>
                </c:pt>
                <c:pt idx="8">
                  <c:v>59.5</c:v>
                </c:pt>
                <c:pt idx="9">
                  <c:v>29.8</c:v>
                </c:pt>
                <c:pt idx="10">
                  <c:v>83.3</c:v>
                </c:pt>
                <c:pt idx="11">
                  <c:v>43.5</c:v>
                </c:pt>
                <c:pt idx="12">
                  <c:v>58.4</c:v>
                </c:pt>
                <c:pt idx="13">
                  <c:v>50</c:v>
                </c:pt>
                <c:pt idx="14">
                  <c:v>55.5</c:v>
                </c:pt>
                <c:pt idx="15">
                  <c:v>65.900000000000006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66-8545-BB77-6FD96B581C3A}"/>
            </c:ext>
          </c:extLst>
        </c:ser>
        <c:ser>
          <c:idx val="1"/>
          <c:order val="1"/>
          <c:tx>
            <c:strRef>
              <c:f>Arkusz2!$E$5</c:f>
              <c:strCache>
                <c:ptCount val="1"/>
                <c:pt idx="0">
                  <c:v>Nakłady na B+B+I na mieszkańca, gdy średnia dla Polski=100 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9266-8545-BB77-6FD96B581C3A}"/>
              </c:ext>
            </c:extLst>
          </c:dPt>
          <c:dLbls>
            <c:dLbl>
              <c:idx val="0"/>
              <c:layout>
                <c:manualLayout>
                  <c:x val="1.793900737492525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266-8545-BB77-6FD96B581C3A}"/>
                </c:ext>
              </c:extLst>
            </c:dLbl>
            <c:dLbl>
              <c:idx val="5"/>
              <c:layout>
                <c:manualLayout>
                  <c:x val="1.195933824995017E-2"/>
                  <c:y val="-4.42086648983200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266-8545-BB77-6FD96B581C3A}"/>
                </c:ext>
              </c:extLst>
            </c:dLbl>
            <c:dLbl>
              <c:idx val="6"/>
              <c:layout>
                <c:manualLayout>
                  <c:x val="9.966115208291733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266-8545-BB77-6FD96B581C3A}"/>
                </c:ext>
              </c:extLst>
            </c:dLbl>
            <c:dLbl>
              <c:idx val="10"/>
              <c:layout>
                <c:manualLayout>
                  <c:x val="1.3952561291608531E-2"/>
                  <c:y val="-8.84173297966401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266-8545-BB77-6FD96B581C3A}"/>
                </c:ext>
              </c:extLst>
            </c:dLbl>
            <c:dLbl>
              <c:idx val="15"/>
              <c:layout>
                <c:manualLayout>
                  <c:x val="1.3952561291608531E-2"/>
                  <c:y val="-4.42086648983200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266-8545-BB77-6FD96B581C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Arkusz2!$C$6:$C$21</c:f>
              <c:strCache>
                <c:ptCount val="16"/>
                <c:pt idx="0">
                  <c:v>MAZOWIECKIE</c:v>
                </c:pt>
                <c:pt idx="1">
                  <c:v>MAŁOPOLSKIE</c:v>
                </c:pt>
                <c:pt idx="2">
                  <c:v>ŁÓDZKIE</c:v>
                </c:pt>
                <c:pt idx="3">
                  <c:v>DOLNOŚLĄSKIE</c:v>
                </c:pt>
                <c:pt idx="4">
                  <c:v>POMORSKIE</c:v>
                </c:pt>
                <c:pt idx="5">
                  <c:v>ŚLĄSKIE</c:v>
                </c:pt>
                <c:pt idx="6">
                  <c:v>WIELKOPOLSKIE</c:v>
                </c:pt>
                <c:pt idx="7">
                  <c:v>PODKARPACKIE</c:v>
                </c:pt>
                <c:pt idx="8">
                  <c:v>LUBELSKIE</c:v>
                </c:pt>
                <c:pt idx="9">
                  <c:v>LUBUSKIE</c:v>
                </c:pt>
                <c:pt idx="10">
                  <c:v>KUJAWSKO-POMORSKIE</c:v>
                </c:pt>
                <c:pt idx="11">
                  <c:v>WARMIŃSKO-MAZURSKIE</c:v>
                </c:pt>
                <c:pt idx="12">
                  <c:v>PODLASKIE</c:v>
                </c:pt>
                <c:pt idx="13">
                  <c:v>ZACHODNIOPOMORSKIE</c:v>
                </c:pt>
                <c:pt idx="14">
                  <c:v>OPOLSKIE</c:v>
                </c:pt>
                <c:pt idx="15">
                  <c:v>ŚWIĘTOKRZYSKIE</c:v>
                </c:pt>
              </c:strCache>
            </c:strRef>
          </c:cat>
          <c:val>
            <c:numRef>
              <c:f>Arkusz2!$E$6:$E$21</c:f>
              <c:numCache>
                <c:formatCode>General</c:formatCode>
                <c:ptCount val="16"/>
                <c:pt idx="0">
                  <c:v>193.4</c:v>
                </c:pt>
                <c:pt idx="1">
                  <c:v>154.1</c:v>
                </c:pt>
                <c:pt idx="2">
                  <c:v>113.1</c:v>
                </c:pt>
                <c:pt idx="3">
                  <c:v>112.4</c:v>
                </c:pt>
                <c:pt idx="4">
                  <c:v>102.4</c:v>
                </c:pt>
                <c:pt idx="5">
                  <c:v>97.1</c:v>
                </c:pt>
                <c:pt idx="6">
                  <c:v>83.7</c:v>
                </c:pt>
                <c:pt idx="7">
                  <c:v>83.6</c:v>
                </c:pt>
                <c:pt idx="8">
                  <c:v>56</c:v>
                </c:pt>
                <c:pt idx="9">
                  <c:v>48.3</c:v>
                </c:pt>
                <c:pt idx="10">
                  <c:v>47.8</c:v>
                </c:pt>
                <c:pt idx="11">
                  <c:v>40.299999999999997</c:v>
                </c:pt>
                <c:pt idx="12">
                  <c:v>38.299999999999997</c:v>
                </c:pt>
                <c:pt idx="13">
                  <c:v>37.9</c:v>
                </c:pt>
                <c:pt idx="14">
                  <c:v>37.9</c:v>
                </c:pt>
                <c:pt idx="15">
                  <c:v>33.5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266-8545-BB77-6FD96B581C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35486655"/>
        <c:axId val="1135488287"/>
      </c:barChart>
      <c:catAx>
        <c:axId val="1135486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35488287"/>
        <c:crosses val="autoZero"/>
        <c:auto val="1"/>
        <c:lblAlgn val="ctr"/>
        <c:lblOffset val="100"/>
        <c:noMultiLvlLbl val="0"/>
      </c:catAx>
      <c:valAx>
        <c:axId val="11354882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35486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Lubuskie przemysł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Arkusz1!$B$1:$K$1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strCache>
            </c:strRef>
          </c:cat>
          <c:val>
            <c:numRef>
              <c:f>Arkusz1!$B$2:$K$2</c:f>
              <c:numCache>
                <c:formatCode>General</c:formatCode>
                <c:ptCount val="10"/>
                <c:pt idx="0">
                  <c:v>5.9</c:v>
                </c:pt>
                <c:pt idx="1">
                  <c:v>3.8</c:v>
                </c:pt>
                <c:pt idx="2">
                  <c:v>4.9000000000000004</c:v>
                </c:pt>
                <c:pt idx="3">
                  <c:v>6.1</c:v>
                </c:pt>
                <c:pt idx="4">
                  <c:v>4.0999999999999996</c:v>
                </c:pt>
                <c:pt idx="5">
                  <c:v>3.7</c:v>
                </c:pt>
                <c:pt idx="6">
                  <c:v>5.63</c:v>
                </c:pt>
                <c:pt idx="7">
                  <c:v>3.8</c:v>
                </c:pt>
                <c:pt idx="8">
                  <c:v>5.9</c:v>
                </c:pt>
                <c:pt idx="9">
                  <c:v>4.0999999999999996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11F-F84D-B706-B3673588F2DC}"/>
            </c:ext>
          </c:extLst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Polska przemysł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squar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Arkusz1!$B$1:$K$1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strCache>
            </c:strRef>
          </c:cat>
          <c:val>
            <c:numRef>
              <c:f>Arkusz1!$B$3:$K$3</c:f>
              <c:numCache>
                <c:formatCode>#\ ##0.0</c:formatCode>
                <c:ptCount val="10"/>
                <c:pt idx="0">
                  <c:v>6.1</c:v>
                </c:pt>
                <c:pt idx="1">
                  <c:v>5.5</c:v>
                </c:pt>
                <c:pt idx="2">
                  <c:v>6</c:v>
                </c:pt>
                <c:pt idx="3">
                  <c:v>5.2</c:v>
                </c:pt>
                <c:pt idx="4">
                  <c:v>5.6</c:v>
                </c:pt>
                <c:pt idx="5">
                  <c:v>5.5</c:v>
                </c:pt>
                <c:pt idx="6">
                  <c:v>6.68</c:v>
                </c:pt>
                <c:pt idx="7">
                  <c:v>5.8</c:v>
                </c:pt>
                <c:pt idx="8">
                  <c:v>6.6</c:v>
                </c:pt>
                <c:pt idx="9">
                  <c:v>5.0999999999999996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11F-F84D-B706-B3673588F2DC}"/>
            </c:ext>
          </c:extLst>
        </c:ser>
        <c:ser>
          <c:idx val="2"/>
          <c:order val="2"/>
          <c:tx>
            <c:strRef>
              <c:f>Arkusz1!$A$4</c:f>
              <c:strCache>
                <c:ptCount val="1"/>
                <c:pt idx="0">
                  <c:v>Lubuskie uługi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Arkusz1!$B$1:$K$1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strCache>
            </c:strRef>
          </c:cat>
          <c:val>
            <c:numRef>
              <c:f>Arkusz1!$B$4:$K$4</c:f>
              <c:numCache>
                <c:formatCode>General</c:formatCode>
                <c:ptCount val="10"/>
                <c:pt idx="0">
                  <c:v>1.9</c:v>
                </c:pt>
                <c:pt idx="1">
                  <c:v>1.4</c:v>
                </c:pt>
                <c:pt idx="2">
                  <c:v>2.2000000000000002</c:v>
                </c:pt>
                <c:pt idx="3">
                  <c:v>2.6</c:v>
                </c:pt>
                <c:pt idx="4">
                  <c:v>1.1000000000000001</c:v>
                </c:pt>
                <c:pt idx="5">
                  <c:v>1.8</c:v>
                </c:pt>
                <c:pt idx="6">
                  <c:v>1.76</c:v>
                </c:pt>
                <c:pt idx="7">
                  <c:v>1.56</c:v>
                </c:pt>
                <c:pt idx="8">
                  <c:v>2.4</c:v>
                </c:pt>
                <c:pt idx="9">
                  <c:v>1.2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11F-F84D-B706-B3673588F2DC}"/>
            </c:ext>
          </c:extLst>
        </c:ser>
        <c:ser>
          <c:idx val="3"/>
          <c:order val="3"/>
          <c:tx>
            <c:strRef>
              <c:f>Arkusz1!$A$5</c:f>
              <c:strCache>
                <c:ptCount val="1"/>
                <c:pt idx="0">
                  <c:v>Polska usługi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Arkusz1!$B$1:$K$1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strCache>
            </c:strRef>
          </c:cat>
          <c:val>
            <c:numRef>
              <c:f>Arkusz1!$B$5:$K$5</c:f>
              <c:numCache>
                <c:formatCode>General</c:formatCode>
                <c:ptCount val="10"/>
                <c:pt idx="0">
                  <c:v>4.4000000000000004</c:v>
                </c:pt>
                <c:pt idx="1">
                  <c:v>3.5</c:v>
                </c:pt>
                <c:pt idx="2">
                  <c:v>3.8</c:v>
                </c:pt>
                <c:pt idx="3">
                  <c:v>2.9</c:v>
                </c:pt>
                <c:pt idx="4">
                  <c:v>3</c:v>
                </c:pt>
                <c:pt idx="5">
                  <c:v>2.6</c:v>
                </c:pt>
                <c:pt idx="6">
                  <c:v>3.9</c:v>
                </c:pt>
                <c:pt idx="7">
                  <c:v>2.81</c:v>
                </c:pt>
                <c:pt idx="8">
                  <c:v>3.6</c:v>
                </c:pt>
                <c:pt idx="9">
                  <c:v>2.6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11F-F84D-B706-B3673588F2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62581760"/>
        <c:axId val="1662583392"/>
      </c:lineChart>
      <c:catAx>
        <c:axId val="1662581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62583392"/>
        <c:crosses val="autoZero"/>
        <c:auto val="1"/>
        <c:lblAlgn val="ctr"/>
        <c:lblOffset val="100"/>
        <c:noMultiLvlLbl val="0"/>
      </c:catAx>
      <c:valAx>
        <c:axId val="1662583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62581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TABLICA!$A$3</c:f>
              <c:strCache>
                <c:ptCount val="1"/>
                <c:pt idx="0">
                  <c:v>POLSKA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1.4863748967795241E-2"/>
                  <c:y val="-5.9829059829059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18-404E-9331-17F2CA47C20F}"/>
                </c:ext>
              </c:extLst>
            </c:dLbl>
            <c:dLbl>
              <c:idx val="7"/>
              <c:layout>
                <c:manualLayout>
                  <c:x val="-1.981833195706028E-2"/>
                  <c:y val="-7.3298429319371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18-404E-9331-17F2CA47C20F}"/>
                </c:ext>
              </c:extLst>
            </c:dLbl>
            <c:dLbl>
              <c:idx val="8"/>
              <c:layout>
                <c:manualLayout>
                  <c:x val="4.4591246903385513E-2"/>
                  <c:y val="2.849115014469345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1891064195010309E-2"/>
                      <c:h val="8.542746259281691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B518-404E-9331-17F2CA47C20F}"/>
                </c:ext>
              </c:extLst>
            </c:dLbl>
            <c:dLbl>
              <c:idx val="9"/>
              <c:layout>
                <c:manualLayout>
                  <c:x val="0"/>
                  <c:y val="-3.83944153577661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518-404E-9331-17F2CA47C2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TABLICA!$B$1:$L$2</c:f>
              <c:multiLvlStrCache>
                <c:ptCount val="11"/>
                <c:lvl>
                  <c:pt idx="0">
                    <c:v>2009</c:v>
                  </c:pt>
                  <c:pt idx="1">
                    <c:v>2010</c:v>
                  </c:pt>
                  <c:pt idx="2">
                    <c:v>2011</c:v>
                  </c:pt>
                  <c:pt idx="3">
                    <c:v>2012</c:v>
                  </c:pt>
                  <c:pt idx="4">
                    <c:v>2013</c:v>
                  </c:pt>
                  <c:pt idx="5">
                    <c:v>2014</c:v>
                  </c:pt>
                  <c:pt idx="6">
                    <c:v>2015</c:v>
                  </c:pt>
                  <c:pt idx="7">
                    <c:v>2016</c:v>
                  </c:pt>
                  <c:pt idx="8">
                    <c:v>2017</c:v>
                  </c:pt>
                  <c:pt idx="9">
                    <c:v>2018</c:v>
                  </c:pt>
                  <c:pt idx="10">
                    <c:v>2019</c:v>
                  </c:pt>
                </c:lvl>
                <c:lvl>
                  <c:pt idx="0">
                    <c:v>10 - 249</c:v>
                  </c:pt>
                </c:lvl>
              </c:multiLvlStrCache>
            </c:multiLvlStrRef>
          </c:cat>
          <c:val>
            <c:numRef>
              <c:f>TABLICA!$B$3:$L$3</c:f>
              <c:numCache>
                <c:formatCode>#\ ##0.0</c:formatCode>
                <c:ptCount val="11"/>
                <c:pt idx="0">
                  <c:v>8.1</c:v>
                </c:pt>
                <c:pt idx="1">
                  <c:v>4</c:v>
                </c:pt>
                <c:pt idx="2">
                  <c:v>7.4</c:v>
                </c:pt>
                <c:pt idx="3">
                  <c:v>7.2</c:v>
                </c:pt>
                <c:pt idx="4">
                  <c:v>5.3</c:v>
                </c:pt>
                <c:pt idx="5">
                  <c:v>6.6</c:v>
                </c:pt>
                <c:pt idx="6">
                  <c:v>8.1999999999999993</c:v>
                </c:pt>
                <c:pt idx="7">
                  <c:v>10.08</c:v>
                </c:pt>
                <c:pt idx="8">
                  <c:v>8.6999999999999993</c:v>
                </c:pt>
                <c:pt idx="9">
                  <c:v>21</c:v>
                </c:pt>
                <c:pt idx="10">
                  <c:v>20.5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518-404E-9331-17F2CA47C20F}"/>
            </c:ext>
          </c:extLst>
        </c:ser>
        <c:ser>
          <c:idx val="1"/>
          <c:order val="1"/>
          <c:tx>
            <c:strRef>
              <c:f>TABLICA!$A$4</c:f>
              <c:strCache>
                <c:ptCount val="1"/>
                <c:pt idx="0">
                  <c:v>LUBUSKIE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2.6424442609413738E-2"/>
                  <c:y val="-4.2735042735042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518-404E-9331-17F2CA47C20F}"/>
                </c:ext>
              </c:extLst>
            </c:dLbl>
            <c:dLbl>
              <c:idx val="3"/>
              <c:layout>
                <c:manualLayout>
                  <c:x val="-1.1560693641618497E-2"/>
                  <c:y val="-4.273504273504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518-404E-9331-17F2CA47C20F}"/>
                </c:ext>
              </c:extLst>
            </c:dLbl>
            <c:dLbl>
              <c:idx val="7"/>
              <c:layout>
                <c:manualLayout>
                  <c:x val="2.4772914946325351E-2"/>
                  <c:y val="-1.99430199430199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518-404E-9331-17F2CA47C2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TABLICA!$B$1:$L$2</c:f>
              <c:multiLvlStrCache>
                <c:ptCount val="11"/>
                <c:lvl>
                  <c:pt idx="0">
                    <c:v>2009</c:v>
                  </c:pt>
                  <c:pt idx="1">
                    <c:v>2010</c:v>
                  </c:pt>
                  <c:pt idx="2">
                    <c:v>2011</c:v>
                  </c:pt>
                  <c:pt idx="3">
                    <c:v>2012</c:v>
                  </c:pt>
                  <c:pt idx="4">
                    <c:v>2013</c:v>
                  </c:pt>
                  <c:pt idx="5">
                    <c:v>2014</c:v>
                  </c:pt>
                  <c:pt idx="6">
                    <c:v>2015</c:v>
                  </c:pt>
                  <c:pt idx="7">
                    <c:v>2016</c:v>
                  </c:pt>
                  <c:pt idx="8">
                    <c:v>2017</c:v>
                  </c:pt>
                  <c:pt idx="9">
                    <c:v>2018</c:v>
                  </c:pt>
                  <c:pt idx="10">
                    <c:v>2019</c:v>
                  </c:pt>
                </c:lvl>
                <c:lvl>
                  <c:pt idx="0">
                    <c:v>10 - 249</c:v>
                  </c:pt>
                </c:lvl>
              </c:multiLvlStrCache>
            </c:multiLvlStrRef>
          </c:cat>
          <c:val>
            <c:numRef>
              <c:f>TABLICA!$B$4:$L$4</c:f>
              <c:numCache>
                <c:formatCode>#\ ##0.0</c:formatCode>
                <c:ptCount val="11"/>
                <c:pt idx="0">
                  <c:v>5.2</c:v>
                </c:pt>
                <c:pt idx="1">
                  <c:v>2.6</c:v>
                </c:pt>
                <c:pt idx="2">
                  <c:v>0.9</c:v>
                </c:pt>
                <c:pt idx="3">
                  <c:v>1.4</c:v>
                </c:pt>
                <c:pt idx="4">
                  <c:v>1.2</c:v>
                </c:pt>
                <c:pt idx="5">
                  <c:v>4</c:v>
                </c:pt>
                <c:pt idx="6">
                  <c:v>5.6</c:v>
                </c:pt>
                <c:pt idx="7">
                  <c:v>10.38</c:v>
                </c:pt>
                <c:pt idx="8">
                  <c:v>2.8</c:v>
                </c:pt>
                <c:pt idx="9">
                  <c:v>17.7</c:v>
                </c:pt>
                <c:pt idx="10">
                  <c:v>19.100000000000001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B518-404E-9331-17F2CA47C2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7796912"/>
        <c:axId val="57788368"/>
      </c:lineChart>
      <c:catAx>
        <c:axId val="5779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7788368"/>
        <c:crosses val="autoZero"/>
        <c:auto val="1"/>
        <c:lblAlgn val="ctr"/>
        <c:lblOffset val="100"/>
        <c:noMultiLvlLbl val="0"/>
      </c:catAx>
      <c:valAx>
        <c:axId val="57788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7796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Arkusz1!$A$79:$A$94</c:f>
              <c:strCache>
                <c:ptCount val="16"/>
                <c:pt idx="0">
                  <c:v>MAŁOPOLSKIE</c:v>
                </c:pt>
                <c:pt idx="1">
                  <c:v>LUBUSKIE</c:v>
                </c:pt>
                <c:pt idx="2">
                  <c:v>ŚWIĘTOKRZYSKIE</c:v>
                </c:pt>
                <c:pt idx="3">
                  <c:v>LUBELSKIE</c:v>
                </c:pt>
                <c:pt idx="4">
                  <c:v>OPOLSKIE</c:v>
                </c:pt>
                <c:pt idx="5">
                  <c:v>DOLNOŚLĄSKIE</c:v>
                </c:pt>
                <c:pt idx="6">
                  <c:v>WARMIŃSKO-MAZURSKIE</c:v>
                </c:pt>
                <c:pt idx="7">
                  <c:v>ŚLĄSKIE</c:v>
                </c:pt>
                <c:pt idx="8">
                  <c:v>ŁÓDZKIE</c:v>
                </c:pt>
                <c:pt idx="9">
                  <c:v>MAZOWIECKIE</c:v>
                </c:pt>
                <c:pt idx="10">
                  <c:v>PODLASKIE</c:v>
                </c:pt>
                <c:pt idx="11">
                  <c:v>WIELKOPOLSKIE</c:v>
                </c:pt>
                <c:pt idx="12">
                  <c:v>POMORSKIE</c:v>
                </c:pt>
                <c:pt idx="13">
                  <c:v>PODKARPACKIE</c:v>
                </c:pt>
                <c:pt idx="14">
                  <c:v>KUJAWSKO-POMORSKIE</c:v>
                </c:pt>
                <c:pt idx="15">
                  <c:v>ZACHODNIOPOMORSKIE</c:v>
                </c:pt>
              </c:strCache>
            </c:strRef>
          </c:cat>
          <c:val>
            <c:numRef>
              <c:f>Arkusz1!#REF!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A7-214C-B11E-9545AB2C0542}"/>
            </c:ext>
          </c:extLst>
        </c:ser>
        <c:ser>
          <c:idx val="1"/>
          <c:order val="1"/>
          <c:tx>
            <c:strRef>
              <c:f>Arkusz1!$B$78</c:f>
              <c:strCache>
                <c:ptCount val="1"/>
                <c:pt idx="0">
                  <c:v>dynamika udziału w nakładach na innowacje Polski 2019/2014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7CA7-214C-B11E-9545AB2C054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Arkusz1!$A$79:$A$94</c:f>
              <c:strCache>
                <c:ptCount val="16"/>
                <c:pt idx="0">
                  <c:v>MAŁOPOLSKIE</c:v>
                </c:pt>
                <c:pt idx="1">
                  <c:v>LUBUSKIE</c:v>
                </c:pt>
                <c:pt idx="2">
                  <c:v>ŚWIĘTOKRZYSKIE</c:v>
                </c:pt>
                <c:pt idx="3">
                  <c:v>LUBELSKIE</c:v>
                </c:pt>
                <c:pt idx="4">
                  <c:v>OPOLSKIE</c:v>
                </c:pt>
                <c:pt idx="5">
                  <c:v>DOLNOŚLĄSKIE</c:v>
                </c:pt>
                <c:pt idx="6">
                  <c:v>WARMIŃSKO-MAZURSKIE</c:v>
                </c:pt>
                <c:pt idx="7">
                  <c:v>ŚLĄSKIE</c:v>
                </c:pt>
                <c:pt idx="8">
                  <c:v>ŁÓDZKIE</c:v>
                </c:pt>
                <c:pt idx="9">
                  <c:v>MAZOWIECKIE</c:v>
                </c:pt>
                <c:pt idx="10">
                  <c:v>PODLASKIE</c:v>
                </c:pt>
                <c:pt idx="11">
                  <c:v>WIELKOPOLSKIE</c:v>
                </c:pt>
                <c:pt idx="12">
                  <c:v>POMORSKIE</c:v>
                </c:pt>
                <c:pt idx="13">
                  <c:v>PODKARPACKIE</c:v>
                </c:pt>
                <c:pt idx="14">
                  <c:v>KUJAWSKO-POMORSKIE</c:v>
                </c:pt>
                <c:pt idx="15">
                  <c:v>ZACHODNIOPOMORSKIE</c:v>
                </c:pt>
              </c:strCache>
            </c:strRef>
          </c:cat>
          <c:val>
            <c:numRef>
              <c:f>Arkusz1!$B$79:$B$94</c:f>
              <c:numCache>
                <c:formatCode>0.0</c:formatCode>
                <c:ptCount val="16"/>
                <c:pt idx="0">
                  <c:v>200.55992695284411</c:v>
                </c:pt>
                <c:pt idx="1">
                  <c:v>173.60631684872484</c:v>
                </c:pt>
                <c:pt idx="2">
                  <c:v>160.16897015706462</c:v>
                </c:pt>
                <c:pt idx="3">
                  <c:v>144.47528760957167</c:v>
                </c:pt>
                <c:pt idx="4">
                  <c:v>129.80903946187971</c:v>
                </c:pt>
                <c:pt idx="5">
                  <c:v>117.64523254730723</c:v>
                </c:pt>
                <c:pt idx="6">
                  <c:v>115.89005602680366</c:v>
                </c:pt>
                <c:pt idx="7">
                  <c:v>111.70190762891119</c:v>
                </c:pt>
                <c:pt idx="8">
                  <c:v>95.134296298102996</c:v>
                </c:pt>
                <c:pt idx="9">
                  <c:v>94.636604523558461</c:v>
                </c:pt>
                <c:pt idx="10">
                  <c:v>92.706016695640969</c:v>
                </c:pt>
                <c:pt idx="11">
                  <c:v>88.718290722073704</c:v>
                </c:pt>
                <c:pt idx="12">
                  <c:v>84.432775292523459</c:v>
                </c:pt>
                <c:pt idx="13">
                  <c:v>79.298097314115367</c:v>
                </c:pt>
                <c:pt idx="14">
                  <c:v>74.079539294753616</c:v>
                </c:pt>
                <c:pt idx="15">
                  <c:v>41.537776721385704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CA7-214C-B11E-9545AB2C05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825359"/>
        <c:axId val="141911007"/>
      </c:barChart>
      <c:catAx>
        <c:axId val="135825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1911007"/>
        <c:crosses val="autoZero"/>
        <c:auto val="1"/>
        <c:lblAlgn val="ctr"/>
        <c:lblOffset val="100"/>
        <c:noMultiLvlLbl val="0"/>
      </c:catAx>
      <c:valAx>
        <c:axId val="1419110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58253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Arkusz3!$B$2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Arkusz3!$A$3:$A$18</c:f>
              <c:strCache>
                <c:ptCount val="16"/>
                <c:pt idx="0">
                  <c:v>PODKARPACKIE</c:v>
                </c:pt>
                <c:pt idx="1">
                  <c:v>POMORSKIE</c:v>
                </c:pt>
                <c:pt idx="2">
                  <c:v>ZACHODNIOPOMORSKIE</c:v>
                </c:pt>
                <c:pt idx="3">
                  <c:v>KUJAWSKO-POMORSKIE</c:v>
                </c:pt>
                <c:pt idx="4">
                  <c:v>LUBUSKIE</c:v>
                </c:pt>
                <c:pt idx="5">
                  <c:v>LUBELSKIE</c:v>
                </c:pt>
                <c:pt idx="6">
                  <c:v>MAŁOPOLSKIE</c:v>
                </c:pt>
                <c:pt idx="7">
                  <c:v>ŚWIĘTOKRZYSKIE</c:v>
                </c:pt>
                <c:pt idx="8">
                  <c:v>MAZOWIECKIE</c:v>
                </c:pt>
                <c:pt idx="9">
                  <c:v>DOLNOŚLĄSKIE</c:v>
                </c:pt>
                <c:pt idx="10">
                  <c:v>ŁÓDZKIE</c:v>
                </c:pt>
                <c:pt idx="11">
                  <c:v>ŚLĄSKIE</c:v>
                </c:pt>
                <c:pt idx="12">
                  <c:v>OPOLSKIE</c:v>
                </c:pt>
                <c:pt idx="13">
                  <c:v>WIELKOPOLSKIE</c:v>
                </c:pt>
                <c:pt idx="14">
                  <c:v>WARMIŃSKO-MAZURSKIE</c:v>
                </c:pt>
                <c:pt idx="15">
                  <c:v>PODLASKIE</c:v>
                </c:pt>
              </c:strCache>
            </c:strRef>
          </c:cat>
          <c:val>
            <c:numRef>
              <c:f>Arkusz3!$B$3:$B$18</c:f>
              <c:numCache>
                <c:formatCode>0.00</c:formatCode>
                <c:ptCount val="16"/>
                <c:pt idx="0">
                  <c:v>1.4806848749144303</c:v>
                </c:pt>
                <c:pt idx="1">
                  <c:v>3.3057853934431765</c:v>
                </c:pt>
                <c:pt idx="2">
                  <c:v>-0.25709260374728593</c:v>
                </c:pt>
                <c:pt idx="3">
                  <c:v>2.5414511966565025</c:v>
                </c:pt>
                <c:pt idx="4">
                  <c:v>0.79789231579263287</c:v>
                </c:pt>
                <c:pt idx="5">
                  <c:v>-2.2368234086226679</c:v>
                </c:pt>
                <c:pt idx="6">
                  <c:v>-3.7256404717834997</c:v>
                </c:pt>
                <c:pt idx="7">
                  <c:v>1.3258537983818179</c:v>
                </c:pt>
                <c:pt idx="8">
                  <c:v>0.36389351353408733</c:v>
                </c:pt>
                <c:pt idx="9">
                  <c:v>1.7366091485293889</c:v>
                </c:pt>
                <c:pt idx="10">
                  <c:v>-0.80655535037162263</c:v>
                </c:pt>
                <c:pt idx="11">
                  <c:v>0.71934437061577938</c:v>
                </c:pt>
                <c:pt idx="12">
                  <c:v>-1.0184672213144483</c:v>
                </c:pt>
                <c:pt idx="13">
                  <c:v>-1.0283187295938185</c:v>
                </c:pt>
                <c:pt idx="14">
                  <c:v>-7.3828953798863034E-2</c:v>
                </c:pt>
                <c:pt idx="15">
                  <c:v>-0.68239293521994326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4A-3E40-BCAA-242FBBA1F216}"/>
            </c:ext>
          </c:extLst>
        </c:ser>
        <c:ser>
          <c:idx val="1"/>
          <c:order val="1"/>
          <c:tx>
            <c:strRef>
              <c:f>Arkusz3!$C$2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Arkusz3!$A$3:$A$18</c:f>
              <c:strCache>
                <c:ptCount val="16"/>
                <c:pt idx="0">
                  <c:v>PODKARPACKIE</c:v>
                </c:pt>
                <c:pt idx="1">
                  <c:v>POMORSKIE</c:v>
                </c:pt>
                <c:pt idx="2">
                  <c:v>ZACHODNIOPOMORSKIE</c:v>
                </c:pt>
                <c:pt idx="3">
                  <c:v>KUJAWSKO-POMORSKIE</c:v>
                </c:pt>
                <c:pt idx="4">
                  <c:v>LUBUSKIE</c:v>
                </c:pt>
                <c:pt idx="5">
                  <c:v>LUBELSKIE</c:v>
                </c:pt>
                <c:pt idx="6">
                  <c:v>MAŁOPOLSKIE</c:v>
                </c:pt>
                <c:pt idx="7">
                  <c:v>ŚWIĘTOKRZYSKIE</c:v>
                </c:pt>
                <c:pt idx="8">
                  <c:v>MAZOWIECKIE</c:v>
                </c:pt>
                <c:pt idx="9">
                  <c:v>DOLNOŚLĄSKIE</c:v>
                </c:pt>
                <c:pt idx="10">
                  <c:v>ŁÓDZKIE</c:v>
                </c:pt>
                <c:pt idx="11">
                  <c:v>ŚLĄSKIE</c:v>
                </c:pt>
                <c:pt idx="12">
                  <c:v>OPOLSKIE</c:v>
                </c:pt>
                <c:pt idx="13">
                  <c:v>WIELKOPOLSKIE</c:v>
                </c:pt>
                <c:pt idx="14">
                  <c:v>WARMIŃSKO-MAZURSKIE</c:v>
                </c:pt>
                <c:pt idx="15">
                  <c:v>PODLASKIE</c:v>
                </c:pt>
              </c:strCache>
            </c:strRef>
          </c:cat>
          <c:val>
            <c:numRef>
              <c:f>Arkusz3!$C$3:$C$18</c:f>
              <c:numCache>
                <c:formatCode>0.00</c:formatCode>
                <c:ptCount val="16"/>
                <c:pt idx="0">
                  <c:v>4.4306030700131203</c:v>
                </c:pt>
                <c:pt idx="1">
                  <c:v>-4.4617725153919015</c:v>
                </c:pt>
                <c:pt idx="2">
                  <c:v>7.3385625061092682E-2</c:v>
                </c:pt>
                <c:pt idx="3">
                  <c:v>0.35507016595154567</c:v>
                </c:pt>
                <c:pt idx="4">
                  <c:v>0.44313040868114878</c:v>
                </c:pt>
                <c:pt idx="5">
                  <c:v>-3.5815642177043183</c:v>
                </c:pt>
                <c:pt idx="6">
                  <c:v>0.42412269707925049</c:v>
                </c:pt>
                <c:pt idx="7">
                  <c:v>1.5697192010327843</c:v>
                </c:pt>
                <c:pt idx="8">
                  <c:v>0.48767542524280477</c:v>
                </c:pt>
                <c:pt idx="9">
                  <c:v>-0.80181931447824428</c:v>
                </c:pt>
                <c:pt idx="10">
                  <c:v>-0.65402654663814708</c:v>
                </c:pt>
                <c:pt idx="11">
                  <c:v>0.32989440301013295</c:v>
                </c:pt>
                <c:pt idx="12">
                  <c:v>0.11378347764602684</c:v>
                </c:pt>
                <c:pt idx="13">
                  <c:v>-1.4394423530294176</c:v>
                </c:pt>
                <c:pt idx="14">
                  <c:v>1.1703350734113849</c:v>
                </c:pt>
                <c:pt idx="15">
                  <c:v>1.0728524216222883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4A-3E40-BCAA-242FBBA1F216}"/>
            </c:ext>
          </c:extLst>
        </c:ser>
        <c:ser>
          <c:idx val="2"/>
          <c:order val="2"/>
          <c:tx>
            <c:strRef>
              <c:f>Arkusz3!$D$2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tx1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74A-3E40-BCAA-242FBBA1F216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/>
                      <a:t> 647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7619047619047616E-2"/>
                      <c:h val="5.0787901829933264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4-F74A-3E40-BCAA-242FBBA1F2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Arkusz3!$A$3:$A$18</c:f>
              <c:strCache>
                <c:ptCount val="16"/>
                <c:pt idx="0">
                  <c:v>PODKARPACKIE</c:v>
                </c:pt>
                <c:pt idx="1">
                  <c:v>POMORSKIE</c:v>
                </c:pt>
                <c:pt idx="2">
                  <c:v>ZACHODNIOPOMORSKIE</c:v>
                </c:pt>
                <c:pt idx="3">
                  <c:v>KUJAWSKO-POMORSKIE</c:v>
                </c:pt>
                <c:pt idx="4">
                  <c:v>LUBUSKIE</c:v>
                </c:pt>
                <c:pt idx="5">
                  <c:v>LUBELSKIE</c:v>
                </c:pt>
                <c:pt idx="6">
                  <c:v>MAŁOPOLSKIE</c:v>
                </c:pt>
                <c:pt idx="7">
                  <c:v>ŚWIĘTOKRZYSKIE</c:v>
                </c:pt>
                <c:pt idx="8">
                  <c:v>MAZOWIECKIE</c:v>
                </c:pt>
                <c:pt idx="9">
                  <c:v>DOLNOŚLĄSKIE</c:v>
                </c:pt>
                <c:pt idx="10">
                  <c:v>ŁÓDZKIE</c:v>
                </c:pt>
                <c:pt idx="11">
                  <c:v>ŚLĄSKIE</c:v>
                </c:pt>
                <c:pt idx="12">
                  <c:v>OPOLSKIE</c:v>
                </c:pt>
                <c:pt idx="13">
                  <c:v>WIELKOPOLSKIE</c:v>
                </c:pt>
                <c:pt idx="14">
                  <c:v>WARMIŃSKO-MAZURSKIE</c:v>
                </c:pt>
                <c:pt idx="15">
                  <c:v>PODLASKIE</c:v>
                </c:pt>
              </c:strCache>
            </c:strRef>
          </c:cat>
          <c:val>
            <c:numRef>
              <c:f>Arkusz3!$D$3:$D$18</c:f>
              <c:numCache>
                <c:formatCode>0.00</c:formatCode>
                <c:ptCount val="16"/>
                <c:pt idx="0">
                  <c:v>6.47</c:v>
                </c:pt>
                <c:pt idx="1">
                  <c:v>3.8330895155345872</c:v>
                </c:pt>
                <c:pt idx="2">
                  <c:v>2.2136215663639094</c:v>
                </c:pt>
                <c:pt idx="3">
                  <c:v>1.709398386911571</c:v>
                </c:pt>
                <c:pt idx="4">
                  <c:v>1.5009491140076001</c:v>
                </c:pt>
                <c:pt idx="5">
                  <c:v>0.98378597318597749</c:v>
                </c:pt>
                <c:pt idx="6">
                  <c:v>0.83033523565682121</c:v>
                </c:pt>
                <c:pt idx="7">
                  <c:v>0.7099291851706816</c:v>
                </c:pt>
                <c:pt idx="8">
                  <c:v>0.40631237782628221</c:v>
                </c:pt>
                <c:pt idx="9">
                  <c:v>0.38811302187548236</c:v>
                </c:pt>
                <c:pt idx="10">
                  <c:v>0.26706438077189643</c:v>
                </c:pt>
                <c:pt idx="11">
                  <c:v>-1.2824926074358228E-2</c:v>
                </c:pt>
                <c:pt idx="12">
                  <c:v>-0.26017485841026772</c:v>
                </c:pt>
                <c:pt idx="13">
                  <c:v>-0.49071867283594606</c:v>
                </c:pt>
                <c:pt idx="14">
                  <c:v>-0.52882878266072142</c:v>
                </c:pt>
                <c:pt idx="15">
                  <c:v>-1.5728018869568197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74A-3E40-BCAA-242FBBA1F2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0357968"/>
        <c:axId val="77900128"/>
      </c:barChart>
      <c:catAx>
        <c:axId val="9035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7900128"/>
        <c:crosses val="autoZero"/>
        <c:auto val="1"/>
        <c:lblAlgn val="ctr"/>
        <c:lblOffset val="100"/>
        <c:noMultiLvlLbl val="0"/>
      </c:catAx>
      <c:valAx>
        <c:axId val="77900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90357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Arkusz8!$B$3:$B$4</c:f>
              <c:strCache>
                <c:ptCount val="2"/>
                <c:pt idx="0">
                  <c:v>2018</c:v>
                </c:pt>
                <c:pt idx="1">
                  <c:v>ogółem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Arkusz8!$A$5:$A$22</c:f>
              <c:strCache>
                <c:ptCount val="18"/>
                <c:pt idx="0">
                  <c:v>MAŁOPOLSKIE</c:v>
                </c:pt>
                <c:pt idx="1">
                  <c:v>POMORSKIE</c:v>
                </c:pt>
                <c:pt idx="2">
                  <c:v>PODKARPACKIE</c:v>
                </c:pt>
                <c:pt idx="3">
                  <c:v>DOLNOŚLĄSKIE</c:v>
                </c:pt>
                <c:pt idx="4">
                  <c:v>OPOLSKIE</c:v>
                </c:pt>
                <c:pt idx="5">
                  <c:v>WARSZAWSKI STOŁECZNY</c:v>
                </c:pt>
                <c:pt idx="6">
                  <c:v>ŚLĄSKIE</c:v>
                </c:pt>
                <c:pt idx="7">
                  <c:v>POLSKA</c:v>
                </c:pt>
                <c:pt idx="8">
                  <c:v>WIELKOPOLSKIE</c:v>
                </c:pt>
                <c:pt idx="9">
                  <c:v>KUJAWSKO-POMORSKIE</c:v>
                </c:pt>
                <c:pt idx="10">
                  <c:v>PODLASKIE</c:v>
                </c:pt>
                <c:pt idx="11">
                  <c:v>ŁÓDZKIE</c:v>
                </c:pt>
                <c:pt idx="12">
                  <c:v>ZACHODNIOPOMORSKIE</c:v>
                </c:pt>
                <c:pt idx="13">
                  <c:v>WARMIŃSKO-MAZURSKIE</c:v>
                </c:pt>
                <c:pt idx="14">
                  <c:v>LUBELSKIE</c:v>
                </c:pt>
                <c:pt idx="15">
                  <c:v>LUBUSKIE</c:v>
                </c:pt>
                <c:pt idx="16">
                  <c:v>ŚWIĘTOKRZYSKIE</c:v>
                </c:pt>
                <c:pt idx="17">
                  <c:v>MAZOWIECKI REGIONALNY</c:v>
                </c:pt>
              </c:strCache>
            </c:strRef>
          </c:cat>
          <c:val>
            <c:numRef>
              <c:f>Arkusz8!$B$5:$B$22</c:f>
              <c:numCache>
                <c:formatCode>#\ ##0.0</c:formatCode>
                <c:ptCount val="18"/>
                <c:pt idx="0">
                  <c:v>4.7</c:v>
                </c:pt>
                <c:pt idx="1">
                  <c:v>4.8</c:v>
                </c:pt>
                <c:pt idx="2">
                  <c:v>4.7</c:v>
                </c:pt>
                <c:pt idx="3">
                  <c:v>3.2</c:v>
                </c:pt>
                <c:pt idx="4">
                  <c:v>5.2</c:v>
                </c:pt>
                <c:pt idx="5">
                  <c:v>4.5999999999999996</c:v>
                </c:pt>
                <c:pt idx="6">
                  <c:v>3</c:v>
                </c:pt>
                <c:pt idx="7">
                  <c:v>3.2</c:v>
                </c:pt>
                <c:pt idx="8">
                  <c:v>3.2</c:v>
                </c:pt>
                <c:pt idx="9">
                  <c:v>2.2999999999999998</c:v>
                </c:pt>
                <c:pt idx="10">
                  <c:v>2.9</c:v>
                </c:pt>
                <c:pt idx="11">
                  <c:v>1.8</c:v>
                </c:pt>
                <c:pt idx="12">
                  <c:v>0.9</c:v>
                </c:pt>
                <c:pt idx="13">
                  <c:v>1.9</c:v>
                </c:pt>
                <c:pt idx="14">
                  <c:v>2.1</c:v>
                </c:pt>
                <c:pt idx="15">
                  <c:v>1.6</c:v>
                </c:pt>
                <c:pt idx="16">
                  <c:v>2.7</c:v>
                </c:pt>
                <c:pt idx="17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EA-9A4A-A3B5-818EFE1989DD}"/>
            </c:ext>
          </c:extLst>
        </c:ser>
        <c:ser>
          <c:idx val="1"/>
          <c:order val="1"/>
          <c:tx>
            <c:strRef>
              <c:f>Arkusz8!$C$3:$C$4</c:f>
              <c:strCache>
                <c:ptCount val="2"/>
                <c:pt idx="0">
                  <c:v>2018</c:v>
                </c:pt>
                <c:pt idx="1">
                  <c:v>udz. zagr.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Arkusz8!$A$5:$A$22</c:f>
              <c:strCache>
                <c:ptCount val="18"/>
                <c:pt idx="0">
                  <c:v>MAŁOPOLSKIE</c:v>
                </c:pt>
                <c:pt idx="1">
                  <c:v>POMORSKIE</c:v>
                </c:pt>
                <c:pt idx="2">
                  <c:v>PODKARPACKIE</c:v>
                </c:pt>
                <c:pt idx="3">
                  <c:v>DOLNOŚLĄSKIE</c:v>
                </c:pt>
                <c:pt idx="4">
                  <c:v>OPOLSKIE</c:v>
                </c:pt>
                <c:pt idx="5">
                  <c:v>WARSZAWSKI STOŁECZNY</c:v>
                </c:pt>
                <c:pt idx="6">
                  <c:v>ŚLĄSKIE</c:v>
                </c:pt>
                <c:pt idx="7">
                  <c:v>POLSKA</c:v>
                </c:pt>
                <c:pt idx="8">
                  <c:v>WIELKOPOLSKIE</c:v>
                </c:pt>
                <c:pt idx="9">
                  <c:v>KUJAWSKO-POMORSKIE</c:v>
                </c:pt>
                <c:pt idx="10">
                  <c:v>PODLASKIE</c:v>
                </c:pt>
                <c:pt idx="11">
                  <c:v>ŁÓDZKIE</c:v>
                </c:pt>
                <c:pt idx="12">
                  <c:v>ZACHODNIOPOMORSKIE</c:v>
                </c:pt>
                <c:pt idx="13">
                  <c:v>WARMIŃSKO-MAZURSKIE</c:v>
                </c:pt>
                <c:pt idx="14">
                  <c:v>LUBELSKIE</c:v>
                </c:pt>
                <c:pt idx="15">
                  <c:v>LUBUSKIE</c:v>
                </c:pt>
                <c:pt idx="16">
                  <c:v>ŚWIĘTOKRZYSKIE</c:v>
                </c:pt>
                <c:pt idx="17">
                  <c:v>MAZOWIECKI REGIONALNY</c:v>
                </c:pt>
              </c:strCache>
            </c:strRef>
          </c:cat>
          <c:val>
            <c:numRef>
              <c:f>Arkusz8!$C$5:$C$22</c:f>
              <c:numCache>
                <c:formatCode>#\ ##0.0</c:formatCode>
                <c:ptCount val="18"/>
                <c:pt idx="0">
                  <c:v>7</c:v>
                </c:pt>
                <c:pt idx="1">
                  <c:v>4.4000000000000004</c:v>
                </c:pt>
                <c:pt idx="2">
                  <c:v>4.0999999999999996</c:v>
                </c:pt>
                <c:pt idx="3">
                  <c:v>3.6</c:v>
                </c:pt>
                <c:pt idx="4">
                  <c:v>7</c:v>
                </c:pt>
                <c:pt idx="5">
                  <c:v>9.8000000000000007</c:v>
                </c:pt>
                <c:pt idx="6">
                  <c:v>3.7</c:v>
                </c:pt>
                <c:pt idx="7">
                  <c:v>4.3</c:v>
                </c:pt>
                <c:pt idx="8">
                  <c:v>3.5</c:v>
                </c:pt>
                <c:pt idx="9">
                  <c:v>2.6</c:v>
                </c:pt>
                <c:pt idx="10">
                  <c:v>9.4</c:v>
                </c:pt>
                <c:pt idx="11">
                  <c:v>0.7</c:v>
                </c:pt>
                <c:pt idx="12">
                  <c:v>0.7</c:v>
                </c:pt>
                <c:pt idx="13">
                  <c:v>0.2</c:v>
                </c:pt>
                <c:pt idx="14">
                  <c:v>3.3</c:v>
                </c:pt>
                <c:pt idx="15">
                  <c:v>0.7</c:v>
                </c:pt>
                <c:pt idx="16">
                  <c:v>2.1</c:v>
                </c:pt>
                <c:pt idx="1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EA-9A4A-A3B5-818EFE1989DD}"/>
            </c:ext>
          </c:extLst>
        </c:ser>
        <c:ser>
          <c:idx val="2"/>
          <c:order val="2"/>
          <c:tx>
            <c:strRef>
              <c:f>Arkusz8!$D$3:$D$4</c:f>
              <c:strCache>
                <c:ptCount val="2"/>
                <c:pt idx="0">
                  <c:v>2019</c:v>
                </c:pt>
                <c:pt idx="1">
                  <c:v>ogółem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3664438886628534E-2"/>
                      <c:h val="4.56791532298398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DAEA-9A4A-A3B5-818EFE1989DD}"/>
                </c:ext>
              </c:extLst>
            </c:dLbl>
            <c:dLbl>
              <c:idx val="11"/>
              <c:layout>
                <c:manualLayout>
                  <c:x val="-1.8996885695139239E-2"/>
                  <c:y val="-1.431368985479069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4165958643467435E-2"/>
                      <c:h val="4.925761091457769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AEA-9A4A-A3B5-818EFE1989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Arkusz8!$A$5:$A$22</c:f>
              <c:strCache>
                <c:ptCount val="18"/>
                <c:pt idx="0">
                  <c:v>MAŁOPOLSKIE</c:v>
                </c:pt>
                <c:pt idx="1">
                  <c:v>POMORSKIE</c:v>
                </c:pt>
                <c:pt idx="2">
                  <c:v>PODKARPACKIE</c:v>
                </c:pt>
                <c:pt idx="3">
                  <c:v>DOLNOŚLĄSKIE</c:v>
                </c:pt>
                <c:pt idx="4">
                  <c:v>OPOLSKIE</c:v>
                </c:pt>
                <c:pt idx="5">
                  <c:v>WARSZAWSKI STOŁECZNY</c:v>
                </c:pt>
                <c:pt idx="6">
                  <c:v>ŚLĄSKIE</c:v>
                </c:pt>
                <c:pt idx="7">
                  <c:v>POLSKA</c:v>
                </c:pt>
                <c:pt idx="8">
                  <c:v>WIELKOPOLSKIE</c:v>
                </c:pt>
                <c:pt idx="9">
                  <c:v>KUJAWSKO-POMORSKIE</c:v>
                </c:pt>
                <c:pt idx="10">
                  <c:v>PODLASKIE</c:v>
                </c:pt>
                <c:pt idx="11">
                  <c:v>ŁÓDZKIE</c:v>
                </c:pt>
                <c:pt idx="12">
                  <c:v>ZACHODNIOPOMORSKIE</c:v>
                </c:pt>
                <c:pt idx="13">
                  <c:v>WARMIŃSKO-MAZURSKIE</c:v>
                </c:pt>
                <c:pt idx="14">
                  <c:v>LUBELSKIE</c:v>
                </c:pt>
                <c:pt idx="15">
                  <c:v>LUBUSKIE</c:v>
                </c:pt>
                <c:pt idx="16">
                  <c:v>ŚWIĘTOKRZYSKIE</c:v>
                </c:pt>
                <c:pt idx="17">
                  <c:v>MAZOWIECKI REGIONALNY</c:v>
                </c:pt>
              </c:strCache>
            </c:strRef>
          </c:cat>
          <c:val>
            <c:numRef>
              <c:f>Arkusz8!$D$5:$D$22</c:f>
              <c:numCache>
                <c:formatCode>#\ ##0.0</c:formatCode>
                <c:ptCount val="18"/>
                <c:pt idx="0">
                  <c:v>6</c:v>
                </c:pt>
                <c:pt idx="1">
                  <c:v>5</c:v>
                </c:pt>
                <c:pt idx="2">
                  <c:v>4.7</c:v>
                </c:pt>
                <c:pt idx="3">
                  <c:v>4.3</c:v>
                </c:pt>
                <c:pt idx="4">
                  <c:v>4</c:v>
                </c:pt>
                <c:pt idx="5">
                  <c:v>3.8</c:v>
                </c:pt>
                <c:pt idx="6">
                  <c:v>3.5</c:v>
                </c:pt>
                <c:pt idx="7">
                  <c:v>3.3</c:v>
                </c:pt>
                <c:pt idx="8">
                  <c:v>3.3</c:v>
                </c:pt>
                <c:pt idx="9">
                  <c:v>2.4</c:v>
                </c:pt>
                <c:pt idx="10">
                  <c:v>2.4</c:v>
                </c:pt>
                <c:pt idx="11">
                  <c:v>2.1</c:v>
                </c:pt>
                <c:pt idx="12">
                  <c:v>1.9</c:v>
                </c:pt>
                <c:pt idx="13">
                  <c:v>1.7</c:v>
                </c:pt>
                <c:pt idx="14">
                  <c:v>1.7</c:v>
                </c:pt>
                <c:pt idx="15">
                  <c:v>1.5</c:v>
                </c:pt>
                <c:pt idx="16">
                  <c:v>1.4</c:v>
                </c:pt>
                <c:pt idx="17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AEA-9A4A-A3B5-818EFE1989DD}"/>
            </c:ext>
          </c:extLst>
        </c:ser>
        <c:ser>
          <c:idx val="3"/>
          <c:order val="3"/>
          <c:tx>
            <c:strRef>
              <c:f>Arkusz8!$E$3:$E$4</c:f>
              <c:strCache>
                <c:ptCount val="2"/>
                <c:pt idx="0">
                  <c:v>2019</c:v>
                </c:pt>
                <c:pt idx="1">
                  <c:v>udz. zagr.</c:v>
                </c:pt>
              </c:strCache>
            </c:strRef>
          </c:tx>
          <c:spPr>
            <a:blipFill>
              <a:blip xmlns:r="http://schemas.openxmlformats.org/officeDocument/2006/relationships" r:embed="rId3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2.8496188641313628E-3"/>
                  <c:y val="3.57845768473787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13039394011918E-2"/>
                      <c:h val="5.28180354267310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AEA-9A4A-A3B5-818EFE1989DD}"/>
                </c:ext>
              </c:extLst>
            </c:dLbl>
            <c:dLbl>
              <c:idx val="2"/>
              <c:layout>
                <c:manualLayout>
                  <c:x val="9.498480243161093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AEA-9A4A-A3B5-818EFE1989DD}"/>
                </c:ext>
              </c:extLst>
            </c:dLbl>
            <c:dLbl>
              <c:idx val="8"/>
              <c:layout>
                <c:manualLayout>
                  <c:x val="9.4984802431610938E-3"/>
                  <c:y val="-7.15691536947575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EA-9A4A-A3B5-818EFE1989DD}"/>
                </c:ext>
              </c:extLst>
            </c:dLbl>
            <c:dLbl>
              <c:idx val="11"/>
              <c:layout>
                <c:manualLayout>
                  <c:x val="1.3298021922791566E-2"/>
                  <c:y val="-1.789228842368939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5431305794222533E-2"/>
                      <c:h val="7.428878153515834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DAEA-9A4A-A3B5-818EFE1989DD}"/>
                </c:ext>
              </c:extLst>
            </c:dLbl>
            <c:dLbl>
              <c:idx val="12"/>
              <c:layout>
                <c:manualLayout>
                  <c:x val="5.6990881458966565E-3"/>
                  <c:y val="-1.7892288423689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AEA-9A4A-A3B5-818EFE1989DD}"/>
                </c:ext>
              </c:extLst>
            </c:dLbl>
            <c:dLbl>
              <c:idx val="13"/>
              <c:layout>
                <c:manualLayout>
                  <c:x val="7.598784194528875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AEA-9A4A-A3B5-818EFE1989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Arkusz8!$A$5:$A$22</c:f>
              <c:strCache>
                <c:ptCount val="18"/>
                <c:pt idx="0">
                  <c:v>MAŁOPOLSKIE</c:v>
                </c:pt>
                <c:pt idx="1">
                  <c:v>POMORSKIE</c:v>
                </c:pt>
                <c:pt idx="2">
                  <c:v>PODKARPACKIE</c:v>
                </c:pt>
                <c:pt idx="3">
                  <c:v>DOLNOŚLĄSKIE</c:v>
                </c:pt>
                <c:pt idx="4">
                  <c:v>OPOLSKIE</c:v>
                </c:pt>
                <c:pt idx="5">
                  <c:v>WARSZAWSKI STOŁECZNY</c:v>
                </c:pt>
                <c:pt idx="6">
                  <c:v>ŚLĄSKIE</c:v>
                </c:pt>
                <c:pt idx="7">
                  <c:v>POLSKA</c:v>
                </c:pt>
                <c:pt idx="8">
                  <c:v>WIELKOPOLSKIE</c:v>
                </c:pt>
                <c:pt idx="9">
                  <c:v>KUJAWSKO-POMORSKIE</c:v>
                </c:pt>
                <c:pt idx="10">
                  <c:v>PODLASKIE</c:v>
                </c:pt>
                <c:pt idx="11">
                  <c:v>ŁÓDZKIE</c:v>
                </c:pt>
                <c:pt idx="12">
                  <c:v>ZACHODNIOPOMORSKIE</c:v>
                </c:pt>
                <c:pt idx="13">
                  <c:v>WARMIŃSKO-MAZURSKIE</c:v>
                </c:pt>
                <c:pt idx="14">
                  <c:v>LUBELSKIE</c:v>
                </c:pt>
                <c:pt idx="15">
                  <c:v>LUBUSKIE</c:v>
                </c:pt>
                <c:pt idx="16">
                  <c:v>ŚWIĘTOKRZYSKIE</c:v>
                </c:pt>
                <c:pt idx="17">
                  <c:v>MAZOWIECKI REGIONALNY</c:v>
                </c:pt>
              </c:strCache>
            </c:strRef>
          </c:cat>
          <c:val>
            <c:numRef>
              <c:f>Arkusz8!$E$5:$E$22</c:f>
              <c:numCache>
                <c:formatCode>#\ ##0.0</c:formatCode>
                <c:ptCount val="18"/>
                <c:pt idx="0">
                  <c:v>16.399999999999999</c:v>
                </c:pt>
                <c:pt idx="1">
                  <c:v>4.8</c:v>
                </c:pt>
                <c:pt idx="2">
                  <c:v>5</c:v>
                </c:pt>
                <c:pt idx="3">
                  <c:v>6</c:v>
                </c:pt>
                <c:pt idx="4">
                  <c:v>5</c:v>
                </c:pt>
                <c:pt idx="5">
                  <c:v>7.1</c:v>
                </c:pt>
                <c:pt idx="6">
                  <c:v>4.2</c:v>
                </c:pt>
                <c:pt idx="7">
                  <c:v>4.9000000000000004</c:v>
                </c:pt>
                <c:pt idx="8">
                  <c:v>3.4</c:v>
                </c:pt>
                <c:pt idx="9">
                  <c:v>1.9</c:v>
                </c:pt>
                <c:pt idx="10">
                  <c:v>9.1999999999999993</c:v>
                </c:pt>
                <c:pt idx="11">
                  <c:v>1.7</c:v>
                </c:pt>
                <c:pt idx="12">
                  <c:v>2.1</c:v>
                </c:pt>
                <c:pt idx="13">
                  <c:v>0.3</c:v>
                </c:pt>
                <c:pt idx="14">
                  <c:v>3.4</c:v>
                </c:pt>
                <c:pt idx="15">
                  <c:v>0.4</c:v>
                </c:pt>
                <c:pt idx="16">
                  <c:v>0.3</c:v>
                </c:pt>
                <c:pt idx="17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AEA-9A4A-A3B5-818EFE1989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4689279"/>
        <c:axId val="109621935"/>
      </c:barChart>
      <c:catAx>
        <c:axId val="1346892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09621935"/>
        <c:crosses val="autoZero"/>
        <c:auto val="1"/>
        <c:lblAlgn val="ctr"/>
        <c:lblOffset val="100"/>
        <c:noMultiLvlLbl val="0"/>
      </c:catAx>
      <c:valAx>
        <c:axId val="1096219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46892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Arkusz9!$B$2:$B$3</c:f>
              <c:strCache>
                <c:ptCount val="2"/>
                <c:pt idx="0">
                  <c:v>ogółem</c:v>
                </c:pt>
                <c:pt idx="1">
                  <c:v>2018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c:spPr>
          <c:invertIfNegative val="0"/>
          <c:cat>
            <c:strRef>
              <c:f>Arkusz9!$A$4:$A$21</c:f>
              <c:strCache>
                <c:ptCount val="18"/>
                <c:pt idx="0">
                  <c:v>MAZOWIECKI REGIONALNY</c:v>
                </c:pt>
                <c:pt idx="1">
                  <c:v>LUBUSKIE</c:v>
                </c:pt>
                <c:pt idx="2">
                  <c:v>ŁÓDZKIE</c:v>
                </c:pt>
                <c:pt idx="3">
                  <c:v>OPOLSKIE</c:v>
                </c:pt>
                <c:pt idx="4">
                  <c:v>WIELKOPOLSKIE</c:v>
                </c:pt>
                <c:pt idx="5">
                  <c:v>ŚLĄSKIE</c:v>
                </c:pt>
                <c:pt idx="6">
                  <c:v>POLSKA</c:v>
                </c:pt>
                <c:pt idx="7">
                  <c:v>DOLNOŚLĄSKIE</c:v>
                </c:pt>
                <c:pt idx="8">
                  <c:v>PODKARPACKIE</c:v>
                </c:pt>
                <c:pt idx="9">
                  <c:v>KUJAWSKO-POMORSKIE</c:v>
                </c:pt>
                <c:pt idx="10">
                  <c:v>MAŁOPOLSKIE</c:v>
                </c:pt>
                <c:pt idx="11">
                  <c:v>WARSZAWSKI STOŁECZNY</c:v>
                </c:pt>
                <c:pt idx="12">
                  <c:v>PODLASKIE</c:v>
                </c:pt>
                <c:pt idx="13">
                  <c:v>LUBELSKIE</c:v>
                </c:pt>
                <c:pt idx="14">
                  <c:v>POMORSKIE</c:v>
                </c:pt>
                <c:pt idx="15">
                  <c:v>ŚWIĘTOKRZYSKIE</c:v>
                </c:pt>
                <c:pt idx="16">
                  <c:v>ZACHODNIOPOMORSKIE</c:v>
                </c:pt>
                <c:pt idx="17">
                  <c:v>WARMIŃSKO-MAZURSKIE</c:v>
                </c:pt>
              </c:strCache>
            </c:strRef>
          </c:cat>
          <c:val>
            <c:numRef>
              <c:f>Arkusz9!$B$4:$B$21</c:f>
              <c:numCache>
                <c:formatCode>#\ ##0.0</c:formatCode>
                <c:ptCount val="18"/>
                <c:pt idx="0">
                  <c:v>12.2</c:v>
                </c:pt>
                <c:pt idx="1">
                  <c:v>11.3</c:v>
                </c:pt>
                <c:pt idx="2">
                  <c:v>7.4</c:v>
                </c:pt>
                <c:pt idx="3">
                  <c:v>2.8</c:v>
                </c:pt>
                <c:pt idx="4">
                  <c:v>6.9</c:v>
                </c:pt>
                <c:pt idx="5">
                  <c:v>5.7</c:v>
                </c:pt>
                <c:pt idx="6">
                  <c:v>5.9</c:v>
                </c:pt>
                <c:pt idx="7">
                  <c:v>4</c:v>
                </c:pt>
                <c:pt idx="8">
                  <c:v>4.3</c:v>
                </c:pt>
                <c:pt idx="9">
                  <c:v>4</c:v>
                </c:pt>
                <c:pt idx="10">
                  <c:v>7.4</c:v>
                </c:pt>
                <c:pt idx="11">
                  <c:v>3.2</c:v>
                </c:pt>
                <c:pt idx="12">
                  <c:v>3.6</c:v>
                </c:pt>
                <c:pt idx="13">
                  <c:v>2.8</c:v>
                </c:pt>
                <c:pt idx="14">
                  <c:v>5</c:v>
                </c:pt>
                <c:pt idx="15">
                  <c:v>1.8</c:v>
                </c:pt>
                <c:pt idx="16">
                  <c:v>2.2000000000000002</c:v>
                </c:pt>
                <c:pt idx="17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AE-484D-886E-ED166E873B66}"/>
            </c:ext>
          </c:extLst>
        </c:ser>
        <c:ser>
          <c:idx val="1"/>
          <c:order val="1"/>
          <c:tx>
            <c:strRef>
              <c:f>Arkusz9!$C$2:$C$3</c:f>
              <c:strCache>
                <c:ptCount val="2"/>
                <c:pt idx="0">
                  <c:v>ogółem</c:v>
                </c:pt>
                <c:pt idx="1">
                  <c:v>2019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Arkusz9!$A$4:$A$21</c:f>
              <c:strCache>
                <c:ptCount val="18"/>
                <c:pt idx="0">
                  <c:v>MAZOWIECKI REGIONALNY</c:v>
                </c:pt>
                <c:pt idx="1">
                  <c:v>LUBUSKIE</c:v>
                </c:pt>
                <c:pt idx="2">
                  <c:v>ŁÓDZKIE</c:v>
                </c:pt>
                <c:pt idx="3">
                  <c:v>OPOLSKIE</c:v>
                </c:pt>
                <c:pt idx="4">
                  <c:v>WIELKOPOLSKIE</c:v>
                </c:pt>
                <c:pt idx="5">
                  <c:v>ŚLĄSKIE</c:v>
                </c:pt>
                <c:pt idx="6">
                  <c:v>POLSKA</c:v>
                </c:pt>
                <c:pt idx="7">
                  <c:v>DOLNOŚLĄSKIE</c:v>
                </c:pt>
                <c:pt idx="8">
                  <c:v>PODKARPACKIE</c:v>
                </c:pt>
                <c:pt idx="9">
                  <c:v>KUJAWSKO-POMORSKIE</c:v>
                </c:pt>
                <c:pt idx="10">
                  <c:v>MAŁOPOLSKIE</c:v>
                </c:pt>
                <c:pt idx="11">
                  <c:v>WARSZAWSKI STOŁECZNY</c:v>
                </c:pt>
                <c:pt idx="12">
                  <c:v>PODLASKIE</c:v>
                </c:pt>
                <c:pt idx="13">
                  <c:v>LUBELSKIE</c:v>
                </c:pt>
                <c:pt idx="14">
                  <c:v>POMORSKIE</c:v>
                </c:pt>
                <c:pt idx="15">
                  <c:v>ŚWIĘTOKRZYSKIE</c:v>
                </c:pt>
                <c:pt idx="16">
                  <c:v>ZACHODNIOPOMORSKIE</c:v>
                </c:pt>
                <c:pt idx="17">
                  <c:v>WARMIŃSKO-MAZURSKIE</c:v>
                </c:pt>
              </c:strCache>
            </c:strRef>
          </c:cat>
          <c:val>
            <c:numRef>
              <c:f>Arkusz9!$C$4:$C$21</c:f>
              <c:numCache>
                <c:formatCode>#\ ##0.0</c:formatCode>
                <c:ptCount val="18"/>
                <c:pt idx="0">
                  <c:v>14.8</c:v>
                </c:pt>
                <c:pt idx="1">
                  <c:v>10.6</c:v>
                </c:pt>
                <c:pt idx="2">
                  <c:v>7</c:v>
                </c:pt>
                <c:pt idx="3">
                  <c:v>6.9</c:v>
                </c:pt>
                <c:pt idx="4">
                  <c:v>6.7</c:v>
                </c:pt>
                <c:pt idx="5">
                  <c:v>6.6</c:v>
                </c:pt>
                <c:pt idx="6">
                  <c:v>6.1</c:v>
                </c:pt>
                <c:pt idx="7">
                  <c:v>5.3</c:v>
                </c:pt>
                <c:pt idx="8">
                  <c:v>4.4000000000000004</c:v>
                </c:pt>
                <c:pt idx="9">
                  <c:v>4.4000000000000004</c:v>
                </c:pt>
                <c:pt idx="10">
                  <c:v>4</c:v>
                </c:pt>
                <c:pt idx="11">
                  <c:v>3.9</c:v>
                </c:pt>
                <c:pt idx="12">
                  <c:v>3</c:v>
                </c:pt>
                <c:pt idx="13">
                  <c:v>2.9</c:v>
                </c:pt>
                <c:pt idx="14">
                  <c:v>2</c:v>
                </c:pt>
                <c:pt idx="15">
                  <c:v>2</c:v>
                </c:pt>
                <c:pt idx="16">
                  <c:v>1.9</c:v>
                </c:pt>
                <c:pt idx="17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AE-484D-886E-ED166E873B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389151"/>
        <c:axId val="136177871"/>
      </c:barChart>
      <c:catAx>
        <c:axId val="1353891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6177871"/>
        <c:crosses val="autoZero"/>
        <c:auto val="1"/>
        <c:lblAlgn val="ctr"/>
        <c:lblOffset val="100"/>
        <c:noMultiLvlLbl val="0"/>
      </c:catAx>
      <c:valAx>
        <c:axId val="1361778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53891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Arkusz9!$E$3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Arkusz9!$D$4:$D$21</c:f>
              <c:strCache>
                <c:ptCount val="18"/>
                <c:pt idx="0">
                  <c:v>LUBUSKIE</c:v>
                </c:pt>
                <c:pt idx="1">
                  <c:v>ŚLĄSKIE</c:v>
                </c:pt>
                <c:pt idx="2">
                  <c:v>WIELKOPOLSKIE</c:v>
                </c:pt>
                <c:pt idx="3">
                  <c:v>OPOLSKIE</c:v>
                </c:pt>
                <c:pt idx="4">
                  <c:v>POLSKA</c:v>
                </c:pt>
                <c:pt idx="5">
                  <c:v>PODKARPACKIE</c:v>
                </c:pt>
                <c:pt idx="6">
                  <c:v>DOLNOŚLĄSKIE</c:v>
                </c:pt>
                <c:pt idx="7">
                  <c:v>MAZOWIECKI REGIONALNY</c:v>
                </c:pt>
                <c:pt idx="8">
                  <c:v>WARSZAWSKI STOŁECZNY</c:v>
                </c:pt>
                <c:pt idx="9">
                  <c:v>LUBELSKIE</c:v>
                </c:pt>
                <c:pt idx="10">
                  <c:v>MAŁOPOLSKIE</c:v>
                </c:pt>
                <c:pt idx="11">
                  <c:v>POMORSKIE</c:v>
                </c:pt>
                <c:pt idx="12">
                  <c:v>PODLASKIE</c:v>
                </c:pt>
                <c:pt idx="13">
                  <c:v>ŚWIĘTOKRZYSKIE</c:v>
                </c:pt>
                <c:pt idx="14">
                  <c:v>ŁÓDZKIE</c:v>
                </c:pt>
                <c:pt idx="15">
                  <c:v>KUJAWSKO-POMORSKIE</c:v>
                </c:pt>
                <c:pt idx="16">
                  <c:v>ZACHODNIOPOMORSKIE</c:v>
                </c:pt>
                <c:pt idx="17">
                  <c:v>WARMIŃSKO-MAZURSKIE</c:v>
                </c:pt>
              </c:strCache>
            </c:strRef>
          </c:cat>
          <c:val>
            <c:numRef>
              <c:f>Arkusz9!$E$4:$E$21</c:f>
              <c:numCache>
                <c:formatCode>#\ ##0.0</c:formatCode>
                <c:ptCount val="18"/>
                <c:pt idx="0">
                  <c:v>17.600000000000001</c:v>
                </c:pt>
                <c:pt idx="1">
                  <c:v>10</c:v>
                </c:pt>
                <c:pt idx="2">
                  <c:v>10.4</c:v>
                </c:pt>
                <c:pt idx="3">
                  <c:v>2.8</c:v>
                </c:pt>
                <c:pt idx="4">
                  <c:v>7.5</c:v>
                </c:pt>
                <c:pt idx="5">
                  <c:v>6.2</c:v>
                </c:pt>
                <c:pt idx="6">
                  <c:v>4.8</c:v>
                </c:pt>
                <c:pt idx="7">
                  <c:v>6.3</c:v>
                </c:pt>
                <c:pt idx="8">
                  <c:v>6.1</c:v>
                </c:pt>
                <c:pt idx="9">
                  <c:v>2.7</c:v>
                </c:pt>
                <c:pt idx="10">
                  <c:v>15.9</c:v>
                </c:pt>
                <c:pt idx="11">
                  <c:v>3.8</c:v>
                </c:pt>
                <c:pt idx="12">
                  <c:v>1.7</c:v>
                </c:pt>
                <c:pt idx="13">
                  <c:v>1.3</c:v>
                </c:pt>
                <c:pt idx="14">
                  <c:v>4.2</c:v>
                </c:pt>
                <c:pt idx="15">
                  <c:v>2.9</c:v>
                </c:pt>
                <c:pt idx="16">
                  <c:v>1.6</c:v>
                </c:pt>
                <c:pt idx="17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11-A54E-9364-74373DF97E30}"/>
            </c:ext>
          </c:extLst>
        </c:ser>
        <c:ser>
          <c:idx val="1"/>
          <c:order val="1"/>
          <c:tx>
            <c:strRef>
              <c:f>Arkusz9!$F$3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Arkusz9!$D$4:$D$21</c:f>
              <c:strCache>
                <c:ptCount val="18"/>
                <c:pt idx="0">
                  <c:v>LUBUSKIE</c:v>
                </c:pt>
                <c:pt idx="1">
                  <c:v>ŚLĄSKIE</c:v>
                </c:pt>
                <c:pt idx="2">
                  <c:v>WIELKOPOLSKIE</c:v>
                </c:pt>
                <c:pt idx="3">
                  <c:v>OPOLSKIE</c:v>
                </c:pt>
                <c:pt idx="4">
                  <c:v>POLSKA</c:v>
                </c:pt>
                <c:pt idx="5">
                  <c:v>PODKARPACKIE</c:v>
                </c:pt>
                <c:pt idx="6">
                  <c:v>DOLNOŚLĄSKIE</c:v>
                </c:pt>
                <c:pt idx="7">
                  <c:v>MAZOWIECKI REGIONALNY</c:v>
                </c:pt>
                <c:pt idx="8">
                  <c:v>WARSZAWSKI STOŁECZNY</c:v>
                </c:pt>
                <c:pt idx="9">
                  <c:v>LUBELSKIE</c:v>
                </c:pt>
                <c:pt idx="10">
                  <c:v>MAŁOPOLSKIE</c:v>
                </c:pt>
                <c:pt idx="11">
                  <c:v>POMORSKIE</c:v>
                </c:pt>
                <c:pt idx="12">
                  <c:v>PODLASKIE</c:v>
                </c:pt>
                <c:pt idx="13">
                  <c:v>ŚWIĘTOKRZYSKIE</c:v>
                </c:pt>
                <c:pt idx="14">
                  <c:v>ŁÓDZKIE</c:v>
                </c:pt>
                <c:pt idx="15">
                  <c:v>KUJAWSKO-POMORSKIE</c:v>
                </c:pt>
                <c:pt idx="16">
                  <c:v>ZACHODNIOPOMORSKIE</c:v>
                </c:pt>
                <c:pt idx="17">
                  <c:v>WARMIŃSKO-MAZURSKIE</c:v>
                </c:pt>
              </c:strCache>
            </c:strRef>
          </c:cat>
          <c:val>
            <c:numRef>
              <c:f>Arkusz9!$F$4:$F$21</c:f>
              <c:numCache>
                <c:formatCode>#\ ##0.0</c:formatCode>
                <c:ptCount val="18"/>
                <c:pt idx="0">
                  <c:v>17.399999999999999</c:v>
                </c:pt>
                <c:pt idx="1">
                  <c:v>11.2</c:v>
                </c:pt>
                <c:pt idx="2">
                  <c:v>10.5</c:v>
                </c:pt>
                <c:pt idx="3">
                  <c:v>9.8000000000000007</c:v>
                </c:pt>
                <c:pt idx="4">
                  <c:v>7.7</c:v>
                </c:pt>
                <c:pt idx="5">
                  <c:v>7.6</c:v>
                </c:pt>
                <c:pt idx="6">
                  <c:v>7.6</c:v>
                </c:pt>
                <c:pt idx="7">
                  <c:v>7.5</c:v>
                </c:pt>
                <c:pt idx="8">
                  <c:v>6.6</c:v>
                </c:pt>
                <c:pt idx="9">
                  <c:v>5</c:v>
                </c:pt>
                <c:pt idx="10">
                  <c:v>3.5</c:v>
                </c:pt>
                <c:pt idx="11">
                  <c:v>3</c:v>
                </c:pt>
                <c:pt idx="12">
                  <c:v>2.8</c:v>
                </c:pt>
                <c:pt idx="13">
                  <c:v>2.6</c:v>
                </c:pt>
                <c:pt idx="14">
                  <c:v>2.4</c:v>
                </c:pt>
                <c:pt idx="15">
                  <c:v>2.1</c:v>
                </c:pt>
                <c:pt idx="16">
                  <c:v>1.1000000000000001</c:v>
                </c:pt>
                <c:pt idx="17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11-A54E-9364-74373DF97E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668047"/>
        <c:axId val="139094367"/>
      </c:barChart>
      <c:catAx>
        <c:axId val="1356680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9094367"/>
        <c:crosses val="autoZero"/>
        <c:auto val="1"/>
        <c:lblAlgn val="ctr"/>
        <c:lblOffset val="100"/>
        <c:noMultiLvlLbl val="0"/>
      </c:catAx>
      <c:valAx>
        <c:axId val="1390943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56680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Arkusz10!$B$2:$B$3</c:f>
              <c:strCache>
                <c:ptCount val="2"/>
                <c:pt idx="0">
                  <c:v>2018</c:v>
                </c:pt>
                <c:pt idx="1">
                  <c:v>ogółem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Arkusz10!$A$4:$A$21</c:f>
              <c:strCache>
                <c:ptCount val="18"/>
                <c:pt idx="0">
                  <c:v>LUBUSKIE</c:v>
                </c:pt>
                <c:pt idx="1">
                  <c:v>ŚLĄSKIE</c:v>
                </c:pt>
                <c:pt idx="2">
                  <c:v>PODKARPACKIE</c:v>
                </c:pt>
                <c:pt idx="3">
                  <c:v>MAŁOPOLSKIE</c:v>
                </c:pt>
                <c:pt idx="4">
                  <c:v>WIELKOPOLSKIE</c:v>
                </c:pt>
                <c:pt idx="5">
                  <c:v>DOLNOŚLĄSKIE</c:v>
                </c:pt>
                <c:pt idx="6">
                  <c:v>OPOLSKIE</c:v>
                </c:pt>
                <c:pt idx="7">
                  <c:v>POLSKA</c:v>
                </c:pt>
                <c:pt idx="8">
                  <c:v>POMORSKIE</c:v>
                </c:pt>
                <c:pt idx="9">
                  <c:v>WARSZAWSKI STOŁECZNY</c:v>
                </c:pt>
                <c:pt idx="10">
                  <c:v>KUJAWSKO-POMORSKIE</c:v>
                </c:pt>
                <c:pt idx="11">
                  <c:v>PODLASKIE</c:v>
                </c:pt>
                <c:pt idx="12">
                  <c:v>ZACHODNIOPOMORSKIE</c:v>
                </c:pt>
                <c:pt idx="13">
                  <c:v>WARMIŃSKO-MAZURSKIE</c:v>
                </c:pt>
                <c:pt idx="14">
                  <c:v>MAZOWIECKI REGIONALNY</c:v>
                </c:pt>
                <c:pt idx="15">
                  <c:v>LUBELSKIE</c:v>
                </c:pt>
                <c:pt idx="16">
                  <c:v>ŁÓDZKIE</c:v>
                </c:pt>
                <c:pt idx="17">
                  <c:v>ŚWIĘTOKRZYSKIE</c:v>
                </c:pt>
              </c:strCache>
            </c:strRef>
          </c:cat>
          <c:val>
            <c:numRef>
              <c:f>Arkusz10!$B$4:$B$21</c:f>
              <c:numCache>
                <c:formatCode>#\ ##0.0</c:formatCode>
                <c:ptCount val="18"/>
                <c:pt idx="0">
                  <c:v>10.1</c:v>
                </c:pt>
                <c:pt idx="1">
                  <c:v>6.6</c:v>
                </c:pt>
                <c:pt idx="2">
                  <c:v>5.4</c:v>
                </c:pt>
                <c:pt idx="3">
                  <c:v>7.9</c:v>
                </c:pt>
                <c:pt idx="4">
                  <c:v>5.5</c:v>
                </c:pt>
                <c:pt idx="5">
                  <c:v>4.4000000000000004</c:v>
                </c:pt>
                <c:pt idx="6">
                  <c:v>5.4</c:v>
                </c:pt>
                <c:pt idx="7">
                  <c:v>4.4000000000000004</c:v>
                </c:pt>
                <c:pt idx="8">
                  <c:v>3.9</c:v>
                </c:pt>
                <c:pt idx="9">
                  <c:v>3.9</c:v>
                </c:pt>
                <c:pt idx="10">
                  <c:v>2.4</c:v>
                </c:pt>
                <c:pt idx="11">
                  <c:v>2.8</c:v>
                </c:pt>
                <c:pt idx="12">
                  <c:v>1.5</c:v>
                </c:pt>
                <c:pt idx="13">
                  <c:v>3.4</c:v>
                </c:pt>
                <c:pt idx="14">
                  <c:v>1.7</c:v>
                </c:pt>
                <c:pt idx="15">
                  <c:v>1.5</c:v>
                </c:pt>
                <c:pt idx="16">
                  <c:v>1.5</c:v>
                </c:pt>
                <c:pt idx="17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9E-C34A-B309-26CCAAFD1896}"/>
            </c:ext>
          </c:extLst>
        </c:ser>
        <c:ser>
          <c:idx val="1"/>
          <c:order val="1"/>
          <c:tx>
            <c:strRef>
              <c:f>Arkusz10!$C$2:$C$3</c:f>
              <c:strCache>
                <c:ptCount val="2"/>
                <c:pt idx="0">
                  <c:v>2019</c:v>
                </c:pt>
                <c:pt idx="1">
                  <c:v>ogółem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2.2045855379188711E-3"/>
                  <c:y val="-5.11811023622047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9E-C34A-B309-26CCAAFD1896}"/>
                </c:ext>
              </c:extLst>
            </c:dLbl>
            <c:dLbl>
              <c:idx val="15"/>
              <c:layout>
                <c:manualLayout>
                  <c:x val="-6.6135830243441796E-3"/>
                  <c:y val="-1.377921755843511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8467726256440177E-2"/>
                      <c:h val="7.387810775621551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269E-C34A-B309-26CCAAFD1896}"/>
                </c:ext>
              </c:extLst>
            </c:dLbl>
            <c:dLbl>
              <c:idx val="16"/>
              <c:layout>
                <c:manualLayout>
                  <c:x val="-8.818342151675484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69E-C34A-B309-26CCAAFD1896}"/>
                </c:ext>
              </c:extLst>
            </c:dLbl>
            <c:dLbl>
              <c:idx val="17"/>
              <c:layout>
                <c:manualLayout>
                  <c:x val="-8.818342151675645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69E-C34A-B309-26CCAAFD18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Arkusz10!$A$4:$A$21</c:f>
              <c:strCache>
                <c:ptCount val="18"/>
                <c:pt idx="0">
                  <c:v>LUBUSKIE</c:v>
                </c:pt>
                <c:pt idx="1">
                  <c:v>ŚLĄSKIE</c:v>
                </c:pt>
                <c:pt idx="2">
                  <c:v>PODKARPACKIE</c:v>
                </c:pt>
                <c:pt idx="3">
                  <c:v>MAŁOPOLSKIE</c:v>
                </c:pt>
                <c:pt idx="4">
                  <c:v>WIELKOPOLSKIE</c:v>
                </c:pt>
                <c:pt idx="5">
                  <c:v>DOLNOŚLĄSKIE</c:v>
                </c:pt>
                <c:pt idx="6">
                  <c:v>OPOLSKIE</c:v>
                </c:pt>
                <c:pt idx="7">
                  <c:v>POLSKA</c:v>
                </c:pt>
                <c:pt idx="8">
                  <c:v>POMORSKIE</c:v>
                </c:pt>
                <c:pt idx="9">
                  <c:v>WARSZAWSKI STOŁECZNY</c:v>
                </c:pt>
                <c:pt idx="10">
                  <c:v>KUJAWSKO-POMORSKIE</c:v>
                </c:pt>
                <c:pt idx="11">
                  <c:v>PODLASKIE</c:v>
                </c:pt>
                <c:pt idx="12">
                  <c:v>ZACHODNIOPOMORSKIE</c:v>
                </c:pt>
                <c:pt idx="13">
                  <c:v>WARMIŃSKO-MAZURSKIE</c:v>
                </c:pt>
                <c:pt idx="14">
                  <c:v>MAZOWIECKI REGIONALNY</c:v>
                </c:pt>
                <c:pt idx="15">
                  <c:v>LUBELSKIE</c:v>
                </c:pt>
                <c:pt idx="16">
                  <c:v>ŁÓDZKIE</c:v>
                </c:pt>
                <c:pt idx="17">
                  <c:v>ŚWIĘTOKRZYSKIE</c:v>
                </c:pt>
              </c:strCache>
            </c:strRef>
          </c:cat>
          <c:val>
            <c:numRef>
              <c:f>Arkusz10!$C$4:$C$21</c:f>
              <c:numCache>
                <c:formatCode>#\ ##0.0</c:formatCode>
                <c:ptCount val="18"/>
                <c:pt idx="0">
                  <c:v>9.3000000000000007</c:v>
                </c:pt>
                <c:pt idx="1">
                  <c:v>7</c:v>
                </c:pt>
                <c:pt idx="2">
                  <c:v>6</c:v>
                </c:pt>
                <c:pt idx="3">
                  <c:v>5.6</c:v>
                </c:pt>
                <c:pt idx="4">
                  <c:v>5.6</c:v>
                </c:pt>
                <c:pt idx="5">
                  <c:v>5.5</c:v>
                </c:pt>
                <c:pt idx="6">
                  <c:v>4.8</c:v>
                </c:pt>
                <c:pt idx="7">
                  <c:v>4.3</c:v>
                </c:pt>
                <c:pt idx="8">
                  <c:v>4.2</c:v>
                </c:pt>
                <c:pt idx="9">
                  <c:v>4.0999999999999996</c:v>
                </c:pt>
                <c:pt idx="10">
                  <c:v>2.2999999999999998</c:v>
                </c:pt>
                <c:pt idx="11">
                  <c:v>2.2999999999999998</c:v>
                </c:pt>
                <c:pt idx="12">
                  <c:v>2.1</c:v>
                </c:pt>
                <c:pt idx="13">
                  <c:v>1.7</c:v>
                </c:pt>
                <c:pt idx="14">
                  <c:v>1.7</c:v>
                </c:pt>
                <c:pt idx="15">
                  <c:v>1.4</c:v>
                </c:pt>
                <c:pt idx="16">
                  <c:v>1</c:v>
                </c:pt>
                <c:pt idx="17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69E-C34A-B309-26CCAAFD1896}"/>
            </c:ext>
          </c:extLst>
        </c:ser>
        <c:ser>
          <c:idx val="2"/>
          <c:order val="2"/>
          <c:tx>
            <c:strRef>
              <c:f>Arkusz10!$D$2:$D$3</c:f>
              <c:strCache>
                <c:ptCount val="2"/>
                <c:pt idx="0">
                  <c:v>2018</c:v>
                </c:pt>
                <c:pt idx="1">
                  <c:v>udz. zagr.</c:v>
                </c:pt>
              </c:strCache>
            </c:strRef>
          </c:tx>
          <c:spPr>
            <a:noFill/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Arkusz10!$A$4:$A$21</c:f>
              <c:strCache>
                <c:ptCount val="18"/>
                <c:pt idx="0">
                  <c:v>LUBUSKIE</c:v>
                </c:pt>
                <c:pt idx="1">
                  <c:v>ŚLĄSKIE</c:v>
                </c:pt>
                <c:pt idx="2">
                  <c:v>PODKARPACKIE</c:v>
                </c:pt>
                <c:pt idx="3">
                  <c:v>MAŁOPOLSKIE</c:v>
                </c:pt>
                <c:pt idx="4">
                  <c:v>WIELKOPOLSKIE</c:v>
                </c:pt>
                <c:pt idx="5">
                  <c:v>DOLNOŚLĄSKIE</c:v>
                </c:pt>
                <c:pt idx="6">
                  <c:v>OPOLSKIE</c:v>
                </c:pt>
                <c:pt idx="7">
                  <c:v>POLSKA</c:v>
                </c:pt>
                <c:pt idx="8">
                  <c:v>POMORSKIE</c:v>
                </c:pt>
                <c:pt idx="9">
                  <c:v>WARSZAWSKI STOŁECZNY</c:v>
                </c:pt>
                <c:pt idx="10">
                  <c:v>KUJAWSKO-POMORSKIE</c:v>
                </c:pt>
                <c:pt idx="11">
                  <c:v>PODLASKIE</c:v>
                </c:pt>
                <c:pt idx="12">
                  <c:v>ZACHODNIOPOMORSKIE</c:v>
                </c:pt>
                <c:pt idx="13">
                  <c:v>WARMIŃSKO-MAZURSKIE</c:v>
                </c:pt>
                <c:pt idx="14">
                  <c:v>MAZOWIECKI REGIONALNY</c:v>
                </c:pt>
                <c:pt idx="15">
                  <c:v>LUBELSKIE</c:v>
                </c:pt>
                <c:pt idx="16">
                  <c:v>ŁÓDZKIE</c:v>
                </c:pt>
                <c:pt idx="17">
                  <c:v>ŚWIĘTOKRZYSKIE</c:v>
                </c:pt>
              </c:strCache>
            </c:strRef>
          </c:cat>
          <c:val>
            <c:numRef>
              <c:f>Arkusz10!$D$4:$D$21</c:f>
              <c:numCache>
                <c:formatCode>#\ ##0.0</c:formatCode>
                <c:ptCount val="18"/>
                <c:pt idx="0">
                  <c:v>15.2</c:v>
                </c:pt>
                <c:pt idx="1">
                  <c:v>12.2</c:v>
                </c:pt>
                <c:pt idx="2">
                  <c:v>9.3000000000000007</c:v>
                </c:pt>
                <c:pt idx="3">
                  <c:v>18.7</c:v>
                </c:pt>
                <c:pt idx="4">
                  <c:v>8.8000000000000007</c:v>
                </c:pt>
                <c:pt idx="5">
                  <c:v>6.1</c:v>
                </c:pt>
                <c:pt idx="6">
                  <c:v>7.9</c:v>
                </c:pt>
                <c:pt idx="7">
                  <c:v>8.6999999999999993</c:v>
                </c:pt>
                <c:pt idx="8">
                  <c:v>5.5</c:v>
                </c:pt>
                <c:pt idx="9">
                  <c:v>10.199999999999999</c:v>
                </c:pt>
                <c:pt idx="10">
                  <c:v>3.4</c:v>
                </c:pt>
                <c:pt idx="11">
                  <c:v>2.2999999999999998</c:v>
                </c:pt>
                <c:pt idx="12">
                  <c:v>1.8</c:v>
                </c:pt>
                <c:pt idx="13">
                  <c:v>0.5</c:v>
                </c:pt>
                <c:pt idx="14">
                  <c:v>7.3</c:v>
                </c:pt>
                <c:pt idx="15">
                  <c:v>3.4</c:v>
                </c:pt>
                <c:pt idx="16">
                  <c:v>2.4</c:v>
                </c:pt>
                <c:pt idx="17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69E-C34A-B309-26CCAAFD1896}"/>
            </c:ext>
          </c:extLst>
        </c:ser>
        <c:ser>
          <c:idx val="3"/>
          <c:order val="3"/>
          <c:tx>
            <c:strRef>
              <c:f>Arkusz10!$E$2:$E$3</c:f>
              <c:strCache>
                <c:ptCount val="2"/>
                <c:pt idx="0">
                  <c:v>2019</c:v>
                </c:pt>
                <c:pt idx="1">
                  <c:v>udz. zagr.</c:v>
                </c:pt>
              </c:strCache>
            </c:strRef>
          </c:tx>
          <c:spPr>
            <a:blipFill>
              <a:blip xmlns:r="http://schemas.openxmlformats.org/officeDocument/2006/relationships" r:embed="rId3"/>
              <a:tile tx="0" ty="0" sx="100000" sy="100000" flip="none" algn="tl"/>
            </a:blip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10"/>
              <c:layout>
                <c:manualLayout>
                  <c:x val="8.818342151675484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69E-C34A-B309-26CCAAFD18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Arkusz10!$A$4:$A$21</c:f>
              <c:strCache>
                <c:ptCount val="18"/>
                <c:pt idx="0">
                  <c:v>LUBUSKIE</c:v>
                </c:pt>
                <c:pt idx="1">
                  <c:v>ŚLĄSKIE</c:v>
                </c:pt>
                <c:pt idx="2">
                  <c:v>PODKARPACKIE</c:v>
                </c:pt>
                <c:pt idx="3">
                  <c:v>MAŁOPOLSKIE</c:v>
                </c:pt>
                <c:pt idx="4">
                  <c:v>WIELKOPOLSKIE</c:v>
                </c:pt>
                <c:pt idx="5">
                  <c:v>DOLNOŚLĄSKIE</c:v>
                </c:pt>
                <c:pt idx="6">
                  <c:v>OPOLSKIE</c:v>
                </c:pt>
                <c:pt idx="7">
                  <c:v>POLSKA</c:v>
                </c:pt>
                <c:pt idx="8">
                  <c:v>POMORSKIE</c:v>
                </c:pt>
                <c:pt idx="9">
                  <c:v>WARSZAWSKI STOŁECZNY</c:v>
                </c:pt>
                <c:pt idx="10">
                  <c:v>KUJAWSKO-POMORSKIE</c:v>
                </c:pt>
                <c:pt idx="11">
                  <c:v>PODLASKIE</c:v>
                </c:pt>
                <c:pt idx="12">
                  <c:v>ZACHODNIOPOMORSKIE</c:v>
                </c:pt>
                <c:pt idx="13">
                  <c:v>WARMIŃSKO-MAZURSKIE</c:v>
                </c:pt>
                <c:pt idx="14">
                  <c:v>MAZOWIECKI REGIONALNY</c:v>
                </c:pt>
                <c:pt idx="15">
                  <c:v>LUBELSKIE</c:v>
                </c:pt>
                <c:pt idx="16">
                  <c:v>ŁÓDZKIE</c:v>
                </c:pt>
                <c:pt idx="17">
                  <c:v>ŚWIĘTOKRZYSKIE</c:v>
                </c:pt>
              </c:strCache>
            </c:strRef>
          </c:cat>
          <c:val>
            <c:numRef>
              <c:f>Arkusz10!$E$4:$E$21</c:f>
              <c:numCache>
                <c:formatCode>#\ ##0.0</c:formatCode>
                <c:ptCount val="18"/>
                <c:pt idx="0">
                  <c:v>14.6</c:v>
                </c:pt>
                <c:pt idx="1">
                  <c:v>12.5</c:v>
                </c:pt>
                <c:pt idx="2">
                  <c:v>11.2</c:v>
                </c:pt>
                <c:pt idx="3">
                  <c:v>13.8</c:v>
                </c:pt>
                <c:pt idx="4">
                  <c:v>9.3000000000000007</c:v>
                </c:pt>
                <c:pt idx="5">
                  <c:v>8.4</c:v>
                </c:pt>
                <c:pt idx="6">
                  <c:v>6.6</c:v>
                </c:pt>
                <c:pt idx="7">
                  <c:v>8.6999999999999993</c:v>
                </c:pt>
                <c:pt idx="8">
                  <c:v>5.8</c:v>
                </c:pt>
                <c:pt idx="9">
                  <c:v>8.8000000000000007</c:v>
                </c:pt>
                <c:pt idx="10">
                  <c:v>2.2000000000000002</c:v>
                </c:pt>
                <c:pt idx="11">
                  <c:v>4.8</c:v>
                </c:pt>
                <c:pt idx="12">
                  <c:v>2.9</c:v>
                </c:pt>
                <c:pt idx="13">
                  <c:v>0.7</c:v>
                </c:pt>
                <c:pt idx="14">
                  <c:v>7.4</c:v>
                </c:pt>
                <c:pt idx="15">
                  <c:v>4.0999999999999996</c:v>
                </c:pt>
                <c:pt idx="16">
                  <c:v>1.7</c:v>
                </c:pt>
                <c:pt idx="17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69E-C34A-B309-26CCAAFD18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6103743"/>
        <c:axId val="139285519"/>
      </c:barChart>
      <c:catAx>
        <c:axId val="136103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9285519"/>
        <c:crosses val="autoZero"/>
        <c:auto val="1"/>
        <c:lblAlgn val="ctr"/>
        <c:lblOffset val="100"/>
        <c:noMultiLvlLbl val="0"/>
      </c:catAx>
      <c:valAx>
        <c:axId val="1392855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61037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Arkusz13!$C$2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Arkusz13!$B$3:$B$20</c:f>
              <c:strCache>
                <c:ptCount val="18"/>
                <c:pt idx="0">
                  <c:v>DOLNOŚLĄSKIE</c:v>
                </c:pt>
                <c:pt idx="1">
                  <c:v>PODKARPACKIE</c:v>
                </c:pt>
                <c:pt idx="2">
                  <c:v>LUBUSKIE</c:v>
                </c:pt>
                <c:pt idx="3">
                  <c:v>ŚLĄSKIE</c:v>
                </c:pt>
                <c:pt idx="4">
                  <c:v>MAŁOPOLSKIE</c:v>
                </c:pt>
                <c:pt idx="5">
                  <c:v>WIELKOPOLSKIE</c:v>
                </c:pt>
                <c:pt idx="6">
                  <c:v>WARSZAWSKI STOŁECZNY</c:v>
                </c:pt>
                <c:pt idx="7">
                  <c:v>POLSKA</c:v>
                </c:pt>
                <c:pt idx="8">
                  <c:v>OPOLSKIE</c:v>
                </c:pt>
                <c:pt idx="9">
                  <c:v>LUBELSKIE</c:v>
                </c:pt>
                <c:pt idx="10">
                  <c:v>ZACHODNIOPOMORSKIE</c:v>
                </c:pt>
                <c:pt idx="11">
                  <c:v>ŁÓDZKIE</c:v>
                </c:pt>
                <c:pt idx="12">
                  <c:v>ŚWIĘTOKRZYSKIE</c:v>
                </c:pt>
                <c:pt idx="13">
                  <c:v>KUJAWSKO-POMORSKIE</c:v>
                </c:pt>
                <c:pt idx="14">
                  <c:v>MAZOWIECKI REGIONALNY</c:v>
                </c:pt>
                <c:pt idx="15">
                  <c:v>POMORSKIE</c:v>
                </c:pt>
                <c:pt idx="16">
                  <c:v>PODLASKIE</c:v>
                </c:pt>
                <c:pt idx="17">
                  <c:v>WARMIŃSKO-MAZURSKIE</c:v>
                </c:pt>
              </c:strCache>
            </c:strRef>
          </c:cat>
          <c:val>
            <c:numRef>
              <c:f>Arkusz13!$C$3:$C$20</c:f>
              <c:numCache>
                <c:formatCode>#\ ##0.0</c:formatCode>
                <c:ptCount val="18"/>
                <c:pt idx="0">
                  <c:v>59.7</c:v>
                </c:pt>
                <c:pt idx="1">
                  <c:v>40.799999999999997</c:v>
                </c:pt>
                <c:pt idx="2">
                  <c:v>42</c:v>
                </c:pt>
                <c:pt idx="3">
                  <c:v>43.3</c:v>
                </c:pt>
                <c:pt idx="4">
                  <c:v>38.299999999999997</c:v>
                </c:pt>
                <c:pt idx="5">
                  <c:v>35.5</c:v>
                </c:pt>
                <c:pt idx="6">
                  <c:v>33.700000000000003</c:v>
                </c:pt>
                <c:pt idx="7">
                  <c:v>32.700000000000003</c:v>
                </c:pt>
                <c:pt idx="8">
                  <c:v>36.6</c:v>
                </c:pt>
                <c:pt idx="9">
                  <c:v>32.5</c:v>
                </c:pt>
                <c:pt idx="10">
                  <c:v>22.5</c:v>
                </c:pt>
                <c:pt idx="11">
                  <c:v>24.9</c:v>
                </c:pt>
                <c:pt idx="12">
                  <c:v>14.8</c:v>
                </c:pt>
                <c:pt idx="13">
                  <c:v>22.8</c:v>
                </c:pt>
                <c:pt idx="14">
                  <c:v>17.399999999999999</c:v>
                </c:pt>
                <c:pt idx="15">
                  <c:v>16.5</c:v>
                </c:pt>
                <c:pt idx="16">
                  <c:v>10.6</c:v>
                </c:pt>
                <c:pt idx="17">
                  <c:v>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DC-2E41-A350-18B5B46520B1}"/>
            </c:ext>
          </c:extLst>
        </c:ser>
        <c:ser>
          <c:idx val="1"/>
          <c:order val="1"/>
          <c:tx>
            <c:strRef>
              <c:f>Arkusz13!$D$2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Arkusz13!$B$3:$B$20</c:f>
              <c:strCache>
                <c:ptCount val="18"/>
                <c:pt idx="0">
                  <c:v>DOLNOŚLĄSKIE</c:v>
                </c:pt>
                <c:pt idx="1">
                  <c:v>PODKARPACKIE</c:v>
                </c:pt>
                <c:pt idx="2">
                  <c:v>LUBUSKIE</c:v>
                </c:pt>
                <c:pt idx="3">
                  <c:v>ŚLĄSKIE</c:v>
                </c:pt>
                <c:pt idx="4">
                  <c:v>MAŁOPOLSKIE</c:v>
                </c:pt>
                <c:pt idx="5">
                  <c:v>WIELKOPOLSKIE</c:v>
                </c:pt>
                <c:pt idx="6">
                  <c:v>WARSZAWSKI STOŁECZNY</c:v>
                </c:pt>
                <c:pt idx="7">
                  <c:v>POLSKA</c:v>
                </c:pt>
                <c:pt idx="8">
                  <c:v>OPOLSKIE</c:v>
                </c:pt>
                <c:pt idx="9">
                  <c:v>LUBELSKIE</c:v>
                </c:pt>
                <c:pt idx="10">
                  <c:v>ZACHODNIOPOMORSKIE</c:v>
                </c:pt>
                <c:pt idx="11">
                  <c:v>ŁÓDZKIE</c:v>
                </c:pt>
                <c:pt idx="12">
                  <c:v>ŚWIĘTOKRZYSKIE</c:v>
                </c:pt>
                <c:pt idx="13">
                  <c:v>KUJAWSKO-POMORSKIE</c:v>
                </c:pt>
                <c:pt idx="14">
                  <c:v>MAZOWIECKI REGIONALNY</c:v>
                </c:pt>
                <c:pt idx="15">
                  <c:v>POMORSKIE</c:v>
                </c:pt>
                <c:pt idx="16">
                  <c:v>PODLASKIE</c:v>
                </c:pt>
                <c:pt idx="17">
                  <c:v>WARMIŃSKO-MAZURSKIE</c:v>
                </c:pt>
              </c:strCache>
            </c:strRef>
          </c:cat>
          <c:val>
            <c:numRef>
              <c:f>Arkusz13!$D$3:$D$20</c:f>
              <c:numCache>
                <c:formatCode>#\ ##0.0</c:formatCode>
                <c:ptCount val="18"/>
                <c:pt idx="0">
                  <c:v>56.9</c:v>
                </c:pt>
                <c:pt idx="1">
                  <c:v>43.5</c:v>
                </c:pt>
                <c:pt idx="2">
                  <c:v>44.7</c:v>
                </c:pt>
                <c:pt idx="3">
                  <c:v>41.8</c:v>
                </c:pt>
                <c:pt idx="4">
                  <c:v>39.1</c:v>
                </c:pt>
                <c:pt idx="5">
                  <c:v>36.200000000000003</c:v>
                </c:pt>
                <c:pt idx="6">
                  <c:v>37.1</c:v>
                </c:pt>
                <c:pt idx="7">
                  <c:v>33.6</c:v>
                </c:pt>
                <c:pt idx="8">
                  <c:v>35.200000000000003</c:v>
                </c:pt>
                <c:pt idx="9">
                  <c:v>32.5</c:v>
                </c:pt>
                <c:pt idx="10">
                  <c:v>27.6</c:v>
                </c:pt>
                <c:pt idx="11">
                  <c:v>26.8</c:v>
                </c:pt>
                <c:pt idx="12">
                  <c:v>25.3</c:v>
                </c:pt>
                <c:pt idx="13">
                  <c:v>23.4</c:v>
                </c:pt>
                <c:pt idx="14">
                  <c:v>19.899999999999999</c:v>
                </c:pt>
                <c:pt idx="15">
                  <c:v>16</c:v>
                </c:pt>
                <c:pt idx="16">
                  <c:v>10.3</c:v>
                </c:pt>
                <c:pt idx="17">
                  <c:v>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DC-2E41-A350-18B5B46520B1}"/>
            </c:ext>
          </c:extLst>
        </c:ser>
        <c:ser>
          <c:idx val="2"/>
          <c:order val="2"/>
          <c:tx>
            <c:strRef>
              <c:f>Arkusz13!$E$2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5DC-2E41-A350-18B5B46520B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Arkusz13!$B$3:$B$20</c:f>
              <c:strCache>
                <c:ptCount val="18"/>
                <c:pt idx="0">
                  <c:v>DOLNOŚLĄSKIE</c:v>
                </c:pt>
                <c:pt idx="1">
                  <c:v>PODKARPACKIE</c:v>
                </c:pt>
                <c:pt idx="2">
                  <c:v>LUBUSKIE</c:v>
                </c:pt>
                <c:pt idx="3">
                  <c:v>ŚLĄSKIE</c:v>
                </c:pt>
                <c:pt idx="4">
                  <c:v>MAŁOPOLSKIE</c:v>
                </c:pt>
                <c:pt idx="5">
                  <c:v>WIELKOPOLSKIE</c:v>
                </c:pt>
                <c:pt idx="6">
                  <c:v>WARSZAWSKI STOŁECZNY</c:v>
                </c:pt>
                <c:pt idx="7">
                  <c:v>POLSKA</c:v>
                </c:pt>
                <c:pt idx="8">
                  <c:v>OPOLSKIE</c:v>
                </c:pt>
                <c:pt idx="9">
                  <c:v>LUBELSKIE</c:v>
                </c:pt>
                <c:pt idx="10">
                  <c:v>ZACHODNIOPOMORSKIE</c:v>
                </c:pt>
                <c:pt idx="11">
                  <c:v>ŁÓDZKIE</c:v>
                </c:pt>
                <c:pt idx="12">
                  <c:v>ŚWIĘTOKRZYSKIE</c:v>
                </c:pt>
                <c:pt idx="13">
                  <c:v>KUJAWSKO-POMORSKIE</c:v>
                </c:pt>
                <c:pt idx="14">
                  <c:v>MAZOWIECKI REGIONALNY</c:v>
                </c:pt>
                <c:pt idx="15">
                  <c:v>POMORSKIE</c:v>
                </c:pt>
                <c:pt idx="16">
                  <c:v>PODLASKIE</c:v>
                </c:pt>
                <c:pt idx="17">
                  <c:v>WARMIŃSKO-MAZURSKIE</c:v>
                </c:pt>
              </c:strCache>
            </c:strRef>
          </c:cat>
          <c:val>
            <c:numRef>
              <c:f>Arkusz13!$E$3:$E$20</c:f>
              <c:numCache>
                <c:formatCode>#\ ##0.0</c:formatCode>
                <c:ptCount val="18"/>
                <c:pt idx="0">
                  <c:v>59.6</c:v>
                </c:pt>
                <c:pt idx="1">
                  <c:v>45.7</c:v>
                </c:pt>
                <c:pt idx="2">
                  <c:v>44.3</c:v>
                </c:pt>
                <c:pt idx="3">
                  <c:v>42.8</c:v>
                </c:pt>
                <c:pt idx="4">
                  <c:v>40.4</c:v>
                </c:pt>
                <c:pt idx="5">
                  <c:v>36.6</c:v>
                </c:pt>
                <c:pt idx="6">
                  <c:v>36.299999999999997</c:v>
                </c:pt>
                <c:pt idx="7">
                  <c:v>34.200000000000003</c:v>
                </c:pt>
                <c:pt idx="8">
                  <c:v>33</c:v>
                </c:pt>
                <c:pt idx="9">
                  <c:v>32.6</c:v>
                </c:pt>
                <c:pt idx="10">
                  <c:v>28.1</c:v>
                </c:pt>
                <c:pt idx="11">
                  <c:v>27.6</c:v>
                </c:pt>
                <c:pt idx="12">
                  <c:v>27.4</c:v>
                </c:pt>
                <c:pt idx="13">
                  <c:v>24.4</c:v>
                </c:pt>
                <c:pt idx="14">
                  <c:v>21.4</c:v>
                </c:pt>
                <c:pt idx="15">
                  <c:v>15.1</c:v>
                </c:pt>
                <c:pt idx="16">
                  <c:v>10.1</c:v>
                </c:pt>
                <c:pt idx="17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5DC-2E41-A350-18B5B46520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8665391"/>
        <c:axId val="172336879"/>
      </c:barChart>
      <c:catAx>
        <c:axId val="138665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2336879"/>
        <c:crosses val="autoZero"/>
        <c:auto val="1"/>
        <c:lblAlgn val="ctr"/>
        <c:lblOffset val="100"/>
        <c:noMultiLvlLbl val="0"/>
      </c:catAx>
      <c:valAx>
        <c:axId val="1723368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8665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464433517958966E-2"/>
          <c:y val="4.0967224805104618E-2"/>
          <c:w val="0.92496194749443339"/>
          <c:h val="0.94171180245883779"/>
        </c:manualLayout>
      </c:layout>
      <c:scatterChart>
        <c:scatterStyle val="lineMarker"/>
        <c:varyColors val="0"/>
        <c:ser>
          <c:idx val="0"/>
          <c:order val="0"/>
          <c:tx>
            <c:strRef>
              <c:f>Arkusz3!$A$2:$A$241</c:f>
              <c:strCache>
                <c:ptCount val="240"/>
                <c:pt idx="0">
                  <c:v>DK02</c:v>
                </c:pt>
                <c:pt idx="1">
                  <c:v>FRD</c:v>
                </c:pt>
                <c:pt idx="2">
                  <c:v>CZ04</c:v>
                </c:pt>
                <c:pt idx="3">
                  <c:v>DEB2</c:v>
                </c:pt>
                <c:pt idx="4">
                  <c:v>FRC</c:v>
                </c:pt>
                <c:pt idx="5">
                  <c:v>FRB</c:v>
                </c:pt>
                <c:pt idx="6">
                  <c:v>DK01</c:v>
                </c:pt>
                <c:pt idx="7">
                  <c:v>FRM</c:v>
                </c:pt>
                <c:pt idx="8">
                  <c:v>RO22</c:v>
                </c:pt>
                <c:pt idx="9">
                  <c:v>CH04</c:v>
                </c:pt>
                <c:pt idx="10">
                  <c:v>DE93</c:v>
                </c:pt>
                <c:pt idx="11">
                  <c:v>DK03</c:v>
                </c:pt>
                <c:pt idx="12">
                  <c:v>RO21</c:v>
                </c:pt>
                <c:pt idx="13">
                  <c:v>DE4</c:v>
                </c:pt>
                <c:pt idx="14">
                  <c:v>SK01</c:v>
                </c:pt>
                <c:pt idx="15">
                  <c:v>PT3</c:v>
                </c:pt>
                <c:pt idx="16">
                  <c:v>BG34</c:v>
                </c:pt>
                <c:pt idx="17">
                  <c:v>CH03</c:v>
                </c:pt>
                <c:pt idx="18">
                  <c:v>HU23</c:v>
                </c:pt>
                <c:pt idx="19">
                  <c:v>FRJ</c:v>
                </c:pt>
                <c:pt idx="20">
                  <c:v>RO31</c:v>
                </c:pt>
                <c:pt idx="21">
                  <c:v>FRK</c:v>
                </c:pt>
                <c:pt idx="22">
                  <c:v>DE73</c:v>
                </c:pt>
                <c:pt idx="23">
                  <c:v>FRI</c:v>
                </c:pt>
                <c:pt idx="24">
                  <c:v>BG32</c:v>
                </c:pt>
                <c:pt idx="25">
                  <c:v>FR1</c:v>
                </c:pt>
                <c:pt idx="26">
                  <c:v>CH01</c:v>
                </c:pt>
                <c:pt idx="27">
                  <c:v>DE5</c:v>
                </c:pt>
                <c:pt idx="28">
                  <c:v>HU22</c:v>
                </c:pt>
                <c:pt idx="29">
                  <c:v>DE8</c:v>
                </c:pt>
                <c:pt idx="30">
                  <c:v>HU31</c:v>
                </c:pt>
                <c:pt idx="31">
                  <c:v>IE05</c:v>
                </c:pt>
                <c:pt idx="32">
                  <c:v>HU33</c:v>
                </c:pt>
                <c:pt idx="33">
                  <c:v>FRF</c:v>
                </c:pt>
                <c:pt idx="34">
                  <c:v>DE94</c:v>
                </c:pt>
                <c:pt idx="35">
                  <c:v>IE06</c:v>
                </c:pt>
                <c:pt idx="36">
                  <c:v>FRE</c:v>
                </c:pt>
                <c:pt idx="37">
                  <c:v>CZ07</c:v>
                </c:pt>
                <c:pt idx="38">
                  <c:v>IE04</c:v>
                </c:pt>
                <c:pt idx="39">
                  <c:v>DE24</c:v>
                </c:pt>
                <c:pt idx="40">
                  <c:v>DEA3</c:v>
                </c:pt>
                <c:pt idx="41">
                  <c:v>FRL</c:v>
                </c:pt>
                <c:pt idx="42">
                  <c:v>ES63</c:v>
                </c:pt>
                <c:pt idx="43">
                  <c:v>SK04</c:v>
                </c:pt>
                <c:pt idx="44">
                  <c:v>RO41</c:v>
                </c:pt>
                <c:pt idx="45">
                  <c:v>SI03</c:v>
                </c:pt>
                <c:pt idx="46">
                  <c:v>BG31</c:v>
                </c:pt>
                <c:pt idx="47">
                  <c:v>PT15</c:v>
                </c:pt>
                <c:pt idx="48">
                  <c:v>HU21</c:v>
                </c:pt>
                <c:pt idx="49">
                  <c:v>NL13</c:v>
                </c:pt>
                <c:pt idx="50">
                  <c:v>DK05</c:v>
                </c:pt>
                <c:pt idx="51">
                  <c:v>RO12</c:v>
                </c:pt>
                <c:pt idx="52">
                  <c:v>SI04</c:v>
                </c:pt>
                <c:pt idx="53">
                  <c:v>DEA1</c:v>
                </c:pt>
                <c:pt idx="54">
                  <c:v>DEF</c:v>
                </c:pt>
                <c:pt idx="55">
                  <c:v>DK04</c:v>
                </c:pt>
                <c:pt idx="56">
                  <c:v>DE27</c:v>
                </c:pt>
                <c:pt idx="57">
                  <c:v>DE23</c:v>
                </c:pt>
                <c:pt idx="58">
                  <c:v>BG42</c:v>
                </c:pt>
                <c:pt idx="59">
                  <c:v>PT17</c:v>
                </c:pt>
                <c:pt idx="60">
                  <c:v>DED2</c:v>
                </c:pt>
                <c:pt idx="61">
                  <c:v>DEC</c:v>
                </c:pt>
                <c:pt idx="62">
                  <c:v>PT2</c:v>
                </c:pt>
                <c:pt idx="63">
                  <c:v>DE22</c:v>
                </c:pt>
                <c:pt idx="64">
                  <c:v>DE13</c:v>
                </c:pt>
                <c:pt idx="65">
                  <c:v>SE33</c:v>
                </c:pt>
                <c:pt idx="66">
                  <c:v>FRH</c:v>
                </c:pt>
                <c:pt idx="67">
                  <c:v>HU32</c:v>
                </c:pt>
                <c:pt idx="68">
                  <c:v>CZ05</c:v>
                </c:pt>
                <c:pt idx="69">
                  <c:v>NL23</c:v>
                </c:pt>
                <c:pt idx="70">
                  <c:v>DE12</c:v>
                </c:pt>
                <c:pt idx="71">
                  <c:v>DEG</c:v>
                </c:pt>
                <c:pt idx="72">
                  <c:v>DE26</c:v>
                </c:pt>
                <c:pt idx="73">
                  <c:v>ES23</c:v>
                </c:pt>
                <c:pt idx="74">
                  <c:v>DE11</c:v>
                </c:pt>
                <c:pt idx="75">
                  <c:v>PT16</c:v>
                </c:pt>
                <c:pt idx="76">
                  <c:v>DEE</c:v>
                </c:pt>
                <c:pt idx="77">
                  <c:v>CZ03</c:v>
                </c:pt>
                <c:pt idx="78">
                  <c:v>DE71</c:v>
                </c:pt>
                <c:pt idx="79">
                  <c:v>BG33</c:v>
                </c:pt>
                <c:pt idx="80">
                  <c:v>PT18</c:v>
                </c:pt>
                <c:pt idx="81">
                  <c:v>NL21</c:v>
                </c:pt>
                <c:pt idx="82">
                  <c:v>RO42</c:v>
                </c:pt>
                <c:pt idx="83">
                  <c:v>DE25</c:v>
                </c:pt>
                <c:pt idx="84">
                  <c:v>ES12</c:v>
                </c:pt>
                <c:pt idx="85">
                  <c:v>SE32</c:v>
                </c:pt>
                <c:pt idx="86">
                  <c:v>ES24</c:v>
                </c:pt>
                <c:pt idx="87">
                  <c:v>DE14</c:v>
                </c:pt>
                <c:pt idx="88">
                  <c:v>RO11</c:v>
                </c:pt>
                <c:pt idx="89">
                  <c:v>FRG</c:v>
                </c:pt>
                <c:pt idx="90">
                  <c:v>CH06</c:v>
                </c:pt>
                <c:pt idx="91">
                  <c:v>SK02</c:v>
                </c:pt>
                <c:pt idx="92">
                  <c:v>ES13</c:v>
                </c:pt>
                <c:pt idx="93">
                  <c:v>DED4</c:v>
                </c:pt>
                <c:pt idx="94">
                  <c:v>ES53</c:v>
                </c:pt>
                <c:pt idx="95">
                  <c:v>AT2</c:v>
                </c:pt>
                <c:pt idx="96">
                  <c:v>SK03</c:v>
                </c:pt>
                <c:pt idx="97">
                  <c:v>RS12</c:v>
                </c:pt>
                <c:pt idx="98">
                  <c:v>DEA5</c:v>
                </c:pt>
                <c:pt idx="99">
                  <c:v>AT1</c:v>
                </c:pt>
                <c:pt idx="100">
                  <c:v>NL34</c:v>
                </c:pt>
                <c:pt idx="101">
                  <c:v>RS21</c:v>
                </c:pt>
                <c:pt idx="102">
                  <c:v>NL12</c:v>
                </c:pt>
                <c:pt idx="103">
                  <c:v>ES61</c:v>
                </c:pt>
                <c:pt idx="104">
                  <c:v>ES7</c:v>
                </c:pt>
                <c:pt idx="105">
                  <c:v>UKD</c:v>
                </c:pt>
                <c:pt idx="106">
                  <c:v>CH05</c:v>
                </c:pt>
                <c:pt idx="107">
                  <c:v>UKF</c:v>
                </c:pt>
                <c:pt idx="108">
                  <c:v>FRY</c:v>
                </c:pt>
                <c:pt idx="109">
                  <c:v>PL72</c:v>
                </c:pt>
                <c:pt idx="110">
                  <c:v>UKI</c:v>
                </c:pt>
                <c:pt idx="111">
                  <c:v>PL42</c:v>
                </c:pt>
                <c:pt idx="112">
                  <c:v>NL31</c:v>
                </c:pt>
                <c:pt idx="113">
                  <c:v>BG41</c:v>
                </c:pt>
                <c:pt idx="114">
                  <c:v>DEA2</c:v>
                </c:pt>
                <c:pt idx="115">
                  <c:v>PT11</c:v>
                </c:pt>
                <c:pt idx="116">
                  <c:v>PL92</c:v>
                </c:pt>
                <c:pt idx="117">
                  <c:v>PL43</c:v>
                </c:pt>
                <c:pt idx="118">
                  <c:v>CZ06</c:v>
                </c:pt>
                <c:pt idx="119">
                  <c:v>PL62</c:v>
                </c:pt>
                <c:pt idx="120">
                  <c:v>PL22</c:v>
                </c:pt>
                <c:pt idx="121">
                  <c:v>AT3</c:v>
                </c:pt>
                <c:pt idx="122">
                  <c:v>DE92</c:v>
                </c:pt>
                <c:pt idx="123">
                  <c:v>DEB1</c:v>
                </c:pt>
                <c:pt idx="124">
                  <c:v>EL53</c:v>
                </c:pt>
                <c:pt idx="125">
                  <c:v>ES42</c:v>
                </c:pt>
                <c:pt idx="126">
                  <c:v>DE6</c:v>
                </c:pt>
                <c:pt idx="127">
                  <c:v>RO32</c:v>
                </c:pt>
                <c:pt idx="128">
                  <c:v>ES64</c:v>
                </c:pt>
                <c:pt idx="129">
                  <c:v>SE12</c:v>
                </c:pt>
                <c:pt idx="130">
                  <c:v>CH02</c:v>
                </c:pt>
                <c:pt idx="131">
                  <c:v>NL22</c:v>
                </c:pt>
                <c:pt idx="132">
                  <c:v>NL11</c:v>
                </c:pt>
                <c:pt idx="133">
                  <c:v>UKK</c:v>
                </c:pt>
                <c:pt idx="134">
                  <c:v>PL84</c:v>
                </c:pt>
                <c:pt idx="135">
                  <c:v>SE22</c:v>
                </c:pt>
                <c:pt idx="136">
                  <c:v>SE23</c:v>
                </c:pt>
                <c:pt idx="137">
                  <c:v>ES3</c:v>
                </c:pt>
                <c:pt idx="138">
                  <c:v>NL33</c:v>
                </c:pt>
                <c:pt idx="139">
                  <c:v>ES43</c:v>
                </c:pt>
                <c:pt idx="140">
                  <c:v>PL82</c:v>
                </c:pt>
                <c:pt idx="141">
                  <c:v>DE21</c:v>
                </c:pt>
                <c:pt idx="142">
                  <c:v>ES21</c:v>
                </c:pt>
                <c:pt idx="143">
                  <c:v>ITC2</c:v>
                </c:pt>
                <c:pt idx="144">
                  <c:v>HU12</c:v>
                </c:pt>
                <c:pt idx="145">
                  <c:v>NL41</c:v>
                </c:pt>
                <c:pt idx="146">
                  <c:v>EL64</c:v>
                </c:pt>
                <c:pt idx="147">
                  <c:v>DEB3</c:v>
                </c:pt>
                <c:pt idx="148">
                  <c:v>NL32</c:v>
                </c:pt>
                <c:pt idx="149">
                  <c:v>PL71</c:v>
                </c:pt>
                <c:pt idx="150">
                  <c:v>PL52</c:v>
                </c:pt>
                <c:pt idx="151">
                  <c:v>NO07</c:v>
                </c:pt>
                <c:pt idx="152">
                  <c:v>SE31</c:v>
                </c:pt>
                <c:pt idx="153">
                  <c:v>EL42</c:v>
                </c:pt>
                <c:pt idx="154">
                  <c:v>UKH</c:v>
                </c:pt>
                <c:pt idx="155">
                  <c:v>CZ01</c:v>
                </c:pt>
                <c:pt idx="156">
                  <c:v>ES11</c:v>
                </c:pt>
                <c:pt idx="157">
                  <c:v>SE21</c:v>
                </c:pt>
                <c:pt idx="158">
                  <c:v>DE3</c:v>
                </c:pt>
                <c:pt idx="159">
                  <c:v>PL41</c:v>
                </c:pt>
                <c:pt idx="160">
                  <c:v>RS22</c:v>
                </c:pt>
                <c:pt idx="161">
                  <c:v>DED5</c:v>
                </c:pt>
                <c:pt idx="162">
                  <c:v>PL61</c:v>
                </c:pt>
                <c:pt idx="163">
                  <c:v>ES51</c:v>
                </c:pt>
                <c:pt idx="164">
                  <c:v>DE91</c:v>
                </c:pt>
                <c:pt idx="165">
                  <c:v>ES41</c:v>
                </c:pt>
                <c:pt idx="166">
                  <c:v>SE11</c:v>
                </c:pt>
                <c:pt idx="167">
                  <c:v>ES62</c:v>
                </c:pt>
                <c:pt idx="168">
                  <c:v>ES22</c:v>
                </c:pt>
                <c:pt idx="169">
                  <c:v>UKJ</c:v>
                </c:pt>
                <c:pt idx="170">
                  <c:v>NL42</c:v>
                </c:pt>
                <c:pt idx="171">
                  <c:v>UKE</c:v>
                </c:pt>
                <c:pt idx="172">
                  <c:v>ES52</c:v>
                </c:pt>
                <c:pt idx="173">
                  <c:v>FI1D</c:v>
                </c:pt>
                <c:pt idx="174">
                  <c:v>DEA4</c:v>
                </c:pt>
                <c:pt idx="175">
                  <c:v>FI1C</c:v>
                </c:pt>
                <c:pt idx="176">
                  <c:v>UKM</c:v>
                </c:pt>
                <c:pt idx="177">
                  <c:v>PL81</c:v>
                </c:pt>
                <c:pt idx="178">
                  <c:v>ITG2</c:v>
                </c:pt>
                <c:pt idx="179">
                  <c:v>UKC</c:v>
                </c:pt>
                <c:pt idx="180">
                  <c:v>CZ08</c:v>
                </c:pt>
                <c:pt idx="181">
                  <c:v>ITF6</c:v>
                </c:pt>
                <c:pt idx="182">
                  <c:v>PL63</c:v>
                </c:pt>
                <c:pt idx="183">
                  <c:v>BE3</c:v>
                </c:pt>
                <c:pt idx="184">
                  <c:v>CH07</c:v>
                </c:pt>
                <c:pt idx="185">
                  <c:v>NO06</c:v>
                </c:pt>
                <c:pt idx="186">
                  <c:v>UKN</c:v>
                </c:pt>
                <c:pt idx="187">
                  <c:v>HU11</c:v>
                </c:pt>
                <c:pt idx="188">
                  <c:v>UKG</c:v>
                </c:pt>
                <c:pt idx="189">
                  <c:v>FI1B</c:v>
                </c:pt>
                <c:pt idx="190">
                  <c:v>FI2</c:v>
                </c:pt>
                <c:pt idx="191">
                  <c:v>BE2</c:v>
                </c:pt>
                <c:pt idx="192">
                  <c:v>UKL</c:v>
                </c:pt>
                <c:pt idx="193">
                  <c:v>HR06</c:v>
                </c:pt>
                <c:pt idx="194">
                  <c:v>ITF4</c:v>
                </c:pt>
                <c:pt idx="195">
                  <c:v>ITG1</c:v>
                </c:pt>
                <c:pt idx="196">
                  <c:v>PL51</c:v>
                </c:pt>
                <c:pt idx="197">
                  <c:v>EL65</c:v>
                </c:pt>
                <c:pt idx="198">
                  <c:v>ITF1</c:v>
                </c:pt>
                <c:pt idx="199">
                  <c:v>EL51</c:v>
                </c:pt>
                <c:pt idx="200">
                  <c:v>HR02</c:v>
                </c:pt>
                <c:pt idx="201">
                  <c:v>HR03</c:v>
                </c:pt>
                <c:pt idx="202">
                  <c:v>NO01</c:v>
                </c:pt>
                <c:pt idx="203">
                  <c:v>ITH1</c:v>
                </c:pt>
                <c:pt idx="204">
                  <c:v>CZ02</c:v>
                </c:pt>
                <c:pt idx="205">
                  <c:v>EL63</c:v>
                </c:pt>
                <c:pt idx="206">
                  <c:v>FI19</c:v>
                </c:pt>
                <c:pt idx="207">
                  <c:v>DE72</c:v>
                </c:pt>
                <c:pt idx="208">
                  <c:v>EL43</c:v>
                </c:pt>
                <c:pt idx="209">
                  <c:v>BE1</c:v>
                </c:pt>
                <c:pt idx="210">
                  <c:v>ITC1</c:v>
                </c:pt>
                <c:pt idx="211">
                  <c:v>ITH4</c:v>
                </c:pt>
                <c:pt idx="212">
                  <c:v>PL21</c:v>
                </c:pt>
                <c:pt idx="213">
                  <c:v>HR05</c:v>
                </c:pt>
                <c:pt idx="214">
                  <c:v>NO04</c:v>
                </c:pt>
                <c:pt idx="215">
                  <c:v>EL41</c:v>
                </c:pt>
                <c:pt idx="216">
                  <c:v>RS11</c:v>
                </c:pt>
                <c:pt idx="217">
                  <c:v>NO03</c:v>
                </c:pt>
                <c:pt idx="218">
                  <c:v>ITF2</c:v>
                </c:pt>
                <c:pt idx="219">
                  <c:v>ITI3</c:v>
                </c:pt>
                <c:pt idx="220">
                  <c:v>ITI4</c:v>
                </c:pt>
                <c:pt idx="221">
                  <c:v>NO05</c:v>
                </c:pt>
                <c:pt idx="222">
                  <c:v>NO02</c:v>
                </c:pt>
                <c:pt idx="223">
                  <c:v>EL3</c:v>
                </c:pt>
                <c:pt idx="224">
                  <c:v>ITC4</c:v>
                </c:pt>
                <c:pt idx="225">
                  <c:v>ITI1</c:v>
                </c:pt>
                <c:pt idx="226">
                  <c:v>ITC3</c:v>
                </c:pt>
                <c:pt idx="227">
                  <c:v>ITH3</c:v>
                </c:pt>
                <c:pt idx="228">
                  <c:v>ITI2</c:v>
                </c:pt>
                <c:pt idx="229">
                  <c:v>ITH2</c:v>
                </c:pt>
                <c:pt idx="230">
                  <c:v>PL91</c:v>
                </c:pt>
                <c:pt idx="231">
                  <c:v>EL52</c:v>
                </c:pt>
                <c:pt idx="232">
                  <c:v>ITF3</c:v>
                </c:pt>
                <c:pt idx="233">
                  <c:v>ITF5</c:v>
                </c:pt>
                <c:pt idx="234">
                  <c:v>EL61</c:v>
                </c:pt>
                <c:pt idx="235">
                  <c:v>LT02</c:v>
                </c:pt>
                <c:pt idx="236">
                  <c:v>ITH5</c:v>
                </c:pt>
                <c:pt idx="237">
                  <c:v>EL62</c:v>
                </c:pt>
                <c:pt idx="238">
                  <c:v>EL54</c:v>
                </c:pt>
                <c:pt idx="239">
                  <c:v>LT01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17"/>
            <c:marker>
              <c:symbol val="square"/>
              <c:size val="10"/>
              <c:spPr>
                <a:solidFill>
                  <a:schemeClr val="tx1"/>
                </a:solidFill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8449-1C4F-941E-607CC058E92A}"/>
              </c:ext>
            </c:extLst>
          </c:dPt>
          <c:dLbls>
            <c:dLbl>
              <c:idx val="117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1"/>
                      <a:t>Lubuskie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9831267940908756E-2"/>
                      <c:h val="3.6805856822874676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8449-1C4F-941E-607CC058E9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Arkusz3!$B$2:$B$241</c:f>
              <c:numCache>
                <c:formatCode>General</c:formatCode>
                <c:ptCount val="240"/>
                <c:pt idx="0">
                  <c:v>99.058563531054617</c:v>
                </c:pt>
                <c:pt idx="1">
                  <c:v>77.192844069995957</c:v>
                </c:pt>
                <c:pt idx="2">
                  <c:v>47.841379164713665</c:v>
                </c:pt>
                <c:pt idx="3">
                  <c:v>100.48874912463039</c:v>
                </c:pt>
                <c:pt idx="4">
                  <c:v>89.565481608092853</c:v>
                </c:pt>
                <c:pt idx="5">
                  <c:v>88.322811181084063</c:v>
                </c:pt>
                <c:pt idx="6">
                  <c:v>149.01294781159194</c:v>
                </c:pt>
                <c:pt idx="7">
                  <c:v>47.803091362273278</c:v>
                </c:pt>
                <c:pt idx="8">
                  <c:v>17.394521233526831</c:v>
                </c:pt>
                <c:pt idx="9">
                  <c:v>146.44022608162925</c:v>
                </c:pt>
                <c:pt idx="10">
                  <c:v>91.145425756096316</c:v>
                </c:pt>
                <c:pt idx="11">
                  <c:v>109.00703811837533</c:v>
                </c:pt>
                <c:pt idx="12">
                  <c:v>20.852140491086605</c:v>
                </c:pt>
                <c:pt idx="13">
                  <c:v>95.911858550153525</c:v>
                </c:pt>
                <c:pt idx="14">
                  <c:v>87.459033563717611</c:v>
                </c:pt>
                <c:pt idx="15">
                  <c:v>53.583180952882088</c:v>
                </c:pt>
                <c:pt idx="16">
                  <c:v>27.209816163940765</c:v>
                </c:pt>
                <c:pt idx="17">
                  <c:v>138.11890919534181</c:v>
                </c:pt>
                <c:pt idx="18">
                  <c:v>48.894745287416598</c:v>
                </c:pt>
                <c:pt idx="19">
                  <c:v>117.1594212316903</c:v>
                </c:pt>
                <c:pt idx="20">
                  <c:v>18.02184603760529</c:v>
                </c:pt>
                <c:pt idx="21">
                  <c:v>116.01388727916681</c:v>
                </c:pt>
                <c:pt idx="22">
                  <c:v>98.773979057399899</c:v>
                </c:pt>
                <c:pt idx="23">
                  <c:v>93.145571853182531</c:v>
                </c:pt>
                <c:pt idx="24">
                  <c:v>34.927861838816412</c:v>
                </c:pt>
                <c:pt idx="25">
                  <c:v>129.96357590088857</c:v>
                </c:pt>
                <c:pt idx="26">
                  <c:v>133.60853610069117</c:v>
                </c:pt>
                <c:pt idx="27">
                  <c:v>112.77317284958096</c:v>
                </c:pt>
                <c:pt idx="28">
                  <c:v>54.758688154499772</c:v>
                </c:pt>
                <c:pt idx="29">
                  <c:v>93.638136182918757</c:v>
                </c:pt>
                <c:pt idx="30">
                  <c:v>49.064383891936131</c:v>
                </c:pt>
                <c:pt idx="31">
                  <c:v>102.8093101336846</c:v>
                </c:pt>
                <c:pt idx="32">
                  <c:v>57.313612839039408</c:v>
                </c:pt>
                <c:pt idx="33">
                  <c:v>94.424236742007906</c:v>
                </c:pt>
                <c:pt idx="34">
                  <c:v>86.066553278213334</c:v>
                </c:pt>
                <c:pt idx="35">
                  <c:v>114.86861788939218</c:v>
                </c:pt>
                <c:pt idx="36">
                  <c:v>83.299367635643719</c:v>
                </c:pt>
                <c:pt idx="37">
                  <c:v>73.645129188382697</c:v>
                </c:pt>
                <c:pt idx="38">
                  <c:v>96.717463524271039</c:v>
                </c:pt>
                <c:pt idx="39">
                  <c:v>111.06412435680883</c:v>
                </c:pt>
                <c:pt idx="40">
                  <c:v>106.14562046879971</c:v>
                </c:pt>
                <c:pt idx="41">
                  <c:v>104.85647564051686</c:v>
                </c:pt>
                <c:pt idx="42">
                  <c:v>33.612642097185756</c:v>
                </c:pt>
                <c:pt idx="43">
                  <c:v>54.593056257973181</c:v>
                </c:pt>
                <c:pt idx="44">
                  <c:v>16.73372478932157</c:v>
                </c:pt>
                <c:pt idx="45">
                  <c:v>79.770072266165329</c:v>
                </c:pt>
                <c:pt idx="46">
                  <c:v>26.026325322830232</c:v>
                </c:pt>
                <c:pt idx="47">
                  <c:v>57.619673020799794</c:v>
                </c:pt>
                <c:pt idx="48">
                  <c:v>57.747148694333966</c:v>
                </c:pt>
                <c:pt idx="49">
                  <c:v>94.525896168121619</c:v>
                </c:pt>
                <c:pt idx="50">
                  <c:v>116.94926623078959</c:v>
                </c:pt>
                <c:pt idx="51">
                  <c:v>26.483785941313794</c:v>
                </c:pt>
                <c:pt idx="52">
                  <c:v>98.113285373619206</c:v>
                </c:pt>
                <c:pt idx="53">
                  <c:v>107.90217145437067</c:v>
                </c:pt>
                <c:pt idx="54">
                  <c:v>107.81274790514475</c:v>
                </c:pt>
                <c:pt idx="55">
                  <c:v>132.24811979248256</c:v>
                </c:pt>
                <c:pt idx="56">
                  <c:v>107.81140718992782</c:v>
                </c:pt>
                <c:pt idx="57">
                  <c:v>115.86378676990557</c:v>
                </c:pt>
                <c:pt idx="58">
                  <c:v>35.6858969607406</c:v>
                </c:pt>
                <c:pt idx="59">
                  <c:v>89.680528864378005</c:v>
                </c:pt>
                <c:pt idx="60">
                  <c:v>123.58790788494285</c:v>
                </c:pt>
                <c:pt idx="61">
                  <c:v>107.0181062554291</c:v>
                </c:pt>
                <c:pt idx="62">
                  <c:v>46.009481781148885</c:v>
                </c:pt>
                <c:pt idx="63">
                  <c:v>98.247963462040843</c:v>
                </c:pt>
                <c:pt idx="64">
                  <c:v>125.96862817491392</c:v>
                </c:pt>
                <c:pt idx="65">
                  <c:v>119.21910480192351</c:v>
                </c:pt>
                <c:pt idx="66">
                  <c:v>108.34926516740543</c:v>
                </c:pt>
                <c:pt idx="67">
                  <c:v>50.901800825105035</c:v>
                </c:pt>
                <c:pt idx="68">
                  <c:v>79.421322326914733</c:v>
                </c:pt>
                <c:pt idx="69">
                  <c:v>109.74066448530778</c:v>
                </c:pt>
                <c:pt idx="70">
                  <c:v>144.02059840371987</c:v>
                </c:pt>
                <c:pt idx="71">
                  <c:v>107.12266880689057</c:v>
                </c:pt>
                <c:pt idx="72">
                  <c:v>119.92262646577721</c:v>
                </c:pt>
                <c:pt idx="73">
                  <c:v>80.656865936846486</c:v>
                </c:pt>
                <c:pt idx="74">
                  <c:v>129.56584705617951</c:v>
                </c:pt>
                <c:pt idx="75">
                  <c:v>78.84154322125147</c:v>
                </c:pt>
                <c:pt idx="76">
                  <c:v>93.260183854722243</c:v>
                </c:pt>
                <c:pt idx="77">
                  <c:v>74.001354575466905</c:v>
                </c:pt>
                <c:pt idx="78">
                  <c:v>128.20088210648814</c:v>
                </c:pt>
                <c:pt idx="79">
                  <c:v>35.510221919885716</c:v>
                </c:pt>
                <c:pt idx="80">
                  <c:v>66.669932419284308</c:v>
                </c:pt>
                <c:pt idx="81">
                  <c:v>112.29086674117657</c:v>
                </c:pt>
                <c:pt idx="82">
                  <c:v>30.325874399272781</c:v>
                </c:pt>
                <c:pt idx="83">
                  <c:v>128.45053471020239</c:v>
                </c:pt>
                <c:pt idx="84">
                  <c:v>73.678944809289064</c:v>
                </c:pt>
                <c:pt idx="85">
                  <c:v>101.10784950854232</c:v>
                </c:pt>
                <c:pt idx="86">
                  <c:v>80.886750912647045</c:v>
                </c:pt>
                <c:pt idx="87">
                  <c:v>134.70086981266704</c:v>
                </c:pt>
                <c:pt idx="88">
                  <c:v>31.389728924978645</c:v>
                </c:pt>
                <c:pt idx="89">
                  <c:v>99.161156211898486</c:v>
                </c:pt>
                <c:pt idx="90">
                  <c:v>135.97304435251988</c:v>
                </c:pt>
                <c:pt idx="91">
                  <c:v>55.523017274911538</c:v>
                </c:pt>
                <c:pt idx="92">
                  <c:v>73.536755837480356</c:v>
                </c:pt>
                <c:pt idx="93">
                  <c:v>100.00613214233364</c:v>
                </c:pt>
                <c:pt idx="94">
                  <c:v>67.426209838895801</c:v>
                </c:pt>
                <c:pt idx="95">
                  <c:v>116.84354481316346</c:v>
                </c:pt>
                <c:pt idx="96">
                  <c:v>57.496087001411347</c:v>
                </c:pt>
                <c:pt idx="97">
                  <c:v>58.178762408082449</c:v>
                </c:pt>
                <c:pt idx="98">
                  <c:v>110.1652499862883</c:v>
                </c:pt>
                <c:pt idx="99">
                  <c:v>121.05357577860887</c:v>
                </c:pt>
                <c:pt idx="100">
                  <c:v>94.747645232664638</c:v>
                </c:pt>
                <c:pt idx="101">
                  <c:v>52.939377983654865</c:v>
                </c:pt>
                <c:pt idx="102">
                  <c:v>97.368257766105117</c:v>
                </c:pt>
                <c:pt idx="103">
                  <c:v>67.541433411501728</c:v>
                </c:pt>
                <c:pt idx="104">
                  <c:v>48.793535388581056</c:v>
                </c:pt>
                <c:pt idx="105">
                  <c:v>114.02157438596913</c:v>
                </c:pt>
                <c:pt idx="106">
                  <c:v>133.82240460934082</c:v>
                </c:pt>
                <c:pt idx="107">
                  <c:v>117.60129090797803</c:v>
                </c:pt>
                <c:pt idx="108">
                  <c:v>68.017534192633704</c:v>
                </c:pt>
                <c:pt idx="109">
                  <c:v>40.724030641355995</c:v>
                </c:pt>
                <c:pt idx="110">
                  <c:v>133.00111617427754</c:v>
                </c:pt>
                <c:pt idx="111">
                  <c:v>47.271542658373093</c:v>
                </c:pt>
                <c:pt idx="112">
                  <c:v>130.2754215012192</c:v>
                </c:pt>
                <c:pt idx="113">
                  <c:v>55.552994821098807</c:v>
                </c:pt>
                <c:pt idx="114">
                  <c:v>129.65166947463544</c:v>
                </c:pt>
                <c:pt idx="115">
                  <c:v>80.315790863201727</c:v>
                </c:pt>
                <c:pt idx="116">
                  <c:v>36.295775175982101</c:v>
                </c:pt>
                <c:pt idx="117">
                  <c:v>47.521165456184811</c:v>
                </c:pt>
                <c:pt idx="118">
                  <c:v>88.623477239177291</c:v>
                </c:pt>
                <c:pt idx="119">
                  <c:v>42.514070443814113</c:v>
                </c:pt>
                <c:pt idx="120">
                  <c:v>50.532544370139718</c:v>
                </c:pt>
                <c:pt idx="121">
                  <c:v>115.1173572356775</c:v>
                </c:pt>
                <c:pt idx="122">
                  <c:v>117.42457277742024</c:v>
                </c:pt>
                <c:pt idx="123">
                  <c:v>98.163515527564755</c:v>
                </c:pt>
                <c:pt idx="124">
                  <c:v>49.474337171702224</c:v>
                </c:pt>
                <c:pt idx="125">
                  <c:v>64.361841651248795</c:v>
                </c:pt>
                <c:pt idx="126">
                  <c:v>133.33891027208185</c:v>
                </c:pt>
                <c:pt idx="127">
                  <c:v>56.941176738129307</c:v>
                </c:pt>
                <c:pt idx="128">
                  <c:v>40.559663874057065</c:v>
                </c:pt>
                <c:pt idx="129">
                  <c:v>132.79240787779378</c:v>
                </c:pt>
                <c:pt idx="130">
                  <c:v>129.4153781668106</c:v>
                </c:pt>
                <c:pt idx="131">
                  <c:v>122.177290892722</c:v>
                </c:pt>
                <c:pt idx="132">
                  <c:v>115.72578397357753</c:v>
                </c:pt>
                <c:pt idx="133">
                  <c:v>124.65585311745203</c:v>
                </c:pt>
                <c:pt idx="134">
                  <c:v>49.329735727730387</c:v>
                </c:pt>
                <c:pt idx="135">
                  <c:v>141.83137138081526</c:v>
                </c:pt>
                <c:pt idx="136">
                  <c:v>137.7780815042949</c:v>
                </c:pt>
                <c:pt idx="137">
                  <c:v>100.98761168121361</c:v>
                </c:pt>
                <c:pt idx="138">
                  <c:v>123.47360824859804</c:v>
                </c:pt>
                <c:pt idx="139">
                  <c:v>61.146406178356521</c:v>
                </c:pt>
                <c:pt idx="140">
                  <c:v>57.010484923443627</c:v>
                </c:pt>
                <c:pt idx="141">
                  <c:v>151.08533026555068</c:v>
                </c:pt>
                <c:pt idx="142">
                  <c:v>103.64177891370016</c:v>
                </c:pt>
                <c:pt idx="143">
                  <c:v>67.380471360986817</c:v>
                </c:pt>
                <c:pt idx="144">
                  <c:v>66.005292459946247</c:v>
                </c:pt>
                <c:pt idx="145">
                  <c:v>128.32017187663362</c:v>
                </c:pt>
                <c:pt idx="146">
                  <c:v>62.597268310018372</c:v>
                </c:pt>
                <c:pt idx="147">
                  <c:v>133.81369554447642</c:v>
                </c:pt>
                <c:pt idx="148">
                  <c:v>130.30113996092547</c:v>
                </c:pt>
                <c:pt idx="149">
                  <c:v>52.832870227972144</c:v>
                </c:pt>
                <c:pt idx="150">
                  <c:v>48.406304435311156</c:v>
                </c:pt>
                <c:pt idx="151">
                  <c:v>100.57275575972052</c:v>
                </c:pt>
                <c:pt idx="152">
                  <c:v>100.72418393057755</c:v>
                </c:pt>
                <c:pt idx="153">
                  <c:v>47.644919163760683</c:v>
                </c:pt>
                <c:pt idx="154">
                  <c:v>130.53792234921286</c:v>
                </c:pt>
                <c:pt idx="155">
                  <c:v>107.52137285165344</c:v>
                </c:pt>
                <c:pt idx="156">
                  <c:v>78.943401410806558</c:v>
                </c:pt>
                <c:pt idx="157">
                  <c:v>110.46099186866391</c:v>
                </c:pt>
                <c:pt idx="158">
                  <c:v>143.83566658249066</c:v>
                </c:pt>
                <c:pt idx="159">
                  <c:v>52.27492363374855</c:v>
                </c:pt>
                <c:pt idx="160">
                  <c:v>53.595025689293138</c:v>
                </c:pt>
                <c:pt idx="161">
                  <c:v>117.69817759026535</c:v>
                </c:pt>
                <c:pt idx="162">
                  <c:v>49.313361533813314</c:v>
                </c:pt>
                <c:pt idx="163">
                  <c:v>98.926933845622287</c:v>
                </c:pt>
                <c:pt idx="164">
                  <c:v>134.64826231490522</c:v>
                </c:pt>
                <c:pt idx="165">
                  <c:v>76.880486523430505</c:v>
                </c:pt>
                <c:pt idx="166">
                  <c:v>154.53980452020016</c:v>
                </c:pt>
                <c:pt idx="167">
                  <c:v>76.310664122860757</c:v>
                </c:pt>
                <c:pt idx="168">
                  <c:v>98.081280810441413</c:v>
                </c:pt>
                <c:pt idx="169">
                  <c:v>137.60738056429258</c:v>
                </c:pt>
                <c:pt idx="170">
                  <c:v>122.1170852874799</c:v>
                </c:pt>
                <c:pt idx="171">
                  <c:v>113.2851609261424</c:v>
                </c:pt>
                <c:pt idx="172">
                  <c:v>91.345807723788326</c:v>
                </c:pt>
                <c:pt idx="173">
                  <c:v>118.58846694031507</c:v>
                </c:pt>
                <c:pt idx="174">
                  <c:v>116.62168498118156</c:v>
                </c:pt>
                <c:pt idx="175">
                  <c:v>117.00179465703047</c:v>
                </c:pt>
                <c:pt idx="176">
                  <c:v>122.20774058959275</c:v>
                </c:pt>
                <c:pt idx="177">
                  <c:v>52.950632767822889</c:v>
                </c:pt>
                <c:pt idx="178">
                  <c:v>70.444171569814841</c:v>
                </c:pt>
                <c:pt idx="179">
                  <c:v>111.9623234626541</c:v>
                </c:pt>
                <c:pt idx="180">
                  <c:v>74.806731444770435</c:v>
                </c:pt>
                <c:pt idx="181">
                  <c:v>68.18713781030587</c:v>
                </c:pt>
                <c:pt idx="182">
                  <c:v>63.595966106269159</c:v>
                </c:pt>
                <c:pt idx="183">
                  <c:v>114.01237726361542</c:v>
                </c:pt>
                <c:pt idx="184">
                  <c:v>142.68214223701551</c:v>
                </c:pt>
                <c:pt idx="185">
                  <c:v>129.70492311521977</c:v>
                </c:pt>
                <c:pt idx="186">
                  <c:v>106.79302504364624</c:v>
                </c:pt>
                <c:pt idx="187">
                  <c:v>97.563015255705764</c:v>
                </c:pt>
                <c:pt idx="188">
                  <c:v>121.12950862101459</c:v>
                </c:pt>
                <c:pt idx="189">
                  <c:v>151.71968455352635</c:v>
                </c:pt>
                <c:pt idx="190">
                  <c:v>109.26562979887848</c:v>
                </c:pt>
                <c:pt idx="191">
                  <c:v>130.4829976191777</c:v>
                </c:pt>
                <c:pt idx="192">
                  <c:v>114.51877139558046</c:v>
                </c:pt>
                <c:pt idx="193">
                  <c:v>83.684773277438183</c:v>
                </c:pt>
                <c:pt idx="194">
                  <c:v>74.133099161667289</c:v>
                </c:pt>
                <c:pt idx="195">
                  <c:v>70.26325697727242</c:v>
                </c:pt>
                <c:pt idx="196">
                  <c:v>64.497892539852671</c:v>
                </c:pt>
                <c:pt idx="197">
                  <c:v>59.021509122453004</c:v>
                </c:pt>
                <c:pt idx="198">
                  <c:v>84.713729807970481</c:v>
                </c:pt>
                <c:pt idx="199">
                  <c:v>56.364376164419411</c:v>
                </c:pt>
                <c:pt idx="200">
                  <c:v>80.760245498330491</c:v>
                </c:pt>
                <c:pt idx="201">
                  <c:v>62.579103798253605</c:v>
                </c:pt>
                <c:pt idx="202">
                  <c:v>134.25974555120351</c:v>
                </c:pt>
                <c:pt idx="203">
                  <c:v>94.847687164611628</c:v>
                </c:pt>
                <c:pt idx="204">
                  <c:v>88.758568447103414</c:v>
                </c:pt>
                <c:pt idx="205">
                  <c:v>71.787985561073185</c:v>
                </c:pt>
                <c:pt idx="206">
                  <c:v>130.73744352646412</c:v>
                </c:pt>
                <c:pt idx="207">
                  <c:v>123.78358995638369</c:v>
                </c:pt>
                <c:pt idx="208">
                  <c:v>82.085835629055453</c:v>
                </c:pt>
                <c:pt idx="209">
                  <c:v>135.14266851784296</c:v>
                </c:pt>
                <c:pt idx="210">
                  <c:v>97.805297624747581</c:v>
                </c:pt>
                <c:pt idx="211">
                  <c:v>106.63227067116716</c:v>
                </c:pt>
                <c:pt idx="212">
                  <c:v>71.113360608747897</c:v>
                </c:pt>
                <c:pt idx="213">
                  <c:v>86.115684507957369</c:v>
                </c:pt>
                <c:pt idx="214">
                  <c:v>106.69670691182934</c:v>
                </c:pt>
                <c:pt idx="215">
                  <c:v>63.388464148610346</c:v>
                </c:pt>
                <c:pt idx="216">
                  <c:v>80.185731854582642</c:v>
                </c:pt>
                <c:pt idx="217">
                  <c:v>103.69929271996553</c:v>
                </c:pt>
                <c:pt idx="218">
                  <c:v>82.883581498911482</c:v>
                </c:pt>
                <c:pt idx="219">
                  <c:v>90.563945421565805</c:v>
                </c:pt>
                <c:pt idx="220">
                  <c:v>100.3535685986506</c:v>
                </c:pt>
                <c:pt idx="221">
                  <c:v>116.20415616456106</c:v>
                </c:pt>
                <c:pt idx="222">
                  <c:v>93.462655264953582</c:v>
                </c:pt>
                <c:pt idx="223">
                  <c:v>86.859801979910713</c:v>
                </c:pt>
                <c:pt idx="224">
                  <c:v>102.29282073966199</c:v>
                </c:pt>
                <c:pt idx="225">
                  <c:v>101.31241786667975</c:v>
                </c:pt>
                <c:pt idx="226">
                  <c:v>88.257296797827863</c:v>
                </c:pt>
                <c:pt idx="227">
                  <c:v>102.75248374144977</c:v>
                </c:pt>
                <c:pt idx="228">
                  <c:v>98.783562171193807</c:v>
                </c:pt>
                <c:pt idx="229">
                  <c:v>107.08691125145801</c:v>
                </c:pt>
                <c:pt idx="230">
                  <c:v>88.106544072567345</c:v>
                </c:pt>
                <c:pt idx="231">
                  <c:v>77.841630319729774</c:v>
                </c:pt>
                <c:pt idx="232">
                  <c:v>83.308431003789508</c:v>
                </c:pt>
                <c:pt idx="233">
                  <c:v>79.722166197488534</c:v>
                </c:pt>
                <c:pt idx="234">
                  <c:v>74.394379523864359</c:v>
                </c:pt>
                <c:pt idx="235">
                  <c:v>67.832508044910284</c:v>
                </c:pt>
                <c:pt idx="236">
                  <c:v>109.43700715322998</c:v>
                </c:pt>
                <c:pt idx="237">
                  <c:v>60.185698804519475</c:v>
                </c:pt>
                <c:pt idx="238">
                  <c:v>71.019224270433583</c:v>
                </c:pt>
                <c:pt idx="239">
                  <c:v>102.67467729567062</c:v>
                </c:pt>
              </c:numCache>
            </c:numRef>
          </c:xVal>
          <c:yVal>
            <c:numRef>
              <c:f>Arkusz3!$C$2:$C$241</c:f>
              <c:numCache>
                <c:formatCode>General</c:formatCode>
                <c:ptCount val="240"/>
                <c:pt idx="0">
                  <c:v>-14.413907061063654</c:v>
                </c:pt>
                <c:pt idx="1">
                  <c:v>-8.4597134613146352</c:v>
                </c:pt>
                <c:pt idx="2">
                  <c:v>-5.4399151449423968</c:v>
                </c:pt>
                <c:pt idx="3">
                  <c:v>-5.2294608785228149</c:v>
                </c:pt>
                <c:pt idx="4">
                  <c:v>-4.8820282489837865</c:v>
                </c:pt>
                <c:pt idx="5">
                  <c:v>-4.1472385840179555</c:v>
                </c:pt>
                <c:pt idx="6">
                  <c:v>-4.0265791298930367</c:v>
                </c:pt>
                <c:pt idx="7">
                  <c:v>-3.1503684191032804</c:v>
                </c:pt>
                <c:pt idx="8">
                  <c:v>-2.7450507548615555</c:v>
                </c:pt>
                <c:pt idx="9">
                  <c:v>-2.4545955536804058</c:v>
                </c:pt>
                <c:pt idx="10">
                  <c:v>-2.4155251602925745</c:v>
                </c:pt>
                <c:pt idx="11">
                  <c:v>-2.0427447500487261</c:v>
                </c:pt>
                <c:pt idx="12">
                  <c:v>-1.0047382416445672</c:v>
                </c:pt>
                <c:pt idx="13">
                  <c:v>-0.76886446244805029</c:v>
                </c:pt>
                <c:pt idx="14">
                  <c:v>-0.64988071492365407</c:v>
                </c:pt>
                <c:pt idx="15">
                  <c:v>0.40771657546110163</c:v>
                </c:pt>
                <c:pt idx="16">
                  <c:v>0.72671735100870904</c:v>
                </c:pt>
                <c:pt idx="17">
                  <c:v>0.8026487471615269</c:v>
                </c:pt>
                <c:pt idx="18">
                  <c:v>1.117883991717072</c:v>
                </c:pt>
                <c:pt idx="19">
                  <c:v>1.2800064608079538</c:v>
                </c:pt>
                <c:pt idx="20">
                  <c:v>1.282593880986667</c:v>
                </c:pt>
                <c:pt idx="21">
                  <c:v>1.3419642637613549</c:v>
                </c:pt>
                <c:pt idx="22">
                  <c:v>1.4410129417807553</c:v>
                </c:pt>
                <c:pt idx="23">
                  <c:v>1.6802716387164764</c:v>
                </c:pt>
                <c:pt idx="24">
                  <c:v>2.1033054886128468</c:v>
                </c:pt>
                <c:pt idx="25">
                  <c:v>2.1560509967122243</c:v>
                </c:pt>
                <c:pt idx="26">
                  <c:v>2.1891793834682858</c:v>
                </c:pt>
                <c:pt idx="27">
                  <c:v>2.2916505667870553</c:v>
                </c:pt>
                <c:pt idx="28">
                  <c:v>2.3791750111922312</c:v>
                </c:pt>
                <c:pt idx="29">
                  <c:v>2.4454011863771825</c:v>
                </c:pt>
                <c:pt idx="30">
                  <c:v>2.7113275218802713</c:v>
                </c:pt>
                <c:pt idx="31">
                  <c:v>2.9187735664078645</c:v>
                </c:pt>
                <c:pt idx="32">
                  <c:v>3.10466145216418</c:v>
                </c:pt>
                <c:pt idx="33">
                  <c:v>3.1116900776135736</c:v>
                </c:pt>
                <c:pt idx="34">
                  <c:v>3.3082015084143279</c:v>
                </c:pt>
                <c:pt idx="35">
                  <c:v>3.3348147153679406</c:v>
                </c:pt>
                <c:pt idx="36">
                  <c:v>3.607244592399141</c:v>
                </c:pt>
                <c:pt idx="37">
                  <c:v>3.7482842912096288</c:v>
                </c:pt>
                <c:pt idx="38">
                  <c:v>3.7896346277702548</c:v>
                </c:pt>
                <c:pt idx="39">
                  <c:v>3.8127301919218155</c:v>
                </c:pt>
                <c:pt idx="40">
                  <c:v>3.9841563673973326</c:v>
                </c:pt>
                <c:pt idx="41">
                  <c:v>4.1878036881693674</c:v>
                </c:pt>
                <c:pt idx="42">
                  <c:v>4.2080632213063609</c:v>
                </c:pt>
                <c:pt idx="43">
                  <c:v>4.3030134939569322</c:v>
                </c:pt>
                <c:pt idx="44">
                  <c:v>4.424684276847799</c:v>
                </c:pt>
                <c:pt idx="45">
                  <c:v>4.5075414627207664</c:v>
                </c:pt>
                <c:pt idx="46">
                  <c:v>4.7222211357115391</c:v>
                </c:pt>
                <c:pt idx="47">
                  <c:v>4.8692939438278344</c:v>
                </c:pt>
                <c:pt idx="48">
                  <c:v>4.8886580373911244</c:v>
                </c:pt>
                <c:pt idx="49">
                  <c:v>5.2700056581579418</c:v>
                </c:pt>
                <c:pt idx="50">
                  <c:v>5.2988311022360506</c:v>
                </c:pt>
                <c:pt idx="51">
                  <c:v>5.3763599953846324</c:v>
                </c:pt>
                <c:pt idx="52">
                  <c:v>5.7451664694631432</c:v>
                </c:pt>
                <c:pt idx="53">
                  <c:v>5.7656940405959318</c:v>
                </c:pt>
                <c:pt idx="54">
                  <c:v>5.9711994858861459</c:v>
                </c:pt>
                <c:pt idx="55">
                  <c:v>6.0786085649220354</c:v>
                </c:pt>
                <c:pt idx="56">
                  <c:v>6.1135067825423874</c:v>
                </c:pt>
                <c:pt idx="57">
                  <c:v>6.1502900184008098</c:v>
                </c:pt>
                <c:pt idx="58">
                  <c:v>6.1653520008699161</c:v>
                </c:pt>
                <c:pt idx="59">
                  <c:v>6.1820982143378131</c:v>
                </c:pt>
                <c:pt idx="60">
                  <c:v>6.230169675945092</c:v>
                </c:pt>
                <c:pt idx="61">
                  <c:v>6.4247101845405723</c:v>
                </c:pt>
                <c:pt idx="62">
                  <c:v>6.4570489068373362</c:v>
                </c:pt>
                <c:pt idx="63">
                  <c:v>6.4658311169535381</c:v>
                </c:pt>
                <c:pt idx="64">
                  <c:v>6.4760982193410825</c:v>
                </c:pt>
                <c:pt idx="65">
                  <c:v>6.4999083768856281</c:v>
                </c:pt>
                <c:pt idx="66">
                  <c:v>6.606584728988409</c:v>
                </c:pt>
                <c:pt idx="67">
                  <c:v>6.7558246632921524</c:v>
                </c:pt>
                <c:pt idx="68">
                  <c:v>6.8692854123027871</c:v>
                </c:pt>
                <c:pt idx="69">
                  <c:v>7.0888886574237233</c:v>
                </c:pt>
                <c:pt idx="70">
                  <c:v>7.1404558722400111</c:v>
                </c:pt>
                <c:pt idx="71">
                  <c:v>7.2837019887394803</c:v>
                </c:pt>
                <c:pt idx="72">
                  <c:v>7.4539889233101064</c:v>
                </c:pt>
                <c:pt idx="73">
                  <c:v>7.9233478695270776</c:v>
                </c:pt>
                <c:pt idx="74">
                  <c:v>7.9552696746842742</c:v>
                </c:pt>
                <c:pt idx="75">
                  <c:v>7.9745806229576175</c:v>
                </c:pt>
                <c:pt idx="76">
                  <c:v>8.0066173600891091</c:v>
                </c:pt>
                <c:pt idx="77">
                  <c:v>8.1645922518331986</c:v>
                </c:pt>
                <c:pt idx="78">
                  <c:v>8.2197297530993865</c:v>
                </c:pt>
                <c:pt idx="79">
                  <c:v>8.3572899611486022</c:v>
                </c:pt>
                <c:pt idx="80">
                  <c:v>8.5568562829619879</c:v>
                </c:pt>
                <c:pt idx="81">
                  <c:v>8.5782287012474683</c:v>
                </c:pt>
                <c:pt idx="82">
                  <c:v>8.7561753625418035</c:v>
                </c:pt>
                <c:pt idx="83">
                  <c:v>8.7756394761384513</c:v>
                </c:pt>
                <c:pt idx="84">
                  <c:v>8.9114829184743058</c:v>
                </c:pt>
                <c:pt idx="85">
                  <c:v>8.93390489270692</c:v>
                </c:pt>
                <c:pt idx="86">
                  <c:v>9.1006838437849638</c:v>
                </c:pt>
                <c:pt idx="87">
                  <c:v>9.1235634731053494</c:v>
                </c:pt>
                <c:pt idx="88">
                  <c:v>9.2303388827286454</c:v>
                </c:pt>
                <c:pt idx="89">
                  <c:v>9.3838088327219822</c:v>
                </c:pt>
                <c:pt idx="90">
                  <c:v>9.4668107435674358</c:v>
                </c:pt>
                <c:pt idx="91">
                  <c:v>9.5174369422134717</c:v>
                </c:pt>
                <c:pt idx="92">
                  <c:v>9.5413358598765399</c:v>
                </c:pt>
                <c:pt idx="93">
                  <c:v>9.7574608489026531</c:v>
                </c:pt>
                <c:pt idx="94">
                  <c:v>9.9005978762717319</c:v>
                </c:pt>
                <c:pt idx="95">
                  <c:v>9.9343834035593233</c:v>
                </c:pt>
                <c:pt idx="96">
                  <c:v>9.9597658662921589</c:v>
                </c:pt>
                <c:pt idx="97">
                  <c:v>10.101938595272507</c:v>
                </c:pt>
                <c:pt idx="98">
                  <c:v>10.233448941949575</c:v>
                </c:pt>
                <c:pt idx="99">
                  <c:v>10.559908230515589</c:v>
                </c:pt>
                <c:pt idx="100">
                  <c:v>10.560831868804058</c:v>
                </c:pt>
                <c:pt idx="101">
                  <c:v>10.583824345732239</c:v>
                </c:pt>
                <c:pt idx="102">
                  <c:v>10.590588367112744</c:v>
                </c:pt>
                <c:pt idx="103">
                  <c:v>10.613421345578345</c:v>
                </c:pt>
                <c:pt idx="104">
                  <c:v>10.694945826615736</c:v>
                </c:pt>
                <c:pt idx="105">
                  <c:v>10.761130674190895</c:v>
                </c:pt>
                <c:pt idx="106">
                  <c:v>10.788270974691869</c:v>
                </c:pt>
                <c:pt idx="107">
                  <c:v>10.944404988807605</c:v>
                </c:pt>
                <c:pt idx="108">
                  <c:v>10.944780663114344</c:v>
                </c:pt>
                <c:pt idx="109">
                  <c:v>10.9962857299628</c:v>
                </c:pt>
                <c:pt idx="110">
                  <c:v>11.040745055170788</c:v>
                </c:pt>
                <c:pt idx="111">
                  <c:v>11.052715067149208</c:v>
                </c:pt>
                <c:pt idx="112">
                  <c:v>11.176165665518454</c:v>
                </c:pt>
                <c:pt idx="113">
                  <c:v>11.383432213242948</c:v>
                </c:pt>
                <c:pt idx="114">
                  <c:v>11.394413449338685</c:v>
                </c:pt>
                <c:pt idx="115">
                  <c:v>11.756729447438133</c:v>
                </c:pt>
                <c:pt idx="116">
                  <c:v>11.800017667334313</c:v>
                </c:pt>
                <c:pt idx="117">
                  <c:v>11.828467676667522</c:v>
                </c:pt>
                <c:pt idx="118">
                  <c:v>11.909724724094119</c:v>
                </c:pt>
                <c:pt idx="119">
                  <c:v>11.964588929505574</c:v>
                </c:pt>
                <c:pt idx="120">
                  <c:v>12.030356719046615</c:v>
                </c:pt>
                <c:pt idx="121">
                  <c:v>12.030522998554787</c:v>
                </c:pt>
                <c:pt idx="122">
                  <c:v>12.057784967918806</c:v>
                </c:pt>
                <c:pt idx="123">
                  <c:v>12.14775462969763</c:v>
                </c:pt>
                <c:pt idx="124">
                  <c:v>12.160904133243491</c:v>
                </c:pt>
                <c:pt idx="125">
                  <c:v>12.262169560205159</c:v>
                </c:pt>
                <c:pt idx="126">
                  <c:v>12.350837081367729</c:v>
                </c:pt>
                <c:pt idx="127">
                  <c:v>12.429614791625937</c:v>
                </c:pt>
                <c:pt idx="128">
                  <c:v>12.528099670315875</c:v>
                </c:pt>
                <c:pt idx="129">
                  <c:v>12.529502572484404</c:v>
                </c:pt>
                <c:pt idx="130">
                  <c:v>12.701266039499728</c:v>
                </c:pt>
                <c:pt idx="131">
                  <c:v>12.901484308722274</c:v>
                </c:pt>
                <c:pt idx="132">
                  <c:v>13.25528364958349</c:v>
                </c:pt>
                <c:pt idx="133">
                  <c:v>13.317076484357727</c:v>
                </c:pt>
                <c:pt idx="134">
                  <c:v>13.374987650983549</c:v>
                </c:pt>
                <c:pt idx="135">
                  <c:v>13.375601936765065</c:v>
                </c:pt>
                <c:pt idx="136">
                  <c:v>13.392682463958522</c:v>
                </c:pt>
                <c:pt idx="137">
                  <c:v>13.650401449993225</c:v>
                </c:pt>
                <c:pt idx="138">
                  <c:v>13.833383800071019</c:v>
                </c:pt>
                <c:pt idx="139">
                  <c:v>14.138241364526174</c:v>
                </c:pt>
                <c:pt idx="140">
                  <c:v>14.391782554797047</c:v>
                </c:pt>
                <c:pt idx="141">
                  <c:v>14.622546065123458</c:v>
                </c:pt>
                <c:pt idx="142">
                  <c:v>14.660860497581808</c:v>
                </c:pt>
                <c:pt idx="143">
                  <c:v>14.704045719493628</c:v>
                </c:pt>
                <c:pt idx="144">
                  <c:v>14.80932669057789</c:v>
                </c:pt>
                <c:pt idx="145">
                  <c:v>14.848526163370138</c:v>
                </c:pt>
                <c:pt idx="146">
                  <c:v>14.865081689597901</c:v>
                </c:pt>
                <c:pt idx="147">
                  <c:v>15.004276423762889</c:v>
                </c:pt>
                <c:pt idx="148">
                  <c:v>15.032256017353433</c:v>
                </c:pt>
                <c:pt idx="149">
                  <c:v>15.169887722534938</c:v>
                </c:pt>
                <c:pt idx="150">
                  <c:v>15.37166215507996</c:v>
                </c:pt>
                <c:pt idx="151">
                  <c:v>15.481541955375988</c:v>
                </c:pt>
                <c:pt idx="152">
                  <c:v>15.542799285665168</c:v>
                </c:pt>
                <c:pt idx="153">
                  <c:v>15.575311468192837</c:v>
                </c:pt>
                <c:pt idx="154">
                  <c:v>15.59766472276641</c:v>
                </c:pt>
                <c:pt idx="155">
                  <c:v>15.88589133313792</c:v>
                </c:pt>
                <c:pt idx="156">
                  <c:v>15.981158220219569</c:v>
                </c:pt>
                <c:pt idx="157">
                  <c:v>16.020906897545544</c:v>
                </c:pt>
                <c:pt idx="158">
                  <c:v>16.079474651393525</c:v>
                </c:pt>
                <c:pt idx="159">
                  <c:v>16.125321776406281</c:v>
                </c:pt>
                <c:pt idx="160">
                  <c:v>16.267980542576922</c:v>
                </c:pt>
                <c:pt idx="161">
                  <c:v>16.69989898171707</c:v>
                </c:pt>
                <c:pt idx="162">
                  <c:v>16.714991673077996</c:v>
                </c:pt>
                <c:pt idx="163">
                  <c:v>16.886740804734302</c:v>
                </c:pt>
                <c:pt idx="164">
                  <c:v>17.185194353084938</c:v>
                </c:pt>
                <c:pt idx="165">
                  <c:v>17.384123855289488</c:v>
                </c:pt>
                <c:pt idx="166">
                  <c:v>17.38465193785089</c:v>
                </c:pt>
                <c:pt idx="167">
                  <c:v>17.485660948185995</c:v>
                </c:pt>
                <c:pt idx="168">
                  <c:v>17.541191831641854</c:v>
                </c:pt>
                <c:pt idx="169">
                  <c:v>17.576796979932425</c:v>
                </c:pt>
                <c:pt idx="170">
                  <c:v>17.68638614142516</c:v>
                </c:pt>
                <c:pt idx="171">
                  <c:v>18.165997341327611</c:v>
                </c:pt>
                <c:pt idx="172">
                  <c:v>18.344786001951817</c:v>
                </c:pt>
                <c:pt idx="173">
                  <c:v>18.663106857368973</c:v>
                </c:pt>
                <c:pt idx="174">
                  <c:v>18.711959668954137</c:v>
                </c:pt>
                <c:pt idx="175">
                  <c:v>18.999318956161432</c:v>
                </c:pt>
                <c:pt idx="176">
                  <c:v>19.245866248097641</c:v>
                </c:pt>
                <c:pt idx="177">
                  <c:v>19.342332746547356</c:v>
                </c:pt>
                <c:pt idx="178">
                  <c:v>19.518154431736669</c:v>
                </c:pt>
                <c:pt idx="179">
                  <c:v>19.92249698909886</c:v>
                </c:pt>
                <c:pt idx="180">
                  <c:v>19.970878278153506</c:v>
                </c:pt>
                <c:pt idx="181">
                  <c:v>20.081021625847661</c:v>
                </c:pt>
                <c:pt idx="182">
                  <c:v>20.18529420183949</c:v>
                </c:pt>
                <c:pt idx="183">
                  <c:v>20.191311412803671</c:v>
                </c:pt>
                <c:pt idx="184">
                  <c:v>20.22697561655886</c:v>
                </c:pt>
                <c:pt idx="185">
                  <c:v>20.278056643206753</c:v>
                </c:pt>
                <c:pt idx="186">
                  <c:v>20.409950160898035</c:v>
                </c:pt>
                <c:pt idx="187">
                  <c:v>20.593361237520426</c:v>
                </c:pt>
                <c:pt idx="188">
                  <c:v>20.603421412726618</c:v>
                </c:pt>
                <c:pt idx="189">
                  <c:v>20.635486967438169</c:v>
                </c:pt>
                <c:pt idx="190">
                  <c:v>20.859100210671016</c:v>
                </c:pt>
                <c:pt idx="191">
                  <c:v>20.979577165858444</c:v>
                </c:pt>
                <c:pt idx="192">
                  <c:v>21.193925700817573</c:v>
                </c:pt>
                <c:pt idx="193">
                  <c:v>21.361719287949086</c:v>
                </c:pt>
                <c:pt idx="194">
                  <c:v>21.580962254637427</c:v>
                </c:pt>
                <c:pt idx="195">
                  <c:v>21.937857342810624</c:v>
                </c:pt>
                <c:pt idx="196">
                  <c:v>22.101011317897033</c:v>
                </c:pt>
                <c:pt idx="197">
                  <c:v>22.150796535352718</c:v>
                </c:pt>
                <c:pt idx="198">
                  <c:v>22.679339119626363</c:v>
                </c:pt>
                <c:pt idx="199">
                  <c:v>22.828106797242953</c:v>
                </c:pt>
                <c:pt idx="200">
                  <c:v>22.949000081276395</c:v>
                </c:pt>
                <c:pt idx="201">
                  <c:v>22.951616598102241</c:v>
                </c:pt>
                <c:pt idx="202">
                  <c:v>23.656510432026238</c:v>
                </c:pt>
                <c:pt idx="203">
                  <c:v>23.78409344886947</c:v>
                </c:pt>
                <c:pt idx="204">
                  <c:v>23.819764319038455</c:v>
                </c:pt>
                <c:pt idx="205">
                  <c:v>23.853190194508862</c:v>
                </c:pt>
                <c:pt idx="206">
                  <c:v>24.668359887467943</c:v>
                </c:pt>
                <c:pt idx="207">
                  <c:v>24.689244230443251</c:v>
                </c:pt>
                <c:pt idx="208">
                  <c:v>24.84932079681758</c:v>
                </c:pt>
                <c:pt idx="209">
                  <c:v>24.909183459827773</c:v>
                </c:pt>
                <c:pt idx="210">
                  <c:v>25.014626838748228</c:v>
                </c:pt>
                <c:pt idx="211">
                  <c:v>25.078643793669599</c:v>
                </c:pt>
                <c:pt idx="212">
                  <c:v>25.166274415913655</c:v>
                </c:pt>
                <c:pt idx="213">
                  <c:v>26.019296385949815</c:v>
                </c:pt>
                <c:pt idx="214">
                  <c:v>26.129024203762356</c:v>
                </c:pt>
                <c:pt idx="215">
                  <c:v>26.189248836180866</c:v>
                </c:pt>
                <c:pt idx="216">
                  <c:v>26.239263266309649</c:v>
                </c:pt>
                <c:pt idx="217">
                  <c:v>26.28630174291628</c:v>
                </c:pt>
                <c:pt idx="218">
                  <c:v>26.43844960389994</c:v>
                </c:pt>
                <c:pt idx="219">
                  <c:v>26.582629507665303</c:v>
                </c:pt>
                <c:pt idx="220">
                  <c:v>26.603327570338791</c:v>
                </c:pt>
                <c:pt idx="221">
                  <c:v>26.881408799377908</c:v>
                </c:pt>
                <c:pt idx="222">
                  <c:v>27.177937334732789</c:v>
                </c:pt>
                <c:pt idx="223">
                  <c:v>27.277205287009593</c:v>
                </c:pt>
                <c:pt idx="224">
                  <c:v>27.857997026867253</c:v>
                </c:pt>
                <c:pt idx="225">
                  <c:v>27.926855607756082</c:v>
                </c:pt>
                <c:pt idx="226">
                  <c:v>28.227436829197387</c:v>
                </c:pt>
                <c:pt idx="227">
                  <c:v>28.996644308923038</c:v>
                </c:pt>
                <c:pt idx="228">
                  <c:v>29.151090367385208</c:v>
                </c:pt>
                <c:pt idx="229">
                  <c:v>29.761952663965502</c:v>
                </c:pt>
                <c:pt idx="230">
                  <c:v>29.912453735740698</c:v>
                </c:pt>
                <c:pt idx="231">
                  <c:v>30.008736782346432</c:v>
                </c:pt>
                <c:pt idx="232">
                  <c:v>30.048491724318708</c:v>
                </c:pt>
                <c:pt idx="233">
                  <c:v>30.143172843688255</c:v>
                </c:pt>
                <c:pt idx="234">
                  <c:v>30.843915300700047</c:v>
                </c:pt>
                <c:pt idx="235">
                  <c:v>31.313792079583258</c:v>
                </c:pt>
                <c:pt idx="236">
                  <c:v>34.162408861638141</c:v>
                </c:pt>
                <c:pt idx="237">
                  <c:v>35.601240512829946</c:v>
                </c:pt>
                <c:pt idx="238">
                  <c:v>35.995981983246359</c:v>
                </c:pt>
                <c:pt idx="239">
                  <c:v>47.771053304619301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449-1C4F-941E-607CC058E9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48681248"/>
        <c:axId val="1548658256"/>
      </c:scatterChart>
      <c:valAx>
        <c:axId val="1548681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>
                    <a:schemeClr val="accent1"/>
                  </a:glow>
                </a:effectLst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48658256"/>
        <c:crosses val="autoZero"/>
        <c:crossBetween val="midCat"/>
      </c:valAx>
      <c:valAx>
        <c:axId val="1548658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>
                    <a:schemeClr val="accent1"/>
                  </a:glow>
                </a:effectLst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486812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'[bazaB+RlubuskieNAUK_2401_XTAB_20210820154901.xlsx]TABLICA'!$B$25</c:f>
              <c:strCache>
                <c:ptCount val="1"/>
                <c:pt idx="0">
                  <c:v>udział lubuskiego w nakładach na B+R w Polsce ogółem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'[bazaB+RlubuskieNAUK_2401_XTAB_20210820154901.xlsx]TABLICA'!$C$24:$T$24</c:f>
              <c:strCache>
                <c:ptCount val="1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</c:strCache>
            </c:strRef>
          </c:cat>
          <c:val>
            <c:numRef>
              <c:f>'[bazaB+RlubuskieNAUK_2401_XTAB_20210820154901.xlsx]TABLICA'!$C$25:$T$25</c:f>
              <c:numCache>
                <c:formatCode>0.00</c:formatCode>
                <c:ptCount val="18"/>
                <c:pt idx="0">
                  <c:v>0.55726321841622251</c:v>
                </c:pt>
                <c:pt idx="1">
                  <c:v>0.71737270473641501</c:v>
                </c:pt>
                <c:pt idx="2">
                  <c:v>0.45001357799588781</c:v>
                </c:pt>
                <c:pt idx="3">
                  <c:v>0.64221006368284139</c:v>
                </c:pt>
                <c:pt idx="4">
                  <c:v>0.40388270431713275</c:v>
                </c:pt>
                <c:pt idx="5">
                  <c:v>0.38813127528847596</c:v>
                </c:pt>
                <c:pt idx="6">
                  <c:v>0.36593911396018791</c:v>
                </c:pt>
                <c:pt idx="7">
                  <c:v>0.3197353914002205</c:v>
                </c:pt>
                <c:pt idx="8">
                  <c:v>0.4368195695167143</c:v>
                </c:pt>
                <c:pt idx="9">
                  <c:v>0.47917718432063794</c:v>
                </c:pt>
                <c:pt idx="10">
                  <c:v>0.48770631719025426</c:v>
                </c:pt>
                <c:pt idx="11">
                  <c:v>0.65655375143859462</c:v>
                </c:pt>
                <c:pt idx="12">
                  <c:v>0.42119716480498748</c:v>
                </c:pt>
                <c:pt idx="13">
                  <c:v>0.49499742534896207</c:v>
                </c:pt>
                <c:pt idx="14">
                  <c:v>0.46703449813297665</c:v>
                </c:pt>
                <c:pt idx="15">
                  <c:v>0.79792015938965422</c:v>
                </c:pt>
                <c:pt idx="16">
                  <c:v>0.86830059498280554</c:v>
                </c:pt>
                <c:pt idx="17">
                  <c:v>0.77596682163989861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1CC-1D4C-8DA5-4239D9A39E0B}"/>
            </c:ext>
          </c:extLst>
        </c:ser>
        <c:ser>
          <c:idx val="1"/>
          <c:order val="1"/>
          <c:tx>
            <c:strRef>
              <c:f>'[bazaB+RlubuskieNAUK_2401_XTAB_20210820154901.xlsx]TABLICA'!$B$26</c:f>
              <c:strCache>
                <c:ptCount val="1"/>
                <c:pt idx="0">
                  <c:v>udział lubuskiego w nakładach na B+R przedsiębiorstw w Polsce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'[bazaB+RlubuskieNAUK_2401_XTAB_20210820154901.xlsx]TABLICA'!$C$24:$T$24</c:f>
              <c:strCache>
                <c:ptCount val="1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</c:strCache>
            </c:strRef>
          </c:cat>
          <c:val>
            <c:numRef>
              <c:f>'[bazaB+RlubuskieNAUK_2401_XTAB_20210820154901.xlsx]TABLICA'!$C$26:$T$26</c:f>
              <c:numCache>
                <c:formatCode>General</c:formatCode>
                <c:ptCount val="18"/>
                <c:pt idx="4" formatCode="0.00">
                  <c:v>0.57579508152612602</c:v>
                </c:pt>
                <c:pt idx="5" formatCode="0.00">
                  <c:v>0.59238781655723949</c:v>
                </c:pt>
                <c:pt idx="6" formatCode="0.00">
                  <c:v>0.53637683497338284</c:v>
                </c:pt>
                <c:pt idx="7" formatCode="0.00">
                  <c:v>0.36367857004681398</c:v>
                </c:pt>
                <c:pt idx="8" formatCode="0.00">
                  <c:v>0.67063277447268799</c:v>
                </c:pt>
                <c:pt idx="10" formatCode="0.00">
                  <c:v>0.50176929845911888</c:v>
                </c:pt>
                <c:pt idx="12" formatCode="0.00">
                  <c:v>0.47529905338484613</c:v>
                </c:pt>
                <c:pt idx="13" formatCode="0.00">
                  <c:v>0.67408517012625724</c:v>
                </c:pt>
                <c:pt idx="14" formatCode="0.00">
                  <c:v>0.47273498833015065</c:v>
                </c:pt>
                <c:pt idx="15" formatCode="0.00">
                  <c:v>0.9388256391323021</c:v>
                </c:pt>
                <c:pt idx="16" formatCode="0.00">
                  <c:v>1.0040824031904099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1CC-1D4C-8DA5-4239D9A39E0B}"/>
            </c:ext>
          </c:extLst>
        </c:ser>
        <c:ser>
          <c:idx val="2"/>
          <c:order val="2"/>
          <c:tx>
            <c:strRef>
              <c:f>'[bazaB+RlubuskieNAUK_2401_XTAB_20210820154901.xlsx]TABLICA'!$B$28</c:f>
              <c:strCache>
                <c:ptCount val="1"/>
                <c:pt idx="0">
                  <c:v>udział nakładów na B+R w PKB woj. lubuskiego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star"/>
            <c:size val="5"/>
            <c:spPr>
              <a:noFill/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'[bazaB+RlubuskieNAUK_2401_XTAB_20210820154901.xlsx]TABLICA'!$C$24:$T$24</c:f>
              <c:strCache>
                <c:ptCount val="1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</c:strCache>
            </c:strRef>
          </c:cat>
          <c:val>
            <c:numRef>
              <c:f>'[bazaB+RlubuskieNAUK_2401_XTAB_20210820154901.xlsx]TABLICA'!$C$28:$T$28</c:f>
              <c:numCache>
                <c:formatCode>#,##0.00</c:formatCode>
                <c:ptCount val="18"/>
                <c:pt idx="0">
                  <c:v>0.14000000000000001</c:v>
                </c:pt>
                <c:pt idx="1">
                  <c:v>0.18</c:v>
                </c:pt>
                <c:pt idx="2">
                  <c:v>0.11</c:v>
                </c:pt>
                <c:pt idx="3">
                  <c:v>0.15</c:v>
                </c:pt>
                <c:pt idx="4">
                  <c:v>0.1</c:v>
                </c:pt>
                <c:pt idx="5">
                  <c:v>0.09</c:v>
                </c:pt>
                <c:pt idx="6">
                  <c:v>0.1</c:v>
                </c:pt>
                <c:pt idx="7">
                  <c:v>0.1</c:v>
                </c:pt>
                <c:pt idx="8">
                  <c:v>0.14000000000000001</c:v>
                </c:pt>
                <c:pt idx="9">
                  <c:v>0.16</c:v>
                </c:pt>
                <c:pt idx="10">
                  <c:v>0.2</c:v>
                </c:pt>
                <c:pt idx="11">
                  <c:v>0.26</c:v>
                </c:pt>
                <c:pt idx="12">
                  <c:v>0.18</c:v>
                </c:pt>
                <c:pt idx="13">
                  <c:v>0.22</c:v>
                </c:pt>
                <c:pt idx="14">
                  <c:v>0.2</c:v>
                </c:pt>
                <c:pt idx="15">
                  <c:v>0.38</c:v>
                </c:pt>
                <c:pt idx="16">
                  <c:v>0.48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1CC-1D4C-8DA5-4239D9A39E0B}"/>
            </c:ext>
          </c:extLst>
        </c:ser>
        <c:ser>
          <c:idx val="3"/>
          <c:order val="3"/>
          <c:tx>
            <c:strRef>
              <c:f>'[bazaB+RlubuskieNAUK_2401_XTAB_20210820154901.xlsx]TABLICA'!$B$29</c:f>
              <c:strCache>
                <c:ptCount val="1"/>
                <c:pt idx="0">
                  <c:v>udział nakładów na B+R przedsiębiorstw w PKB woj. lubuskiego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star"/>
            <c:size val="5"/>
            <c:spPr>
              <a:noFill/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'[bazaB+RlubuskieNAUK_2401_XTAB_20210820154901.xlsx]TABLICA'!$C$24:$T$24</c:f>
              <c:strCache>
                <c:ptCount val="1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</c:strCache>
            </c:strRef>
          </c:cat>
          <c:val>
            <c:numRef>
              <c:f>'[bazaB+RlubuskieNAUK_2401_XTAB_20210820154901.xlsx]TABLICA'!$C$29:$T$29</c:f>
              <c:numCache>
                <c:formatCode>General</c:formatCode>
                <c:ptCount val="18"/>
                <c:pt idx="8" formatCode="#,##0.00">
                  <c:v>0.06</c:v>
                </c:pt>
                <c:pt idx="10" formatCode="#,##0.00">
                  <c:v>7.0000000000000007E-2</c:v>
                </c:pt>
                <c:pt idx="12" formatCode="#,##0.00">
                  <c:v>0.09</c:v>
                </c:pt>
                <c:pt idx="13" formatCode="#,##0.00">
                  <c:v>0.14000000000000001</c:v>
                </c:pt>
                <c:pt idx="14" formatCode="#,##0.00">
                  <c:v>0.13</c:v>
                </c:pt>
                <c:pt idx="15" formatCode="#,##0.00">
                  <c:v>0.28999999999999998</c:v>
                </c:pt>
                <c:pt idx="16" formatCode="#,##0.00">
                  <c:v>0.37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1CC-1D4C-8DA5-4239D9A39E0B}"/>
            </c:ext>
          </c:extLst>
        </c:ser>
        <c:ser>
          <c:idx val="4"/>
          <c:order val="4"/>
          <c:tx>
            <c:strRef>
              <c:f>'[bazaB+RlubuskieNAUK_2401_XTAB_20210820154901.xlsx]TABLICA'!$B$27</c:f>
              <c:strCache>
                <c:ptCount val="1"/>
                <c:pt idx="0">
                  <c:v>udział lubuskiego w nakładach na B+R szkolnictwa wyższego w Polsce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'[bazaB+RlubuskieNAUK_2401_XTAB_20210820154901.xlsx]TABLICA'!$C$24:$T$24</c:f>
              <c:strCache>
                <c:ptCount val="1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</c:strCache>
            </c:strRef>
          </c:cat>
          <c:val>
            <c:numRef>
              <c:f>'[bazaB+RlubuskieNAUK_2401_XTAB_20210820154901.xlsx]TABLICA'!$C$27:$T$27</c:f>
              <c:numCache>
                <c:formatCode>General</c:formatCode>
                <c:ptCount val="18"/>
                <c:pt idx="4" formatCode="0.00">
                  <c:v>0.65685040232087144</c:v>
                </c:pt>
                <c:pt idx="5" formatCode="0.00">
                  <c:v>0.57897993458852648</c:v>
                </c:pt>
                <c:pt idx="6" formatCode="0.00">
                  <c:v>0.56673606291926903</c:v>
                </c:pt>
                <c:pt idx="7" formatCode="0.00">
                  <c:v>0.58004640371229699</c:v>
                </c:pt>
                <c:pt idx="8" formatCode="0.00">
                  <c:v>0.69177357321700528</c:v>
                </c:pt>
                <c:pt idx="9" formatCode="0.00">
                  <c:v>0.90437071886502685</c:v>
                </c:pt>
                <c:pt idx="15" formatCode="0.00">
                  <c:v>0.57798341438897849</c:v>
                </c:pt>
                <c:pt idx="16" formatCode="0.00">
                  <c:v>0.63902877476390407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1CC-1D4C-8DA5-4239D9A39E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8838511"/>
        <c:axId val="218840159"/>
      </c:lineChart>
      <c:catAx>
        <c:axId val="2188385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18840159"/>
        <c:crosses val="autoZero"/>
        <c:auto val="1"/>
        <c:lblAlgn val="ctr"/>
        <c:lblOffset val="100"/>
        <c:noMultiLvlLbl val="0"/>
      </c:catAx>
      <c:valAx>
        <c:axId val="2188401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188385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TABLICA!$JL$28</c:f>
              <c:strCache>
                <c:ptCount val="1"/>
                <c:pt idx="0">
                  <c:v>Polska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layout>
                <c:manualLayout>
                  <c:x val="-2.7805649293838271E-2"/>
                  <c:y val="4.76406358296121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058-D944-AAC2-232B170DB162}"/>
                </c:ext>
              </c:extLst>
            </c:dLbl>
            <c:dLbl>
              <c:idx val="12"/>
              <c:layout>
                <c:manualLayout>
                  <c:x val="-2.1456442944632038E-2"/>
                  <c:y val="3.32106213995977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58-D944-AAC2-232B170DB162}"/>
                </c:ext>
              </c:extLst>
            </c:dLbl>
            <c:dLbl>
              <c:idx val="13"/>
              <c:layout>
                <c:manualLayout>
                  <c:x val="-2.145644294463192E-2"/>
                  <c:y val="5.34126416016179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058-D944-AAC2-232B170DB162}"/>
                </c:ext>
              </c:extLst>
            </c:dLbl>
            <c:dLbl>
              <c:idx val="14"/>
              <c:layout>
                <c:manualLayout>
                  <c:x val="-2.7805649293838271E-2"/>
                  <c:y val="5.34126416016179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58-D944-AAC2-232B170DB162}"/>
                </c:ext>
              </c:extLst>
            </c:dLbl>
            <c:dLbl>
              <c:idx val="15"/>
              <c:layout>
                <c:manualLayout>
                  <c:x val="-2.7805649293838271E-2"/>
                  <c:y val="4.47546329436093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058-D944-AAC2-232B170DB1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TABLICA!$JM$27:$KC$27</c:f>
              <c:strCache>
                <c:ptCount val="1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</c:strCache>
            </c:strRef>
          </c:cat>
          <c:val>
            <c:numRef>
              <c:f>TABLICA!$JM$28:$KC$28</c:f>
              <c:numCache>
                <c:formatCode>#\ ##0.0</c:formatCode>
                <c:ptCount val="17"/>
                <c:pt idx="0">
                  <c:v>23.5</c:v>
                </c:pt>
                <c:pt idx="1">
                  <c:v>22.6</c:v>
                </c:pt>
                <c:pt idx="2">
                  <c:v>26</c:v>
                </c:pt>
                <c:pt idx="3">
                  <c:v>25.1</c:v>
                </c:pt>
                <c:pt idx="4">
                  <c:v>24.5</c:v>
                </c:pt>
                <c:pt idx="5">
                  <c:v>26.6</c:v>
                </c:pt>
                <c:pt idx="6">
                  <c:v>27.1</c:v>
                </c:pt>
                <c:pt idx="7">
                  <c:v>24.4</c:v>
                </c:pt>
                <c:pt idx="8">
                  <c:v>28.1</c:v>
                </c:pt>
                <c:pt idx="9">
                  <c:v>32.299999999999997</c:v>
                </c:pt>
                <c:pt idx="10">
                  <c:v>37.299999999999997</c:v>
                </c:pt>
                <c:pt idx="11">
                  <c:v>39</c:v>
                </c:pt>
                <c:pt idx="12">
                  <c:v>39</c:v>
                </c:pt>
                <c:pt idx="13">
                  <c:v>53.1</c:v>
                </c:pt>
                <c:pt idx="14">
                  <c:v>52.5</c:v>
                </c:pt>
                <c:pt idx="15">
                  <c:v>53.2</c:v>
                </c:pt>
                <c:pt idx="16">
                  <c:v>50.7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058-D944-AAC2-232B170DB162}"/>
            </c:ext>
          </c:extLst>
        </c:ser>
        <c:ser>
          <c:idx val="1"/>
          <c:order val="1"/>
          <c:tx>
            <c:strRef>
              <c:f>TABLICA!$JL$29</c:f>
              <c:strCache>
                <c:ptCount val="1"/>
                <c:pt idx="0">
                  <c:v>lubuskie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2"/>
              <c:layout>
                <c:manualLayout>
                  <c:x val="-2.9392950881139975E-2"/>
                  <c:y val="-7.64574882685118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058-D944-AAC2-232B170DB1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TABLICA!$JM$27:$KC$27</c:f>
              <c:strCache>
                <c:ptCount val="1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</c:strCache>
            </c:strRef>
          </c:cat>
          <c:val>
            <c:numRef>
              <c:f>TABLICA!$JM$29:$KC$29</c:f>
              <c:numCache>
                <c:formatCode>#\ ##0.0</c:formatCode>
                <c:ptCount val="17"/>
                <c:pt idx="0">
                  <c:v>8.1</c:v>
                </c:pt>
                <c:pt idx="1">
                  <c:v>21.9</c:v>
                </c:pt>
                <c:pt idx="2">
                  <c:v>30.3</c:v>
                </c:pt>
                <c:pt idx="3">
                  <c:v>44.3</c:v>
                </c:pt>
                <c:pt idx="4">
                  <c:v>44.4</c:v>
                </c:pt>
                <c:pt idx="5">
                  <c:v>46</c:v>
                </c:pt>
                <c:pt idx="6">
                  <c:v>30.2</c:v>
                </c:pt>
                <c:pt idx="7">
                  <c:v>24.9</c:v>
                </c:pt>
                <c:pt idx="8">
                  <c:v>24.2</c:v>
                </c:pt>
                <c:pt idx="9">
                  <c:v>26.1</c:v>
                </c:pt>
                <c:pt idx="10">
                  <c:v>22.8</c:v>
                </c:pt>
                <c:pt idx="11">
                  <c:v>26.5</c:v>
                </c:pt>
                <c:pt idx="12">
                  <c:v>40.299999999999997</c:v>
                </c:pt>
                <c:pt idx="13">
                  <c:v>55.3</c:v>
                </c:pt>
                <c:pt idx="14">
                  <c:v>58.4</c:v>
                </c:pt>
                <c:pt idx="15">
                  <c:v>56.4</c:v>
                </c:pt>
                <c:pt idx="16">
                  <c:v>59.9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5058-D944-AAC2-232B170DB1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9747839"/>
        <c:axId val="219581023"/>
      </c:lineChart>
      <c:catAx>
        <c:axId val="219747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19581023"/>
        <c:crosses val="autoZero"/>
        <c:auto val="1"/>
        <c:lblAlgn val="ctr"/>
        <c:lblOffset val="100"/>
        <c:noMultiLvlLbl val="0"/>
      </c:catAx>
      <c:valAx>
        <c:axId val="2195810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19747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TABLICA!$KH$33</c:f>
              <c:strCache>
                <c:ptCount val="1"/>
                <c:pt idx="0">
                  <c:v>Polska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TABLICA!$KI$32:$KV$32</c:f>
              <c:strCache>
                <c:ptCount val="1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</c:strCache>
            </c:strRef>
          </c:cat>
          <c:val>
            <c:numRef>
              <c:f>TABLICA!$KI$33:$KV$33</c:f>
              <c:numCache>
                <c:formatCode>#\ ##0.0</c:formatCode>
                <c:ptCount val="14"/>
                <c:pt idx="0">
                  <c:v>31.5</c:v>
                </c:pt>
                <c:pt idx="1">
                  <c:v>30.4</c:v>
                </c:pt>
                <c:pt idx="2">
                  <c:v>32.200000000000003</c:v>
                </c:pt>
                <c:pt idx="3">
                  <c:v>28.5</c:v>
                </c:pt>
                <c:pt idx="4">
                  <c:v>26.6</c:v>
                </c:pt>
                <c:pt idx="5">
                  <c:v>30.1</c:v>
                </c:pt>
                <c:pt idx="6">
                  <c:v>37.200000000000003</c:v>
                </c:pt>
                <c:pt idx="7">
                  <c:v>43.6</c:v>
                </c:pt>
                <c:pt idx="8">
                  <c:v>46.6</c:v>
                </c:pt>
                <c:pt idx="9">
                  <c:v>46.6</c:v>
                </c:pt>
                <c:pt idx="10">
                  <c:v>65.7</c:v>
                </c:pt>
                <c:pt idx="11">
                  <c:v>64.5</c:v>
                </c:pt>
                <c:pt idx="12">
                  <c:v>66.099999999999994</c:v>
                </c:pt>
                <c:pt idx="13">
                  <c:v>62.8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66F-0846-9E30-7148DE949095}"/>
            </c:ext>
          </c:extLst>
        </c:ser>
        <c:ser>
          <c:idx val="1"/>
          <c:order val="1"/>
          <c:tx>
            <c:strRef>
              <c:f>TABLICA!$KH$34</c:f>
              <c:strCache>
                <c:ptCount val="1"/>
                <c:pt idx="0">
                  <c:v>lubuskie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TABLICA!$KI$32:$KV$32</c:f>
              <c:strCache>
                <c:ptCount val="1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</c:strCache>
            </c:strRef>
          </c:cat>
          <c:val>
            <c:numRef>
              <c:f>TABLICA!$KI$34:$KV$34</c:f>
              <c:numCache>
                <c:formatCode>#\ ##0.0</c:formatCode>
                <c:ptCount val="14"/>
                <c:pt idx="0">
                  <c:v>45</c:v>
                </c:pt>
                <c:pt idx="1">
                  <c:v>46.3</c:v>
                </c:pt>
                <c:pt idx="2">
                  <c:v>47.2</c:v>
                </c:pt>
                <c:pt idx="3">
                  <c:v>32.4</c:v>
                </c:pt>
                <c:pt idx="4">
                  <c:v>40.9</c:v>
                </c:pt>
                <c:pt idx="6">
                  <c:v>38.299999999999997</c:v>
                </c:pt>
                <c:pt idx="8">
                  <c:v>52.6</c:v>
                </c:pt>
                <c:pt idx="9">
                  <c:v>63.4</c:v>
                </c:pt>
                <c:pt idx="10">
                  <c:v>66.5</c:v>
                </c:pt>
                <c:pt idx="11">
                  <c:v>75.900000000000006</c:v>
                </c:pt>
                <c:pt idx="12">
                  <c:v>76.400000000000006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66F-0846-9E30-7148DE9490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9033263"/>
        <c:axId val="218290383"/>
      </c:lineChart>
      <c:catAx>
        <c:axId val="219033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18290383"/>
        <c:crosses val="autoZero"/>
        <c:auto val="1"/>
        <c:lblAlgn val="ctr"/>
        <c:lblOffset val="100"/>
        <c:noMultiLvlLbl val="0"/>
      </c:catAx>
      <c:valAx>
        <c:axId val="2182903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19033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Arkusz1!$F$28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Arkusz1!$E$29:$E$45</c:f>
              <c:strCache>
                <c:ptCount val="17"/>
                <c:pt idx="0">
                  <c:v>MAZOWIECKI REGIONALNY</c:v>
                </c:pt>
                <c:pt idx="1">
                  <c:v>POMORSKIE</c:v>
                </c:pt>
                <c:pt idx="2">
                  <c:v>WARSZAWSKI STOŁECZNY</c:v>
                </c:pt>
                <c:pt idx="3">
                  <c:v>MAŁOPOLSKIE</c:v>
                </c:pt>
                <c:pt idx="4">
                  <c:v>PODKARPACKIE</c:v>
                </c:pt>
                <c:pt idx="5">
                  <c:v>ŚLĄSKIE</c:v>
                </c:pt>
                <c:pt idx="6">
                  <c:v>DOLNOŚLĄSKIE</c:v>
                </c:pt>
                <c:pt idx="7">
                  <c:v>ŁÓDZKIE</c:v>
                </c:pt>
                <c:pt idx="8">
                  <c:v>WARMIŃSKO-MAZURSKIE</c:v>
                </c:pt>
                <c:pt idx="9">
                  <c:v>LUBUSKIE</c:v>
                </c:pt>
                <c:pt idx="10">
                  <c:v>ŚWIĘTOKRZYSKIE</c:v>
                </c:pt>
                <c:pt idx="11">
                  <c:v>WIELKOPOLSKIE</c:v>
                </c:pt>
                <c:pt idx="12">
                  <c:v>OPOLSKIE</c:v>
                </c:pt>
                <c:pt idx="13">
                  <c:v>LUBELSKIE</c:v>
                </c:pt>
                <c:pt idx="14">
                  <c:v>ZACHODNIOPOMORSKIE</c:v>
                </c:pt>
                <c:pt idx="15">
                  <c:v>PODLASKIE</c:v>
                </c:pt>
                <c:pt idx="16">
                  <c:v>KUJAWSKO-POMORSKIE</c:v>
                </c:pt>
              </c:strCache>
            </c:strRef>
          </c:cat>
          <c:val>
            <c:numRef>
              <c:f>Arkusz1!$F$29:$F$45</c:f>
              <c:numCache>
                <c:formatCode>0.0</c:formatCode>
                <c:ptCount val="17"/>
                <c:pt idx="0">
                  <c:v>141.56791248860529</c:v>
                </c:pt>
                <c:pt idx="1">
                  <c:v>107.20145852324521</c:v>
                </c:pt>
                <c:pt idx="2">
                  <c:v>126.25341841385597</c:v>
                </c:pt>
                <c:pt idx="3">
                  <c:v>107.20145852324521</c:v>
                </c:pt>
                <c:pt idx="4">
                  <c:v>94.621695533272558</c:v>
                </c:pt>
                <c:pt idx="5">
                  <c:v>88.696444849589781</c:v>
                </c:pt>
                <c:pt idx="6">
                  <c:v>93.072014585232452</c:v>
                </c:pt>
                <c:pt idx="7">
                  <c:v>78.760255241567904</c:v>
                </c:pt>
                <c:pt idx="8">
                  <c:v>76.754785779398361</c:v>
                </c:pt>
                <c:pt idx="9">
                  <c:v>72.288058340929808</c:v>
                </c:pt>
                <c:pt idx="10">
                  <c:v>71.923427529626267</c:v>
                </c:pt>
                <c:pt idx="11">
                  <c:v>75.843208751139471</c:v>
                </c:pt>
                <c:pt idx="12">
                  <c:v>81.950774840474011</c:v>
                </c:pt>
                <c:pt idx="13">
                  <c:v>74.749316317228804</c:v>
                </c:pt>
                <c:pt idx="14">
                  <c:v>70.191431175934369</c:v>
                </c:pt>
                <c:pt idx="15">
                  <c:v>69.644484958979035</c:v>
                </c:pt>
                <c:pt idx="16">
                  <c:v>62.078395624430257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BF-814B-B5A8-4F685D7B2EEB}"/>
            </c:ext>
          </c:extLst>
        </c:ser>
        <c:ser>
          <c:idx val="1"/>
          <c:order val="1"/>
          <c:tx>
            <c:strRef>
              <c:f>Arkusz1!$G$28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Arkusz1!$E$29:$E$45</c:f>
              <c:strCache>
                <c:ptCount val="17"/>
                <c:pt idx="0">
                  <c:v>MAZOWIECKI REGIONALNY</c:v>
                </c:pt>
                <c:pt idx="1">
                  <c:v>POMORSKIE</c:v>
                </c:pt>
                <c:pt idx="2">
                  <c:v>WARSZAWSKI STOŁECZNY</c:v>
                </c:pt>
                <c:pt idx="3">
                  <c:v>MAŁOPOLSKIE</c:v>
                </c:pt>
                <c:pt idx="4">
                  <c:v>PODKARPACKIE</c:v>
                </c:pt>
                <c:pt idx="5">
                  <c:v>ŚLĄSKIE</c:v>
                </c:pt>
                <c:pt idx="6">
                  <c:v>DOLNOŚLĄSKIE</c:v>
                </c:pt>
                <c:pt idx="7">
                  <c:v>ŁÓDZKIE</c:v>
                </c:pt>
                <c:pt idx="8">
                  <c:v>WARMIŃSKO-MAZURSKIE</c:v>
                </c:pt>
                <c:pt idx="9">
                  <c:v>LUBUSKIE</c:v>
                </c:pt>
                <c:pt idx="10">
                  <c:v>ŚWIĘTOKRZYSKIE</c:v>
                </c:pt>
                <c:pt idx="11">
                  <c:v>WIELKOPOLSKIE</c:v>
                </c:pt>
                <c:pt idx="12">
                  <c:v>OPOLSKIE</c:v>
                </c:pt>
                <c:pt idx="13">
                  <c:v>LUBELSKIE</c:v>
                </c:pt>
                <c:pt idx="14">
                  <c:v>ZACHODNIOPOMORSKIE</c:v>
                </c:pt>
                <c:pt idx="15">
                  <c:v>PODLASKIE</c:v>
                </c:pt>
                <c:pt idx="16">
                  <c:v>KUJAWSKO-POMORSKIE</c:v>
                </c:pt>
              </c:strCache>
            </c:strRef>
          </c:cat>
          <c:val>
            <c:numRef>
              <c:f>Arkusz1!$G$29:$G$45</c:f>
              <c:numCache>
                <c:formatCode>0.0</c:formatCode>
                <c:ptCount val="17"/>
                <c:pt idx="0">
                  <c:v>136.74603174603175</c:v>
                </c:pt>
                <c:pt idx="1">
                  <c:v>116.19047619047619</c:v>
                </c:pt>
                <c:pt idx="2">
                  <c:v>119.6825396825397</c:v>
                </c:pt>
                <c:pt idx="3">
                  <c:v>110.87301587301586</c:v>
                </c:pt>
                <c:pt idx="4">
                  <c:v>92.936507936507937</c:v>
                </c:pt>
                <c:pt idx="5">
                  <c:v>88.412698412698418</c:v>
                </c:pt>
                <c:pt idx="6">
                  <c:v>88.095238095238102</c:v>
                </c:pt>
                <c:pt idx="7">
                  <c:v>89.444444444444443</c:v>
                </c:pt>
                <c:pt idx="8">
                  <c:v>66.825396825396822</c:v>
                </c:pt>
                <c:pt idx="9">
                  <c:v>103.41269841269843</c:v>
                </c:pt>
                <c:pt idx="10">
                  <c:v>98.174603174603178</c:v>
                </c:pt>
                <c:pt idx="11">
                  <c:v>76.19047619047619</c:v>
                </c:pt>
                <c:pt idx="12">
                  <c:v>95.714285714285708</c:v>
                </c:pt>
                <c:pt idx="13">
                  <c:v>71.428571428571431</c:v>
                </c:pt>
                <c:pt idx="14">
                  <c:v>73.968253968253961</c:v>
                </c:pt>
                <c:pt idx="15">
                  <c:v>72.301587301587304</c:v>
                </c:pt>
                <c:pt idx="16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BF-814B-B5A8-4F685D7B2EEB}"/>
            </c:ext>
          </c:extLst>
        </c:ser>
        <c:ser>
          <c:idx val="2"/>
          <c:order val="2"/>
          <c:tx>
            <c:strRef>
              <c:f>Arkusz1!$H$28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6BF-814B-B5A8-4F685D7B2EEB}"/>
              </c:ext>
            </c:extLst>
          </c:dPt>
          <c:dLbls>
            <c:dLbl>
              <c:idx val="9"/>
              <c:layout>
                <c:manualLayout>
                  <c:x val="1.3227513227513227E-2"/>
                  <c:y val="3.5285815102328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6BF-814B-B5A8-4F685D7B2EEB}"/>
                </c:ext>
              </c:extLst>
            </c:dLbl>
            <c:dLbl>
              <c:idx val="10"/>
              <c:layout>
                <c:manualLayout>
                  <c:x val="8.818342151675484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6BF-814B-B5A8-4F685D7B2EEB}"/>
                </c:ext>
              </c:extLst>
            </c:dLbl>
            <c:dLbl>
              <c:idx val="12"/>
              <c:layout>
                <c:manualLayout>
                  <c:x val="8.8183421516754845E-3"/>
                  <c:y val="-6.468991371753277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6BF-814B-B5A8-4F685D7B2E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Arkusz1!$E$29:$E$45</c:f>
              <c:strCache>
                <c:ptCount val="17"/>
                <c:pt idx="0">
                  <c:v>MAZOWIECKI REGIONALNY</c:v>
                </c:pt>
                <c:pt idx="1">
                  <c:v>POMORSKIE</c:v>
                </c:pt>
                <c:pt idx="2">
                  <c:v>WARSZAWSKI STOŁECZNY</c:v>
                </c:pt>
                <c:pt idx="3">
                  <c:v>MAŁOPOLSKIE</c:v>
                </c:pt>
                <c:pt idx="4">
                  <c:v>PODKARPACKIE</c:v>
                </c:pt>
                <c:pt idx="5">
                  <c:v>ŚLĄSKIE</c:v>
                </c:pt>
                <c:pt idx="6">
                  <c:v>DOLNOŚLĄSKIE</c:v>
                </c:pt>
                <c:pt idx="7">
                  <c:v>ŁÓDZKIE</c:v>
                </c:pt>
                <c:pt idx="8">
                  <c:v>WARMIŃSKO-MAZURSKIE</c:v>
                </c:pt>
                <c:pt idx="9">
                  <c:v>LUBUSKIE</c:v>
                </c:pt>
                <c:pt idx="10">
                  <c:v>ŚWIĘTOKRZYSKIE</c:v>
                </c:pt>
                <c:pt idx="11">
                  <c:v>WIELKOPOLSKIE</c:v>
                </c:pt>
                <c:pt idx="12">
                  <c:v>OPOLSKIE</c:v>
                </c:pt>
                <c:pt idx="13">
                  <c:v>LUBELSKIE</c:v>
                </c:pt>
                <c:pt idx="14">
                  <c:v>ZACHODNIOPOMORSKIE</c:v>
                </c:pt>
                <c:pt idx="15">
                  <c:v>PODLASKIE</c:v>
                </c:pt>
                <c:pt idx="16">
                  <c:v>KUJAWSKO-POMORSKIE</c:v>
                </c:pt>
              </c:strCache>
            </c:strRef>
          </c:cat>
          <c:val>
            <c:numRef>
              <c:f>Arkusz1!$H$29:$H$45</c:f>
              <c:numCache>
                <c:formatCode>0.0</c:formatCode>
                <c:ptCount val="17"/>
                <c:pt idx="0">
                  <c:v>158.43971631205673</c:v>
                </c:pt>
                <c:pt idx="1">
                  <c:v>120.35460992907801</c:v>
                </c:pt>
                <c:pt idx="2">
                  <c:v>118.29787234042553</c:v>
                </c:pt>
                <c:pt idx="3">
                  <c:v>104.82269503546101</c:v>
                </c:pt>
                <c:pt idx="4">
                  <c:v>94.60992907801419</c:v>
                </c:pt>
                <c:pt idx="5">
                  <c:v>94.113475177304949</c:v>
                </c:pt>
                <c:pt idx="6">
                  <c:v>92.836879432624116</c:v>
                </c:pt>
                <c:pt idx="7">
                  <c:v>90.780141843971634</c:v>
                </c:pt>
                <c:pt idx="8">
                  <c:v>89.148936170212764</c:v>
                </c:pt>
                <c:pt idx="9">
                  <c:v>88.156028368794324</c:v>
                </c:pt>
                <c:pt idx="10">
                  <c:v>79.432624113475171</c:v>
                </c:pt>
                <c:pt idx="11">
                  <c:v>78.510638297872347</c:v>
                </c:pt>
                <c:pt idx="12">
                  <c:v>72.340425531914889</c:v>
                </c:pt>
                <c:pt idx="13">
                  <c:v>71.489361702127653</c:v>
                </c:pt>
                <c:pt idx="14">
                  <c:v>70.780141843971634</c:v>
                </c:pt>
                <c:pt idx="15">
                  <c:v>70.709219858156033</c:v>
                </c:pt>
                <c:pt idx="16">
                  <c:v>69.361702127659569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6BF-814B-B5A8-4F685D7B2E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2245135"/>
        <c:axId val="219057343"/>
      </c:barChart>
      <c:catAx>
        <c:axId val="242245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19057343"/>
        <c:crosses val="autoZero"/>
        <c:auto val="1"/>
        <c:lblAlgn val="ctr"/>
        <c:lblOffset val="100"/>
        <c:noMultiLvlLbl val="0"/>
      </c:catAx>
      <c:valAx>
        <c:axId val="2190573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422451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Arkusz4!$I$25</c:f>
              <c:strCache>
                <c:ptCount val="1"/>
                <c:pt idx="0">
                  <c:v>zgłoszenie wynalazku do UPRP 2019-20 do nakładów na B+R 2018-19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ECF-BB4F-88BA-927CD35926B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Arkusz4!$H$26:$H$42</c:f>
              <c:strCache>
                <c:ptCount val="17"/>
                <c:pt idx="0">
                  <c:v>ŚWIĘTOKRZYSKIE</c:v>
                </c:pt>
                <c:pt idx="1">
                  <c:v>ZACHODNIOPOMORSKIE</c:v>
                </c:pt>
                <c:pt idx="2">
                  <c:v>LUBELSKIE</c:v>
                </c:pt>
                <c:pt idx="3">
                  <c:v>OPOLSKIE</c:v>
                </c:pt>
                <c:pt idx="4">
                  <c:v>LUBUSKIE</c:v>
                </c:pt>
                <c:pt idx="5">
                  <c:v>KUJAWSKO-POMORSKIE</c:v>
                </c:pt>
                <c:pt idx="6">
                  <c:v>ŚLĄSKIE</c:v>
                </c:pt>
                <c:pt idx="7">
                  <c:v>PODKARPACKIE</c:v>
                </c:pt>
                <c:pt idx="8">
                  <c:v>PODLASKIE</c:v>
                </c:pt>
                <c:pt idx="9">
                  <c:v>ŁÓDZKIE</c:v>
                </c:pt>
                <c:pt idx="10">
                  <c:v>MAZOWIECKI REGIONALNY</c:v>
                </c:pt>
                <c:pt idx="11">
                  <c:v>WIELKOPOLSKIE</c:v>
                </c:pt>
                <c:pt idx="12">
                  <c:v>WARMIŃSKO-MAZURSKIE</c:v>
                </c:pt>
                <c:pt idx="13">
                  <c:v>DOLNOŚLĄSKIE</c:v>
                </c:pt>
                <c:pt idx="14">
                  <c:v>POMORSKIE</c:v>
                </c:pt>
                <c:pt idx="15">
                  <c:v>MAŁOPOLSKIE</c:v>
                </c:pt>
                <c:pt idx="16">
                  <c:v>WARSZAWSKI STOŁECZNY</c:v>
                </c:pt>
              </c:strCache>
            </c:strRef>
          </c:cat>
          <c:val>
            <c:numRef>
              <c:f>Arkusz4!$I$26:$I$42</c:f>
              <c:numCache>
                <c:formatCode>0.00</c:formatCode>
                <c:ptCount val="17"/>
                <c:pt idx="0">
                  <c:v>0.32085561497326204</c:v>
                </c:pt>
                <c:pt idx="1">
                  <c:v>0.30470914127423826</c:v>
                </c:pt>
                <c:pt idx="2">
                  <c:v>0.29948134515643299</c:v>
                </c:pt>
                <c:pt idx="3">
                  <c:v>0.2844141069397042</c:v>
                </c:pt>
                <c:pt idx="4">
                  <c:v>0.28402883985143107</c:v>
                </c:pt>
                <c:pt idx="5">
                  <c:v>0.24551890344931465</c:v>
                </c:pt>
                <c:pt idx="6">
                  <c:v>0.23866128101557993</c:v>
                </c:pt>
                <c:pt idx="7">
                  <c:v>0.23117901296612722</c:v>
                </c:pt>
                <c:pt idx="8">
                  <c:v>0.23099650819231804</c:v>
                </c:pt>
                <c:pt idx="9">
                  <c:v>0.20439268407065811</c:v>
                </c:pt>
                <c:pt idx="10">
                  <c:v>0.19945940907819926</c:v>
                </c:pt>
                <c:pt idx="11">
                  <c:v>0.19560549460246493</c:v>
                </c:pt>
                <c:pt idx="12">
                  <c:v>0.18941359626362222</c:v>
                </c:pt>
                <c:pt idx="13">
                  <c:v>0.15971606033717833</c:v>
                </c:pt>
                <c:pt idx="14">
                  <c:v>0.10332267895636661</c:v>
                </c:pt>
                <c:pt idx="15">
                  <c:v>9.3160558196595605E-2</c:v>
                </c:pt>
                <c:pt idx="16">
                  <c:v>6.4304353228679112E-2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CF-BB4F-88BA-927CD35926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868767"/>
        <c:axId val="111864623"/>
      </c:barChart>
      <c:catAx>
        <c:axId val="111868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1864623"/>
        <c:crosses val="autoZero"/>
        <c:auto val="1"/>
        <c:lblAlgn val="ctr"/>
        <c:lblOffset val="100"/>
        <c:noMultiLvlLbl val="0"/>
      </c:catAx>
      <c:valAx>
        <c:axId val="1118646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18687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Arkusz6!$K$25</c:f>
              <c:strCache>
                <c:ptCount val="1"/>
                <c:pt idx="0">
                  <c:v>produktywność biznesowych B+R (zgłoszenia do UPRP do 2019-20 do biznesowych B+R 2018-19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8CD-AE4D-9B79-AC56DF6A55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Arkusz6!$J$26:$J$42</c:f>
              <c:strCache>
                <c:ptCount val="17"/>
                <c:pt idx="0">
                  <c:v>PODLASKIE</c:v>
                </c:pt>
                <c:pt idx="1">
                  <c:v>WARMIŃSKO-MAZURSKIE</c:v>
                </c:pt>
                <c:pt idx="2">
                  <c:v>ZACHODNIOPOMORSKIE</c:v>
                </c:pt>
                <c:pt idx="3">
                  <c:v>LUBUSKIE</c:v>
                </c:pt>
                <c:pt idx="4">
                  <c:v>LUBELSKIE</c:v>
                </c:pt>
                <c:pt idx="5">
                  <c:v>OPOLSKIE</c:v>
                </c:pt>
                <c:pt idx="6">
                  <c:v>KUJAWSKO-POMORSKIE</c:v>
                </c:pt>
                <c:pt idx="7">
                  <c:v>WIELKOPOLSKIE</c:v>
                </c:pt>
                <c:pt idx="8">
                  <c:v>ŁÓDZKIE</c:v>
                </c:pt>
                <c:pt idx="9">
                  <c:v>PODKARPACKIE</c:v>
                </c:pt>
                <c:pt idx="10">
                  <c:v>ŚLĄSKIE</c:v>
                </c:pt>
                <c:pt idx="11">
                  <c:v>MAZOWIECKI REGIONALNY</c:v>
                </c:pt>
                <c:pt idx="12">
                  <c:v>ŚWIĘTOKRZYSKIE</c:v>
                </c:pt>
                <c:pt idx="13">
                  <c:v>DOLNOŚLĄSKIE</c:v>
                </c:pt>
                <c:pt idx="14">
                  <c:v>MAŁOPOLSKIE</c:v>
                </c:pt>
                <c:pt idx="15">
                  <c:v>POMORSKIE</c:v>
                </c:pt>
                <c:pt idx="16">
                  <c:v>WARSZAWSKI STOŁECZNY</c:v>
                </c:pt>
              </c:strCache>
            </c:strRef>
          </c:cat>
          <c:val>
            <c:numRef>
              <c:f>Arkusz6!$K$26:$K$42</c:f>
              <c:numCache>
                <c:formatCode>0.00</c:formatCode>
                <c:ptCount val="17"/>
                <c:pt idx="0">
                  <c:v>0.43810381658520853</c:v>
                </c:pt>
                <c:pt idx="1">
                  <c:v>0.27064513222220404</c:v>
                </c:pt>
                <c:pt idx="2">
                  <c:v>0.24777858180258203</c:v>
                </c:pt>
                <c:pt idx="3">
                  <c:v>0.24714538578962728</c:v>
                </c:pt>
                <c:pt idx="4">
                  <c:v>0.20714850664758389</c:v>
                </c:pt>
                <c:pt idx="5">
                  <c:v>0.20415950550842471</c:v>
                </c:pt>
                <c:pt idx="6">
                  <c:v>0.20166233229079114</c:v>
                </c:pt>
                <c:pt idx="7">
                  <c:v>0.18716589587822569</c:v>
                </c:pt>
                <c:pt idx="8">
                  <c:v>0.17293022458515425</c:v>
                </c:pt>
                <c:pt idx="9">
                  <c:v>0.16541538099603953</c:v>
                </c:pt>
                <c:pt idx="10">
                  <c:v>0.14789575467987739</c:v>
                </c:pt>
                <c:pt idx="11">
                  <c:v>0.14080185416892887</c:v>
                </c:pt>
                <c:pt idx="12">
                  <c:v>0.13427200655247393</c:v>
                </c:pt>
                <c:pt idx="13">
                  <c:v>9.6653976866911531E-2</c:v>
                </c:pt>
                <c:pt idx="14">
                  <c:v>6.3869673526929849E-2</c:v>
                </c:pt>
                <c:pt idx="15">
                  <c:v>6.0732739132857261E-2</c:v>
                </c:pt>
                <c:pt idx="16">
                  <c:v>3.2252920895901808E-2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8CD-AE4D-9B79-AC56DF6A55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3738063"/>
        <c:axId val="113366767"/>
      </c:barChart>
      <c:catAx>
        <c:axId val="1137380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3366767"/>
        <c:crosses val="autoZero"/>
        <c:auto val="1"/>
        <c:lblAlgn val="ctr"/>
        <c:lblOffset val="100"/>
        <c:noMultiLvlLbl val="0"/>
      </c:catAx>
      <c:valAx>
        <c:axId val="1133667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373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Arkusz1!$B$4</c:f>
              <c:strCache>
                <c:ptCount val="1"/>
                <c:pt idx="0">
                  <c:v>udział firm innowacyjnych Polska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Arkusz1!$C$3:$O$3</c:f>
              <c:strCache>
                <c:ptCount val="13"/>
                <c:pt idx="0">
                  <c:v>2006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strCache>
            </c:strRef>
          </c:cat>
          <c:val>
            <c:numRef>
              <c:f>Arkusz1!$C$4:$O$4</c:f>
              <c:numCache>
                <c:formatCode>#\ ##0.0</c:formatCode>
                <c:ptCount val="13"/>
                <c:pt idx="0">
                  <c:v>22.5</c:v>
                </c:pt>
                <c:pt idx="1">
                  <c:v>18.8</c:v>
                </c:pt>
                <c:pt idx="2">
                  <c:v>16</c:v>
                </c:pt>
                <c:pt idx="3">
                  <c:v>14.9</c:v>
                </c:pt>
                <c:pt idx="4">
                  <c:v>13.8</c:v>
                </c:pt>
                <c:pt idx="5">
                  <c:v>14.4</c:v>
                </c:pt>
                <c:pt idx="6">
                  <c:v>14.3</c:v>
                </c:pt>
                <c:pt idx="7">
                  <c:v>14.5</c:v>
                </c:pt>
                <c:pt idx="8">
                  <c:v>13.7</c:v>
                </c:pt>
                <c:pt idx="9">
                  <c:v>16.100000000000001</c:v>
                </c:pt>
                <c:pt idx="10">
                  <c:v>14.5</c:v>
                </c:pt>
                <c:pt idx="11">
                  <c:v>21.8</c:v>
                </c:pt>
                <c:pt idx="12">
                  <c:v>15.5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127-C84F-A8A7-5C9D45CB4523}"/>
            </c:ext>
          </c:extLst>
        </c:ser>
        <c:ser>
          <c:idx val="1"/>
          <c:order val="1"/>
          <c:tx>
            <c:strRef>
              <c:f>Arkusz1!$B$5</c:f>
              <c:strCache>
                <c:ptCount val="1"/>
                <c:pt idx="0">
                  <c:v>udział firm innwowacyjnych lubuskie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Arkusz1!$C$3:$O$3</c:f>
              <c:strCache>
                <c:ptCount val="13"/>
                <c:pt idx="0">
                  <c:v>2006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strCache>
            </c:strRef>
          </c:cat>
          <c:val>
            <c:numRef>
              <c:f>Arkusz1!$C$5:$O$5</c:f>
              <c:numCache>
                <c:formatCode>#\ ##0.0</c:formatCode>
                <c:ptCount val="13"/>
                <c:pt idx="0">
                  <c:v>14.9</c:v>
                </c:pt>
                <c:pt idx="1">
                  <c:v>15.9</c:v>
                </c:pt>
                <c:pt idx="2">
                  <c:v>12.1</c:v>
                </c:pt>
                <c:pt idx="3">
                  <c:v>13.4</c:v>
                </c:pt>
                <c:pt idx="4">
                  <c:v>11.3</c:v>
                </c:pt>
                <c:pt idx="5">
                  <c:v>14.3</c:v>
                </c:pt>
                <c:pt idx="6">
                  <c:v>14.4</c:v>
                </c:pt>
                <c:pt idx="7">
                  <c:v>10.5</c:v>
                </c:pt>
                <c:pt idx="8">
                  <c:v>11.6</c:v>
                </c:pt>
                <c:pt idx="9">
                  <c:v>13.2</c:v>
                </c:pt>
                <c:pt idx="10">
                  <c:v>13</c:v>
                </c:pt>
                <c:pt idx="11">
                  <c:v>18.100000000000001</c:v>
                </c:pt>
                <c:pt idx="12">
                  <c:v>10.199999999999999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127-C84F-A8A7-5C9D45CB45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0494128"/>
        <c:axId val="1680495760"/>
      </c:lineChart>
      <c:lineChart>
        <c:grouping val="standard"/>
        <c:varyColors val="0"/>
        <c:ser>
          <c:idx val="2"/>
          <c:order val="2"/>
          <c:tx>
            <c:strRef>
              <c:f>Arkusz1!$B$6</c:f>
              <c:strCache>
                <c:ptCount val="1"/>
                <c:pt idx="0">
                  <c:v>udział nakładów na innowacje w PKB lubuskie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Arkusz1!$C$3:$O$3</c:f>
              <c:strCache>
                <c:ptCount val="13"/>
                <c:pt idx="0">
                  <c:v>2006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strCache>
            </c:strRef>
          </c:cat>
          <c:val>
            <c:numRef>
              <c:f>Arkusz1!$C$6:$O$6</c:f>
              <c:numCache>
                <c:formatCode>General</c:formatCode>
                <c:ptCount val="13"/>
                <c:pt idx="0">
                  <c:v>1.02</c:v>
                </c:pt>
                <c:pt idx="1">
                  <c:v>1.44</c:v>
                </c:pt>
                <c:pt idx="2">
                  <c:v>1.1100000000000001</c:v>
                </c:pt>
                <c:pt idx="3">
                  <c:v>0.9</c:v>
                </c:pt>
                <c:pt idx="4">
                  <c:v>0.76</c:v>
                </c:pt>
                <c:pt idx="5">
                  <c:v>0.87</c:v>
                </c:pt>
                <c:pt idx="6">
                  <c:v>0.91</c:v>
                </c:pt>
                <c:pt idx="7">
                  <c:v>0.74</c:v>
                </c:pt>
                <c:pt idx="8">
                  <c:v>1.92</c:v>
                </c:pt>
                <c:pt idx="9">
                  <c:v>1.48</c:v>
                </c:pt>
                <c:pt idx="10">
                  <c:v>1.62</c:v>
                </c:pt>
                <c:pt idx="11">
                  <c:v>0.97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127-C84F-A8A7-5C9D45CB4523}"/>
            </c:ext>
          </c:extLst>
        </c:ser>
        <c:ser>
          <c:idx val="3"/>
          <c:order val="3"/>
          <c:tx>
            <c:strRef>
              <c:f>Arkusz1!$B$7</c:f>
              <c:strCache>
                <c:ptCount val="1"/>
                <c:pt idx="0">
                  <c:v>udział nakładów na innowacje w PKB Polska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Arkusz1!$C$3:$O$3</c:f>
              <c:strCache>
                <c:ptCount val="13"/>
                <c:pt idx="0">
                  <c:v>2006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strCache>
            </c:strRef>
          </c:cat>
          <c:val>
            <c:numRef>
              <c:f>Arkusz1!$C$7:$O$7</c:f>
              <c:numCache>
                <c:formatCode>General</c:formatCode>
                <c:ptCount val="13"/>
                <c:pt idx="0">
                  <c:v>2.38</c:v>
                </c:pt>
                <c:pt idx="1">
                  <c:v>2.75</c:v>
                </c:pt>
                <c:pt idx="2">
                  <c:v>2.25</c:v>
                </c:pt>
                <c:pt idx="3">
                  <c:v>2.39</c:v>
                </c:pt>
                <c:pt idx="4">
                  <c:v>2.0299999999999998</c:v>
                </c:pt>
                <c:pt idx="5">
                  <c:v>2.25</c:v>
                </c:pt>
                <c:pt idx="6">
                  <c:v>1.99</c:v>
                </c:pt>
                <c:pt idx="7">
                  <c:v>2.19</c:v>
                </c:pt>
                <c:pt idx="8">
                  <c:v>2.4300000000000002</c:v>
                </c:pt>
                <c:pt idx="9">
                  <c:v>2.1</c:v>
                </c:pt>
                <c:pt idx="10">
                  <c:v>2.0699999999999998</c:v>
                </c:pt>
                <c:pt idx="11">
                  <c:v>1.72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127-C84F-A8A7-5C9D45CB45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0976112"/>
        <c:axId val="1681505104"/>
      </c:lineChart>
      <c:catAx>
        <c:axId val="1680494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80495760"/>
        <c:crosses val="autoZero"/>
        <c:auto val="1"/>
        <c:lblAlgn val="ctr"/>
        <c:lblOffset val="100"/>
        <c:noMultiLvlLbl val="0"/>
      </c:catAx>
      <c:valAx>
        <c:axId val="1680495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80494128"/>
        <c:crosses val="autoZero"/>
        <c:crossBetween val="between"/>
      </c:valAx>
      <c:valAx>
        <c:axId val="168150510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80976112"/>
        <c:crosses val="max"/>
        <c:crossBetween val="between"/>
      </c:valAx>
      <c:catAx>
        <c:axId val="16809761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815051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TABLICA!$B$3</c:f>
              <c:strCache>
                <c:ptCount val="1"/>
                <c:pt idx="0">
                  <c:v>POLSKA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TABLICA!$C$1:$J$2</c:f>
              <c:multiLvlStrCache>
                <c:ptCount val="8"/>
                <c:lvl>
                  <c:pt idx="0">
                    <c:v>2018</c:v>
                  </c:pt>
                  <c:pt idx="1">
                    <c:v>2019</c:v>
                  </c:pt>
                  <c:pt idx="2">
                    <c:v>2018</c:v>
                  </c:pt>
                  <c:pt idx="3">
                    <c:v>2019</c:v>
                  </c:pt>
                  <c:pt idx="4">
                    <c:v>2018</c:v>
                  </c:pt>
                  <c:pt idx="5">
                    <c:v>2019</c:v>
                  </c:pt>
                  <c:pt idx="6">
                    <c:v>2018</c:v>
                  </c:pt>
                  <c:pt idx="7">
                    <c:v>2019</c:v>
                  </c:pt>
                </c:lvl>
                <c:lvl>
                  <c:pt idx="0">
                    <c:v>ogółem</c:v>
                  </c:pt>
                  <c:pt idx="2">
                    <c:v>10 - 49</c:v>
                  </c:pt>
                  <c:pt idx="4">
                    <c:v>50 - 249</c:v>
                  </c:pt>
                  <c:pt idx="6">
                    <c:v>250 i więcej</c:v>
                  </c:pt>
                </c:lvl>
              </c:multiLvlStrCache>
            </c:multiLvlStrRef>
          </c:cat>
          <c:val>
            <c:numRef>
              <c:f>TABLICA!$C$3:$J$3</c:f>
              <c:numCache>
                <c:formatCode>#\ ##0.0</c:formatCode>
                <c:ptCount val="8"/>
                <c:pt idx="0">
                  <c:v>24</c:v>
                </c:pt>
                <c:pt idx="1">
                  <c:v>18.899999999999999</c:v>
                </c:pt>
                <c:pt idx="2">
                  <c:v>17</c:v>
                </c:pt>
                <c:pt idx="3">
                  <c:v>11.2</c:v>
                </c:pt>
                <c:pt idx="4">
                  <c:v>37.200000000000003</c:v>
                </c:pt>
                <c:pt idx="5">
                  <c:v>34.299999999999997</c:v>
                </c:pt>
                <c:pt idx="6">
                  <c:v>62.3</c:v>
                </c:pt>
                <c:pt idx="7">
                  <c:v>60.6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DD-8D4D-A30B-F073771241CD}"/>
            </c:ext>
          </c:extLst>
        </c:ser>
        <c:ser>
          <c:idx val="1"/>
          <c:order val="1"/>
          <c:tx>
            <c:strRef>
              <c:f>TABLICA!$B$4</c:f>
              <c:strCache>
                <c:ptCount val="1"/>
                <c:pt idx="0">
                  <c:v>LUBUSKIE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TABLICA!$C$1:$J$2</c:f>
              <c:multiLvlStrCache>
                <c:ptCount val="8"/>
                <c:lvl>
                  <c:pt idx="0">
                    <c:v>2018</c:v>
                  </c:pt>
                  <c:pt idx="1">
                    <c:v>2019</c:v>
                  </c:pt>
                  <c:pt idx="2">
                    <c:v>2018</c:v>
                  </c:pt>
                  <c:pt idx="3">
                    <c:v>2019</c:v>
                  </c:pt>
                  <c:pt idx="4">
                    <c:v>2018</c:v>
                  </c:pt>
                  <c:pt idx="5">
                    <c:v>2019</c:v>
                  </c:pt>
                  <c:pt idx="6">
                    <c:v>2018</c:v>
                  </c:pt>
                  <c:pt idx="7">
                    <c:v>2019</c:v>
                  </c:pt>
                </c:lvl>
                <c:lvl>
                  <c:pt idx="0">
                    <c:v>ogółem</c:v>
                  </c:pt>
                  <c:pt idx="2">
                    <c:v>10 - 49</c:v>
                  </c:pt>
                  <c:pt idx="4">
                    <c:v>50 - 249</c:v>
                  </c:pt>
                  <c:pt idx="6">
                    <c:v>250 i więcej</c:v>
                  </c:pt>
                </c:lvl>
              </c:multiLvlStrCache>
            </c:multiLvlStrRef>
          </c:cat>
          <c:val>
            <c:numRef>
              <c:f>TABLICA!$C$4:$J$4</c:f>
              <c:numCache>
                <c:formatCode>#\ ##0.0</c:formatCode>
                <c:ptCount val="8"/>
                <c:pt idx="0">
                  <c:v>22.8</c:v>
                </c:pt>
                <c:pt idx="1">
                  <c:v>16</c:v>
                </c:pt>
                <c:pt idx="2">
                  <c:v>15.3</c:v>
                </c:pt>
                <c:pt idx="3">
                  <c:v>8.3000000000000007</c:v>
                </c:pt>
                <c:pt idx="4">
                  <c:v>32.1</c:v>
                </c:pt>
                <c:pt idx="5">
                  <c:v>27.7</c:v>
                </c:pt>
                <c:pt idx="6">
                  <c:v>62.3</c:v>
                </c:pt>
                <c:pt idx="7">
                  <c:v>57.4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DD-8D4D-A30B-F073771241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326304"/>
        <c:axId val="22378288"/>
      </c:barChart>
      <c:catAx>
        <c:axId val="2232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2378288"/>
        <c:crosses val="autoZero"/>
        <c:auto val="1"/>
        <c:lblAlgn val="ctr"/>
        <c:lblOffset val="100"/>
        <c:noMultiLvlLbl val="0"/>
      </c:catAx>
      <c:valAx>
        <c:axId val="22378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2326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8DD8D1-8C51-4258-85D1-BDE1166F158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768176-D7E6-4C73-8834-0A87EBCF3468}">
      <dgm:prSet/>
      <dgm:spPr/>
      <dgm:t>
        <a:bodyPr/>
        <a:lstStyle/>
        <a:p>
          <a:pPr>
            <a:lnSpc>
              <a:spcPct val="100000"/>
            </a:lnSpc>
          </a:pPr>
          <a:r>
            <a:rPr lang="pl-PL"/>
            <a:t>Na tle średniej dla UE i Polski Lubuskie wyróżnia się w ujęciu: </a:t>
          </a:r>
          <a:endParaRPr lang="en-US"/>
        </a:p>
      </dgm:t>
    </dgm:pt>
    <dgm:pt modelId="{D86847FC-6B25-4BDF-9F4C-A2247D5955B4}" type="parTrans" cxnId="{38EC1F06-CDD8-406D-9A6F-F31A90351FD2}">
      <dgm:prSet/>
      <dgm:spPr/>
      <dgm:t>
        <a:bodyPr/>
        <a:lstStyle/>
        <a:p>
          <a:endParaRPr lang="en-US"/>
        </a:p>
      </dgm:t>
    </dgm:pt>
    <dgm:pt modelId="{37F74057-707B-4C01-9507-6D9797FDD9CC}" type="sibTrans" cxnId="{38EC1F06-CDD8-406D-9A6F-F31A90351FD2}">
      <dgm:prSet/>
      <dgm:spPr/>
      <dgm:t>
        <a:bodyPr/>
        <a:lstStyle/>
        <a:p>
          <a:endParaRPr lang="en-US"/>
        </a:p>
      </dgm:t>
    </dgm:pt>
    <dgm:pt modelId="{4DCEA16D-332E-47F2-8A36-40EA6903308B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b="1" dirty="0"/>
            <a:t>- wzorów przemysłowych w przeliczeniu na miliard regionalnego PKB </a:t>
          </a:r>
          <a:endParaRPr lang="en-US" b="1" dirty="0"/>
        </a:p>
      </dgm:t>
    </dgm:pt>
    <dgm:pt modelId="{E1758A42-FC55-4CFE-A9CE-4F1EBFA0C6DE}" type="parTrans" cxnId="{DCCCAEBE-ECA4-4219-BAF4-28461F0B6346}">
      <dgm:prSet/>
      <dgm:spPr/>
      <dgm:t>
        <a:bodyPr/>
        <a:lstStyle/>
        <a:p>
          <a:endParaRPr lang="en-US"/>
        </a:p>
      </dgm:t>
    </dgm:pt>
    <dgm:pt modelId="{831C8849-D5B0-4419-AA28-BBC9141DCE9F}" type="sibTrans" cxnId="{DCCCAEBE-ECA4-4219-BAF4-28461F0B6346}">
      <dgm:prSet/>
      <dgm:spPr/>
      <dgm:t>
        <a:bodyPr/>
        <a:lstStyle/>
        <a:p>
          <a:endParaRPr lang="en-US"/>
        </a:p>
      </dgm:t>
    </dgm:pt>
    <dgm:pt modelId="{4CE29174-6EA1-4664-9DA8-286C123815FB}">
      <dgm:prSet/>
      <dgm:spPr/>
      <dgm:t>
        <a:bodyPr/>
        <a:lstStyle/>
        <a:p>
          <a:pPr>
            <a:lnSpc>
              <a:spcPct val="100000"/>
            </a:lnSpc>
          </a:pPr>
          <a:r>
            <a:rPr lang="pl-PL" b="1" dirty="0"/>
            <a:t>- nakładów na innowacje poza B+R w MŚP jako procent obrotów.</a:t>
          </a:r>
          <a:endParaRPr lang="en-US" b="1" dirty="0"/>
        </a:p>
      </dgm:t>
    </dgm:pt>
    <dgm:pt modelId="{3F797077-1125-4E70-9F29-2BC9882D9573}" type="parTrans" cxnId="{99D6A926-4B68-4454-972A-C2EC1D312D60}">
      <dgm:prSet/>
      <dgm:spPr/>
      <dgm:t>
        <a:bodyPr/>
        <a:lstStyle/>
        <a:p>
          <a:endParaRPr lang="en-US"/>
        </a:p>
      </dgm:t>
    </dgm:pt>
    <dgm:pt modelId="{6947CA89-49CB-4D69-B811-CD65143C3467}" type="sibTrans" cxnId="{99D6A926-4B68-4454-972A-C2EC1D312D60}">
      <dgm:prSet/>
      <dgm:spPr/>
      <dgm:t>
        <a:bodyPr/>
        <a:lstStyle/>
        <a:p>
          <a:endParaRPr lang="en-US"/>
        </a:p>
      </dgm:t>
    </dgm:pt>
    <dgm:pt modelId="{5937CEFA-02D0-45DD-B581-086B4EAE3CD2}" type="pres">
      <dgm:prSet presAssocID="{7B8DD8D1-8C51-4258-85D1-BDE1166F158A}" presName="root" presStyleCnt="0">
        <dgm:presLayoutVars>
          <dgm:dir/>
          <dgm:resizeHandles val="exact"/>
        </dgm:presLayoutVars>
      </dgm:prSet>
      <dgm:spPr/>
    </dgm:pt>
    <dgm:pt modelId="{CCD8CE32-9F4A-4E9A-B18A-8D4137345717}" type="pres">
      <dgm:prSet presAssocID="{48768176-D7E6-4C73-8834-0A87EBCF3468}" presName="compNode" presStyleCnt="0"/>
      <dgm:spPr/>
    </dgm:pt>
    <dgm:pt modelId="{F02FA7C1-8BA2-4044-A244-E6B90A127EAE}" type="pres">
      <dgm:prSet presAssocID="{48768176-D7E6-4C73-8834-0A87EBCF3468}" presName="bgRect" presStyleLbl="bgShp" presStyleIdx="0" presStyleCnt="3"/>
      <dgm:spPr/>
    </dgm:pt>
    <dgm:pt modelId="{CF7C40A8-32E1-45D1-A3F0-CC7D3287DD86}" type="pres">
      <dgm:prSet presAssocID="{48768176-D7E6-4C73-8834-0A87EBCF346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rth Globe Europe-Africa"/>
        </a:ext>
      </dgm:extLst>
    </dgm:pt>
    <dgm:pt modelId="{5CA25A0D-D2EC-43D4-9D08-A768EEED46AB}" type="pres">
      <dgm:prSet presAssocID="{48768176-D7E6-4C73-8834-0A87EBCF3468}" presName="spaceRect" presStyleCnt="0"/>
      <dgm:spPr/>
    </dgm:pt>
    <dgm:pt modelId="{08B823CE-9153-4EC0-86B9-87107859A76F}" type="pres">
      <dgm:prSet presAssocID="{48768176-D7E6-4C73-8834-0A87EBCF3468}" presName="parTx" presStyleLbl="revTx" presStyleIdx="0" presStyleCnt="3">
        <dgm:presLayoutVars>
          <dgm:chMax val="0"/>
          <dgm:chPref val="0"/>
        </dgm:presLayoutVars>
      </dgm:prSet>
      <dgm:spPr/>
    </dgm:pt>
    <dgm:pt modelId="{EB3A3738-66CD-4BB7-BD46-69351C46C294}" type="pres">
      <dgm:prSet presAssocID="{37F74057-707B-4C01-9507-6D9797FDD9CC}" presName="sibTrans" presStyleCnt="0"/>
      <dgm:spPr/>
    </dgm:pt>
    <dgm:pt modelId="{7BF9902E-B0AA-4B07-B57B-CB194F8D8A60}" type="pres">
      <dgm:prSet presAssocID="{4DCEA16D-332E-47F2-8A36-40EA6903308B}" presName="compNode" presStyleCnt="0"/>
      <dgm:spPr/>
    </dgm:pt>
    <dgm:pt modelId="{C4F91F9F-A7A3-48B1-B7F3-B65202DDC888}" type="pres">
      <dgm:prSet presAssocID="{4DCEA16D-332E-47F2-8A36-40EA6903308B}" presName="bgRect" presStyleLbl="bgShp" presStyleIdx="1" presStyleCnt="3"/>
      <dgm:spPr/>
    </dgm:pt>
    <dgm:pt modelId="{E57E80A9-0FB1-437B-A496-68BDFAC65443}" type="pres">
      <dgm:prSet presAssocID="{4DCEA16D-332E-47F2-8A36-40EA6903308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abryka"/>
        </a:ext>
      </dgm:extLst>
    </dgm:pt>
    <dgm:pt modelId="{7B00A3C3-C807-46E5-9E0A-21E404B00DDD}" type="pres">
      <dgm:prSet presAssocID="{4DCEA16D-332E-47F2-8A36-40EA6903308B}" presName="spaceRect" presStyleCnt="0"/>
      <dgm:spPr/>
    </dgm:pt>
    <dgm:pt modelId="{BBF3D5F9-03B2-4001-A4DA-DEBC62C523C3}" type="pres">
      <dgm:prSet presAssocID="{4DCEA16D-332E-47F2-8A36-40EA6903308B}" presName="parTx" presStyleLbl="revTx" presStyleIdx="1" presStyleCnt="3">
        <dgm:presLayoutVars>
          <dgm:chMax val="0"/>
          <dgm:chPref val="0"/>
        </dgm:presLayoutVars>
      </dgm:prSet>
      <dgm:spPr/>
    </dgm:pt>
    <dgm:pt modelId="{6C2C55DE-71A7-4F89-BCF7-8EF490646E31}" type="pres">
      <dgm:prSet presAssocID="{831C8849-D5B0-4419-AA28-BBC9141DCE9F}" presName="sibTrans" presStyleCnt="0"/>
      <dgm:spPr/>
    </dgm:pt>
    <dgm:pt modelId="{D0042076-81D3-4771-91B9-14879EA07830}" type="pres">
      <dgm:prSet presAssocID="{4CE29174-6EA1-4664-9DA8-286C123815FB}" presName="compNode" presStyleCnt="0"/>
      <dgm:spPr/>
    </dgm:pt>
    <dgm:pt modelId="{6F164073-9D37-4E1D-8805-879B7BF04A46}" type="pres">
      <dgm:prSet presAssocID="{4CE29174-6EA1-4664-9DA8-286C123815FB}" presName="bgRect" presStyleLbl="bgShp" presStyleIdx="2" presStyleCnt="3"/>
      <dgm:spPr/>
    </dgm:pt>
    <dgm:pt modelId="{F3578170-00C3-49D2-8EF5-079EFB3CC271}" type="pres">
      <dgm:prSet presAssocID="{4CE29174-6EA1-4664-9DA8-286C123815F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Żarówka"/>
        </a:ext>
      </dgm:extLst>
    </dgm:pt>
    <dgm:pt modelId="{C4DEEE91-651F-4A90-893E-934E97910295}" type="pres">
      <dgm:prSet presAssocID="{4CE29174-6EA1-4664-9DA8-286C123815FB}" presName="spaceRect" presStyleCnt="0"/>
      <dgm:spPr/>
    </dgm:pt>
    <dgm:pt modelId="{C5839AAF-4A24-45CE-A065-B3328CBA0793}" type="pres">
      <dgm:prSet presAssocID="{4CE29174-6EA1-4664-9DA8-286C123815F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8EC1F06-CDD8-406D-9A6F-F31A90351FD2}" srcId="{7B8DD8D1-8C51-4258-85D1-BDE1166F158A}" destId="{48768176-D7E6-4C73-8834-0A87EBCF3468}" srcOrd="0" destOrd="0" parTransId="{D86847FC-6B25-4BDF-9F4C-A2247D5955B4}" sibTransId="{37F74057-707B-4C01-9507-6D9797FDD9CC}"/>
    <dgm:cxn modelId="{35A54309-7F4C-465D-AB48-0713EF6E93DA}" type="presOf" srcId="{7B8DD8D1-8C51-4258-85D1-BDE1166F158A}" destId="{5937CEFA-02D0-45DD-B581-086B4EAE3CD2}" srcOrd="0" destOrd="0" presId="urn:microsoft.com/office/officeart/2018/2/layout/IconVerticalSolidList"/>
    <dgm:cxn modelId="{5842270A-317B-440D-829E-3E127DB2D348}" type="presOf" srcId="{4CE29174-6EA1-4664-9DA8-286C123815FB}" destId="{C5839AAF-4A24-45CE-A065-B3328CBA0793}" srcOrd="0" destOrd="0" presId="urn:microsoft.com/office/officeart/2018/2/layout/IconVerticalSolidList"/>
    <dgm:cxn modelId="{99D6A926-4B68-4454-972A-C2EC1D312D60}" srcId="{7B8DD8D1-8C51-4258-85D1-BDE1166F158A}" destId="{4CE29174-6EA1-4664-9DA8-286C123815FB}" srcOrd="2" destOrd="0" parTransId="{3F797077-1125-4E70-9F29-2BC9882D9573}" sibTransId="{6947CA89-49CB-4D69-B811-CD65143C3467}"/>
    <dgm:cxn modelId="{B90F7D3A-EF9B-4B88-9804-5304C8E55814}" type="presOf" srcId="{48768176-D7E6-4C73-8834-0A87EBCF3468}" destId="{08B823CE-9153-4EC0-86B9-87107859A76F}" srcOrd="0" destOrd="0" presId="urn:microsoft.com/office/officeart/2018/2/layout/IconVerticalSolidList"/>
    <dgm:cxn modelId="{47597566-F103-4CA1-B266-46673E1600D3}" type="presOf" srcId="{4DCEA16D-332E-47F2-8A36-40EA6903308B}" destId="{BBF3D5F9-03B2-4001-A4DA-DEBC62C523C3}" srcOrd="0" destOrd="0" presId="urn:microsoft.com/office/officeart/2018/2/layout/IconVerticalSolidList"/>
    <dgm:cxn modelId="{DCCCAEBE-ECA4-4219-BAF4-28461F0B6346}" srcId="{7B8DD8D1-8C51-4258-85D1-BDE1166F158A}" destId="{4DCEA16D-332E-47F2-8A36-40EA6903308B}" srcOrd="1" destOrd="0" parTransId="{E1758A42-FC55-4CFE-A9CE-4F1EBFA0C6DE}" sibTransId="{831C8849-D5B0-4419-AA28-BBC9141DCE9F}"/>
    <dgm:cxn modelId="{23A47045-E314-465E-9333-2E8E1D39B5AB}" type="presParOf" srcId="{5937CEFA-02D0-45DD-B581-086B4EAE3CD2}" destId="{CCD8CE32-9F4A-4E9A-B18A-8D4137345717}" srcOrd="0" destOrd="0" presId="urn:microsoft.com/office/officeart/2018/2/layout/IconVerticalSolidList"/>
    <dgm:cxn modelId="{A227483F-D402-418A-ADF1-81C1AC56E256}" type="presParOf" srcId="{CCD8CE32-9F4A-4E9A-B18A-8D4137345717}" destId="{F02FA7C1-8BA2-4044-A244-E6B90A127EAE}" srcOrd="0" destOrd="0" presId="urn:microsoft.com/office/officeart/2018/2/layout/IconVerticalSolidList"/>
    <dgm:cxn modelId="{66C268A8-02AE-48D4-92D0-60E606A28428}" type="presParOf" srcId="{CCD8CE32-9F4A-4E9A-B18A-8D4137345717}" destId="{CF7C40A8-32E1-45D1-A3F0-CC7D3287DD86}" srcOrd="1" destOrd="0" presId="urn:microsoft.com/office/officeart/2018/2/layout/IconVerticalSolidList"/>
    <dgm:cxn modelId="{67D124B9-11B2-4540-ABDC-3EC1D0D2EF3D}" type="presParOf" srcId="{CCD8CE32-9F4A-4E9A-B18A-8D4137345717}" destId="{5CA25A0D-D2EC-43D4-9D08-A768EEED46AB}" srcOrd="2" destOrd="0" presId="urn:microsoft.com/office/officeart/2018/2/layout/IconVerticalSolidList"/>
    <dgm:cxn modelId="{F0D37F04-826A-4693-A3FD-DE52D1B3AE0F}" type="presParOf" srcId="{CCD8CE32-9F4A-4E9A-B18A-8D4137345717}" destId="{08B823CE-9153-4EC0-86B9-87107859A76F}" srcOrd="3" destOrd="0" presId="urn:microsoft.com/office/officeart/2018/2/layout/IconVerticalSolidList"/>
    <dgm:cxn modelId="{BA8A2F17-EB81-406E-BAE3-C767FDAC8B00}" type="presParOf" srcId="{5937CEFA-02D0-45DD-B581-086B4EAE3CD2}" destId="{EB3A3738-66CD-4BB7-BD46-69351C46C294}" srcOrd="1" destOrd="0" presId="urn:microsoft.com/office/officeart/2018/2/layout/IconVerticalSolidList"/>
    <dgm:cxn modelId="{D1145851-0949-4907-B62B-707469B74BDE}" type="presParOf" srcId="{5937CEFA-02D0-45DD-B581-086B4EAE3CD2}" destId="{7BF9902E-B0AA-4B07-B57B-CB194F8D8A60}" srcOrd="2" destOrd="0" presId="urn:microsoft.com/office/officeart/2018/2/layout/IconVerticalSolidList"/>
    <dgm:cxn modelId="{1E96579F-5137-4A6B-B9B2-E0EEB4DEA945}" type="presParOf" srcId="{7BF9902E-B0AA-4B07-B57B-CB194F8D8A60}" destId="{C4F91F9F-A7A3-48B1-B7F3-B65202DDC888}" srcOrd="0" destOrd="0" presId="urn:microsoft.com/office/officeart/2018/2/layout/IconVerticalSolidList"/>
    <dgm:cxn modelId="{7F68F20F-BA9B-4E2F-AC47-C976615DC1F4}" type="presParOf" srcId="{7BF9902E-B0AA-4B07-B57B-CB194F8D8A60}" destId="{E57E80A9-0FB1-437B-A496-68BDFAC65443}" srcOrd="1" destOrd="0" presId="urn:microsoft.com/office/officeart/2018/2/layout/IconVerticalSolidList"/>
    <dgm:cxn modelId="{54EEA842-FC9B-4D08-A428-9B6D767419D9}" type="presParOf" srcId="{7BF9902E-B0AA-4B07-B57B-CB194F8D8A60}" destId="{7B00A3C3-C807-46E5-9E0A-21E404B00DDD}" srcOrd="2" destOrd="0" presId="urn:microsoft.com/office/officeart/2018/2/layout/IconVerticalSolidList"/>
    <dgm:cxn modelId="{E9A2D4F9-FB4C-497F-A3C7-C81D3174D73F}" type="presParOf" srcId="{7BF9902E-B0AA-4B07-B57B-CB194F8D8A60}" destId="{BBF3D5F9-03B2-4001-A4DA-DEBC62C523C3}" srcOrd="3" destOrd="0" presId="urn:microsoft.com/office/officeart/2018/2/layout/IconVerticalSolidList"/>
    <dgm:cxn modelId="{DDB638FF-8EE5-47C8-B339-B72DE195DC84}" type="presParOf" srcId="{5937CEFA-02D0-45DD-B581-086B4EAE3CD2}" destId="{6C2C55DE-71A7-4F89-BCF7-8EF490646E31}" srcOrd="3" destOrd="0" presId="urn:microsoft.com/office/officeart/2018/2/layout/IconVerticalSolidList"/>
    <dgm:cxn modelId="{63D2B607-5D6B-44C7-945F-EF3D1753C764}" type="presParOf" srcId="{5937CEFA-02D0-45DD-B581-086B4EAE3CD2}" destId="{D0042076-81D3-4771-91B9-14879EA07830}" srcOrd="4" destOrd="0" presId="urn:microsoft.com/office/officeart/2018/2/layout/IconVerticalSolidList"/>
    <dgm:cxn modelId="{24615439-FB44-4011-81B7-89C0E9205FC3}" type="presParOf" srcId="{D0042076-81D3-4771-91B9-14879EA07830}" destId="{6F164073-9D37-4E1D-8805-879B7BF04A46}" srcOrd="0" destOrd="0" presId="urn:microsoft.com/office/officeart/2018/2/layout/IconVerticalSolidList"/>
    <dgm:cxn modelId="{E504E412-BAEB-4309-B13D-D5B6820B3176}" type="presParOf" srcId="{D0042076-81D3-4771-91B9-14879EA07830}" destId="{F3578170-00C3-49D2-8EF5-079EFB3CC271}" srcOrd="1" destOrd="0" presId="urn:microsoft.com/office/officeart/2018/2/layout/IconVerticalSolidList"/>
    <dgm:cxn modelId="{F47A8B77-9FF8-43F8-8BBE-D6ADC3145125}" type="presParOf" srcId="{D0042076-81D3-4771-91B9-14879EA07830}" destId="{C4DEEE91-651F-4A90-893E-934E97910295}" srcOrd="2" destOrd="0" presId="urn:microsoft.com/office/officeart/2018/2/layout/IconVerticalSolidList"/>
    <dgm:cxn modelId="{6248D3C2-25ED-424D-8A2C-64B62B50CB2A}" type="presParOf" srcId="{D0042076-81D3-4771-91B9-14879EA07830}" destId="{C5839AAF-4A24-45CE-A065-B3328CBA079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2FA7C1-8BA2-4044-A244-E6B90A127EAE}">
      <dsp:nvSpPr>
        <dsp:cNvPr id="0" name=""/>
        <dsp:cNvSpPr/>
      </dsp:nvSpPr>
      <dsp:spPr>
        <a:xfrm>
          <a:off x="0" y="594"/>
          <a:ext cx="6172199" cy="139212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7C40A8-32E1-45D1-A3F0-CC7D3287DD86}">
      <dsp:nvSpPr>
        <dsp:cNvPr id="0" name=""/>
        <dsp:cNvSpPr/>
      </dsp:nvSpPr>
      <dsp:spPr>
        <a:xfrm>
          <a:off x="421117" y="313822"/>
          <a:ext cx="765668" cy="76566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B823CE-9153-4EC0-86B9-87107859A76F}">
      <dsp:nvSpPr>
        <dsp:cNvPr id="0" name=""/>
        <dsp:cNvSpPr/>
      </dsp:nvSpPr>
      <dsp:spPr>
        <a:xfrm>
          <a:off x="1607903" y="594"/>
          <a:ext cx="4564296" cy="1392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333" tIns="147333" rIns="147333" bIns="147333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/>
            <a:t>Na tle średniej dla UE i Polski Lubuskie wyróżnia się w ujęciu: </a:t>
          </a:r>
          <a:endParaRPr lang="en-US" sz="2300" kern="1200"/>
        </a:p>
      </dsp:txBody>
      <dsp:txXfrm>
        <a:off x="1607903" y="594"/>
        <a:ext cx="4564296" cy="1392124"/>
      </dsp:txXfrm>
    </dsp:sp>
    <dsp:sp modelId="{C4F91F9F-A7A3-48B1-B7F3-B65202DDC888}">
      <dsp:nvSpPr>
        <dsp:cNvPr id="0" name=""/>
        <dsp:cNvSpPr/>
      </dsp:nvSpPr>
      <dsp:spPr>
        <a:xfrm>
          <a:off x="0" y="1740750"/>
          <a:ext cx="6172199" cy="139212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7E80A9-0FB1-437B-A496-68BDFAC65443}">
      <dsp:nvSpPr>
        <dsp:cNvPr id="0" name=""/>
        <dsp:cNvSpPr/>
      </dsp:nvSpPr>
      <dsp:spPr>
        <a:xfrm>
          <a:off x="421117" y="2053978"/>
          <a:ext cx="765668" cy="76566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F3D5F9-03B2-4001-A4DA-DEBC62C523C3}">
      <dsp:nvSpPr>
        <dsp:cNvPr id="0" name=""/>
        <dsp:cNvSpPr/>
      </dsp:nvSpPr>
      <dsp:spPr>
        <a:xfrm>
          <a:off x="1607903" y="1740750"/>
          <a:ext cx="4564296" cy="1392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333" tIns="147333" rIns="147333" bIns="147333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b="1" kern="1200" dirty="0"/>
            <a:t>- wzorów przemysłowych w przeliczeniu na miliard regionalnego PKB </a:t>
          </a:r>
          <a:endParaRPr lang="en-US" sz="2300" b="1" kern="1200" dirty="0"/>
        </a:p>
      </dsp:txBody>
      <dsp:txXfrm>
        <a:off x="1607903" y="1740750"/>
        <a:ext cx="4564296" cy="1392124"/>
      </dsp:txXfrm>
    </dsp:sp>
    <dsp:sp modelId="{6F164073-9D37-4E1D-8805-879B7BF04A46}">
      <dsp:nvSpPr>
        <dsp:cNvPr id="0" name=""/>
        <dsp:cNvSpPr/>
      </dsp:nvSpPr>
      <dsp:spPr>
        <a:xfrm>
          <a:off x="0" y="3480905"/>
          <a:ext cx="6172199" cy="139212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578170-00C3-49D2-8EF5-079EFB3CC271}">
      <dsp:nvSpPr>
        <dsp:cNvPr id="0" name=""/>
        <dsp:cNvSpPr/>
      </dsp:nvSpPr>
      <dsp:spPr>
        <a:xfrm>
          <a:off x="421117" y="3794133"/>
          <a:ext cx="765668" cy="76566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839AAF-4A24-45CE-A065-B3328CBA0793}">
      <dsp:nvSpPr>
        <dsp:cNvPr id="0" name=""/>
        <dsp:cNvSpPr/>
      </dsp:nvSpPr>
      <dsp:spPr>
        <a:xfrm>
          <a:off x="1607903" y="3480905"/>
          <a:ext cx="4564296" cy="1392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333" tIns="147333" rIns="147333" bIns="147333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b="1" kern="1200" dirty="0"/>
            <a:t>- nakładów na innowacje poza B+R w MŚP jako procent obrotów.</a:t>
          </a:r>
          <a:endParaRPr lang="en-US" sz="2300" b="1" kern="1200" dirty="0"/>
        </a:p>
      </dsp:txBody>
      <dsp:txXfrm>
        <a:off x="1607903" y="3480905"/>
        <a:ext cx="4564296" cy="13921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0.53589</cdr:x>
      <cdr:y>0.02761</cdr:y>
    </cdr:from>
    <cdr:to>
      <cdr:x>0.53589</cdr:x>
      <cdr:y>0.97244</cdr:y>
    </cdr:to>
    <cdr:cxnSp macro="">
      <cdr:nvCxnSpPr>
        <cdr:cNvPr id="3" name="Łącznik prosty 2">
          <a:extLst xmlns:a="http://schemas.openxmlformats.org/drawingml/2006/main">
            <a:ext uri="{FF2B5EF4-FFF2-40B4-BE49-F238E27FC236}">
              <a16:creationId xmlns:a16="http://schemas.microsoft.com/office/drawing/2014/main" id="{3530C752-629E-5C40-B3C7-33F50949DF5C}"/>
            </a:ext>
          </a:extLst>
        </cdr:cNvPr>
        <cdr:cNvCxnSpPr/>
      </cdr:nvCxnSpPr>
      <cdr:spPr>
        <a:xfrm xmlns:a="http://schemas.openxmlformats.org/drawingml/2006/main" flipV="1">
          <a:off x="4860325" y="148282"/>
          <a:ext cx="0" cy="5074507"/>
        </a:xfrm>
        <a:prstGeom xmlns:a="http://schemas.openxmlformats.org/drawingml/2006/main" prst="line">
          <a:avLst/>
        </a:prstGeom>
        <a:ln xmlns:a="http://schemas.openxmlformats.org/drawingml/2006/main">
          <a:prstDash val="dash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0.48293</cdr:x>
      <cdr:y>0.82289</cdr:y>
    </cdr:from>
    <cdr:to>
      <cdr:x>0.60918</cdr:x>
      <cdr:y>0.86737</cdr:y>
    </cdr:to>
    <cdr:sp macro="" textlink="">
      <cdr:nvSpPr>
        <cdr:cNvPr id="7" name="Pole tekstowe 6"/>
        <cdr:cNvSpPr txBox="1"/>
      </cdr:nvSpPr>
      <cdr:spPr>
        <a:xfrm xmlns:a="http://schemas.openxmlformats.org/drawingml/2006/main">
          <a:off x="4380057" y="4419601"/>
          <a:ext cx="1145051" cy="2388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100"/>
            <a:t>Mediana=94,78</a:t>
          </a:r>
        </a:p>
      </cdr:txBody>
    </cdr:sp>
  </cdr:relSizeAnchor>
  <cdr:relSizeAnchor xmlns:cdr="http://schemas.openxmlformats.org/drawingml/2006/chartDrawing">
    <cdr:from>
      <cdr:x>0.04541</cdr:x>
      <cdr:y>0.6811</cdr:y>
    </cdr:from>
    <cdr:to>
      <cdr:x>0.99998</cdr:x>
      <cdr:y>0.6811</cdr:y>
    </cdr:to>
    <cdr:cxnSp macro="">
      <cdr:nvCxnSpPr>
        <cdr:cNvPr id="8" name="Łącznik prosty 7">
          <a:extLst xmlns:a="http://schemas.openxmlformats.org/drawingml/2006/main">
            <a:ext uri="{FF2B5EF4-FFF2-40B4-BE49-F238E27FC236}">
              <a16:creationId xmlns:a16="http://schemas.microsoft.com/office/drawing/2014/main" id="{480776D8-B4BB-C44B-90C0-4768F6A4CC4D}"/>
            </a:ext>
          </a:extLst>
        </cdr:cNvPr>
        <cdr:cNvCxnSpPr/>
      </cdr:nvCxnSpPr>
      <cdr:spPr>
        <a:xfrm xmlns:a="http://schemas.openxmlformats.org/drawingml/2006/main" flipV="1">
          <a:off x="411892" y="3658080"/>
          <a:ext cx="865759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0.39071</cdr:x>
      <cdr:y>0.03247</cdr:y>
    </cdr:from>
    <cdr:to>
      <cdr:x>0.39071</cdr:x>
      <cdr:y>0.97729</cdr:y>
    </cdr:to>
    <cdr:cxnSp macro="">
      <cdr:nvCxnSpPr>
        <cdr:cNvPr id="10" name="Łącznik prosty 9">
          <a:extLst xmlns:a="http://schemas.openxmlformats.org/drawingml/2006/main">
            <a:ext uri="{FF2B5EF4-FFF2-40B4-BE49-F238E27FC236}">
              <a16:creationId xmlns:a16="http://schemas.microsoft.com/office/drawing/2014/main" id="{B2EF0BD4-4043-E741-8F5D-8C40C292A6E7}"/>
            </a:ext>
          </a:extLst>
        </cdr:cNvPr>
        <cdr:cNvCxnSpPr/>
      </cdr:nvCxnSpPr>
      <cdr:spPr>
        <a:xfrm xmlns:a="http://schemas.openxmlformats.org/drawingml/2006/main" flipV="1">
          <a:off x="3543644" y="174368"/>
          <a:ext cx="0" cy="5074507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0.00764</cdr:x>
      <cdr:y>0.67118</cdr:y>
    </cdr:from>
    <cdr:to>
      <cdr:x>0.12572</cdr:x>
      <cdr:y>0.71713</cdr:y>
    </cdr:to>
    <cdr:sp macro="" textlink="">
      <cdr:nvSpPr>
        <cdr:cNvPr id="9" name="Pole tekstowe 8"/>
        <cdr:cNvSpPr txBox="1"/>
      </cdr:nvSpPr>
      <cdr:spPr>
        <a:xfrm xmlns:a="http://schemas.openxmlformats.org/drawingml/2006/main">
          <a:off x="69273" y="3604810"/>
          <a:ext cx="1070951" cy="2467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100"/>
            <a:t>Kwartyl 1= 6,22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492AB5-D8B0-F74E-8C05-58AE16846F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B7D08C9-0317-C041-8795-2D682CFB51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7B5E886-8E2B-7A45-835A-E6743BB6A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FD21-CC3D-0A48-9B4D-77E328DF922E}" type="datetimeFigureOut">
              <a:rPr lang="pl-PL" smtClean="0"/>
              <a:t>23.11.2021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45ED83B-8B9B-3541-A091-A757DEAFE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D614E2F-FF49-C64B-B5B6-1F975BA3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AF0D-251A-E443-9AA6-C971703F8B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0483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1FF322-2DF9-E745-BC2D-E2D1EDF53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EBEB2FF-DE13-C747-A198-F774EE3037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48B889A-DB23-314D-9BFD-432A73D0A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FD21-CC3D-0A48-9B4D-77E328DF922E}" type="datetimeFigureOut">
              <a:rPr lang="pl-PL" smtClean="0"/>
              <a:t>23.11.2021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4646638-5712-8A4B-9C97-4D37F99C9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AFEE1FC-37AC-2245-90C0-115EBDBFD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AF0D-251A-E443-9AA6-C971703F8B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8532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D1E28F41-52FB-1F4F-BAE3-E0089A865A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E4A4D52-5A52-CC41-9FF4-FE6E64155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F685B8A-7AA6-DB49-BC5E-4CC861EEC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FD21-CC3D-0A48-9B4D-77E328DF922E}" type="datetimeFigureOut">
              <a:rPr lang="pl-PL" smtClean="0"/>
              <a:t>23.11.2021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CAB89E2-AC01-C945-BD2D-D4686122F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B867006-57BE-A245-BFB6-7F22671B2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AF0D-251A-E443-9AA6-C971703F8B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4954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DF1A91-2FB9-F64D-A367-749F21A4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B6B62FC-34A7-1045-942E-9ADFF1EEA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1A14E41-7C65-EE43-B837-5170406D7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FD21-CC3D-0A48-9B4D-77E328DF922E}" type="datetimeFigureOut">
              <a:rPr lang="pl-PL" smtClean="0"/>
              <a:t>23.11.2021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F1EBD6B-9A47-744D-8373-8F6177D46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D26F28E-145C-0242-B73E-48DB0BAC1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AF0D-251A-E443-9AA6-C971703F8B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848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83BD0A-85FE-524D-9EEB-FB84011C5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BFA4348-A14F-8744-92BA-D3DB229C6A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E73077D-D9D0-E542-8E62-1876ED01E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FD21-CC3D-0A48-9B4D-77E328DF922E}" type="datetimeFigureOut">
              <a:rPr lang="pl-PL" smtClean="0"/>
              <a:t>23.11.2021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88B9868-A118-9C4B-8256-5ADB5AD6E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B0C33F1-C1C7-984E-B3F3-C746A7865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AF0D-251A-E443-9AA6-C971703F8B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8489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64FD91-7EBB-0B4B-8CD7-411B627C0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F9A9B53-8D06-4C40-B7DF-D1767096C0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FBBC464-1287-074F-A9E8-01A17A7BAF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D7F13D2-B788-1E4C-BDF2-D30D84C7C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FD21-CC3D-0A48-9B4D-77E328DF922E}" type="datetimeFigureOut">
              <a:rPr lang="pl-PL" smtClean="0"/>
              <a:t>23.11.2021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BCBC2DF-2805-B446-8131-F65280E46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9A67885-AE74-264A-B040-AFCCBAD2E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AF0D-251A-E443-9AA6-C971703F8B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9048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8EFC2D-517F-0E40-A243-A6EE8EF31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2AF238C-D666-D344-A2C1-5A9FA3979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64A7DD9-5872-EF4B-B485-C6ED98A72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30B111B7-F721-D640-B89D-BAD8EEE188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9EE99712-8A26-3440-9E89-B9A3DFCDB3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46CC1250-F6B6-7446-911B-97E4EC979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FD21-CC3D-0A48-9B4D-77E328DF922E}" type="datetimeFigureOut">
              <a:rPr lang="pl-PL" smtClean="0"/>
              <a:t>23.11.2021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A7E39F73-DBC8-DD49-A0B8-E89550981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FA8B9AA2-46B3-8248-A1E0-95CAA7369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AF0D-251A-E443-9AA6-C971703F8B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2610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AE0BE5-6403-164A-8E29-609780B97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F81EF0F-D504-724E-A2D4-7F7AF0723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FD21-CC3D-0A48-9B4D-77E328DF922E}" type="datetimeFigureOut">
              <a:rPr lang="pl-PL" smtClean="0"/>
              <a:t>23.11.2021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C1C17357-9344-994A-BA1A-D52A13A7A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C2F3B03-47D0-1D44-BE41-6FA1EFFE1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AF0D-251A-E443-9AA6-C971703F8B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2836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6ED09A2B-46FB-6348-80E6-DE4F71140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FD21-CC3D-0A48-9B4D-77E328DF922E}" type="datetimeFigureOut">
              <a:rPr lang="pl-PL" smtClean="0"/>
              <a:t>23.11.2021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7C4D7410-5D1E-C04D-86B7-DC63D9A8A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A122F99-534E-404F-9111-D23951A22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AF0D-251A-E443-9AA6-C971703F8B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8514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673F16-34F3-C049-BAD4-6B030954B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1C3862F-3BE2-814E-A5B1-DF2DF6DFD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6B31F93-254D-6541-A31C-A3FDED4975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B84EE64-0180-AC47-BB27-D2D7A1BDA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FD21-CC3D-0A48-9B4D-77E328DF922E}" type="datetimeFigureOut">
              <a:rPr lang="pl-PL" smtClean="0"/>
              <a:t>23.11.2021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2D53DB3-2F2E-2745-9994-3AEBC84A6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073970F-9F55-114D-8ACF-520FD9035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AF0D-251A-E443-9AA6-C971703F8B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034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DFA278-E2D1-E74D-89E1-EE84A1BB3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BFF1559A-9B37-C44C-903E-AD8CCE7FAC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9EF7548-BD4C-784C-8EEF-7C349768A8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029CD02-9CB0-7D48-8BD1-D8C25DE31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FD21-CC3D-0A48-9B4D-77E328DF922E}" type="datetimeFigureOut">
              <a:rPr lang="pl-PL" smtClean="0"/>
              <a:t>23.11.2021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98C4D3A-79AD-D040-89C2-98ECF8D3F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81379CF-5E85-0B48-87B7-8C515C51A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8AF0D-251A-E443-9AA6-C971703F8B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9234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B5986796-0FF5-0549-AF8D-CBC8D9A53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FB6F7F1-BE36-F641-895D-54A9451DC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5105DE4-F300-B043-8A4B-F0A3D3430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0FD21-CC3D-0A48-9B4D-77E328DF922E}" type="datetimeFigureOut">
              <a:rPr lang="pl-PL" smtClean="0"/>
              <a:t>23.11.2021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C415A8F-6482-0D4B-B164-6FFF2F90E4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FBCA518-30E3-E949-B270-95EF9D5015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8AF0D-251A-E443-9AA6-C971703F8B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6913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2F46946-6848-4E45-B0A8-8F294E52EAB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3279" y="2063493"/>
            <a:ext cx="8345441" cy="2731014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0637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Obraz 20" descr="Obraz zawierający tekst&#10;&#10;Opis wygenerowany automatycznie">
            <a:extLst>
              <a:ext uri="{FF2B5EF4-FFF2-40B4-BE49-F238E27FC236}">
                <a16:creationId xmlns:a16="http://schemas.microsoft.com/office/drawing/2014/main" id="{FC8C143B-1345-CA46-A1E0-E21F72FABEE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021" y="99704"/>
            <a:ext cx="1988233" cy="651368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</p:pic>
      <p:graphicFrame>
        <p:nvGraphicFramePr>
          <p:cNvPr id="12" name="Wykres 11">
            <a:extLst>
              <a:ext uri="{FF2B5EF4-FFF2-40B4-BE49-F238E27FC236}">
                <a16:creationId xmlns:a16="http://schemas.microsoft.com/office/drawing/2014/main" id="{DF180694-0F59-F044-9AEB-8201C20D53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4617245"/>
              </p:ext>
            </p:extLst>
          </p:nvPr>
        </p:nvGraphicFramePr>
        <p:xfrm>
          <a:off x="643467" y="643467"/>
          <a:ext cx="10905066" cy="5571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4624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EA9320E-0671-6948-8D3B-BD0CCCB513B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736473"/>
            <a:ext cx="11277600" cy="5385054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FC8C143B-1345-CA46-A1E0-E21F72FABE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021" y="99704"/>
            <a:ext cx="1988233" cy="651368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301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A72E1E2-0035-4D47-912C-3BA13844A0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FC8C143B-1345-CA46-A1E0-E21F72FABE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021" y="99704"/>
            <a:ext cx="1988233" cy="651368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9614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FC8C143B-1345-CA46-A1E0-E21F72FABEE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021" y="99704"/>
            <a:ext cx="1988233" cy="651368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1AA0BA37-8891-8B42-BBBD-BA7A650E9E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8160"/>
            <a:ext cx="12192000" cy="582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59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FE42927-F13D-724C-A33D-D943483E5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4351" y="291090"/>
            <a:ext cx="8599447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Odsetek</a:t>
            </a:r>
            <a: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przedsiębiorstw</a:t>
            </a:r>
            <a: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innowacyjnych</a:t>
            </a:r>
            <a: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w </a:t>
            </a:r>
            <a:r>
              <a:rPr lang="en-US" sz="3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przemyśle</a:t>
            </a:r>
            <a: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w 2018 </a:t>
            </a:r>
            <a:r>
              <a:rPr lang="en-US" sz="3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2019 </a:t>
            </a:r>
            <a:r>
              <a:rPr lang="en-US" sz="3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roku</a:t>
            </a:r>
            <a: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według</a:t>
            </a:r>
            <a: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klas</a:t>
            </a:r>
            <a: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wielkości</a:t>
            </a:r>
            <a: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21" name="Obraz 20" descr="Obraz zawierający tekst&#10;&#10;Opis wygenerowany automatycznie">
            <a:extLst>
              <a:ext uri="{FF2B5EF4-FFF2-40B4-BE49-F238E27FC236}">
                <a16:creationId xmlns:a16="http://schemas.microsoft.com/office/drawing/2014/main" id="{FC8C143B-1345-CA46-A1E0-E21F72FABEE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021" y="99704"/>
            <a:ext cx="1988233" cy="651368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</p:pic>
      <p:graphicFrame>
        <p:nvGraphicFramePr>
          <p:cNvPr id="12" name="Wykres 11">
            <a:extLst>
              <a:ext uri="{FF2B5EF4-FFF2-40B4-BE49-F238E27FC236}">
                <a16:creationId xmlns:a16="http://schemas.microsoft.com/office/drawing/2014/main" id="{AC448E6E-0C1B-E949-B6EE-FAF2E1A2CF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0178673"/>
              </p:ext>
            </p:extLst>
          </p:nvPr>
        </p:nvGraphicFramePr>
        <p:xfrm>
          <a:off x="838200" y="1863801"/>
          <a:ext cx="10515599" cy="4440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0986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ABEA047-357F-0E4D-9745-8E0F7176C1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  <p:pic>
        <p:nvPicPr>
          <p:cNvPr id="21" name="Obraz 20" descr="Obraz zawierający tekst&#10;&#10;Opis wygenerowany automatycznie">
            <a:extLst>
              <a:ext uri="{FF2B5EF4-FFF2-40B4-BE49-F238E27FC236}">
                <a16:creationId xmlns:a16="http://schemas.microsoft.com/office/drawing/2014/main" id="{FC8C143B-1345-CA46-A1E0-E21F72FABE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021" y="99704"/>
            <a:ext cx="1988233" cy="651368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4149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924BC40-6659-7A40-9C42-4CE27479B28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830" y="457200"/>
            <a:ext cx="11214339" cy="5943600"/>
          </a:xfrm>
          <a:prstGeom prst="rect">
            <a:avLst/>
          </a:prstGeom>
        </p:spPr>
      </p:pic>
      <p:pic>
        <p:nvPicPr>
          <p:cNvPr id="21" name="Obraz 20" descr="Obraz zawierający tekst&#10;&#10;Opis wygenerowany automatycznie">
            <a:extLst>
              <a:ext uri="{FF2B5EF4-FFF2-40B4-BE49-F238E27FC236}">
                <a16:creationId xmlns:a16="http://schemas.microsoft.com/office/drawing/2014/main" id="{FC8C143B-1345-CA46-A1E0-E21F72FABE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021" y="99704"/>
            <a:ext cx="1988233" cy="651368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2967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E83A9F5-8DD7-4B47-AC5E-3193C386F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anchor="ctr">
            <a:normAutofit/>
          </a:bodyPr>
          <a:lstStyle/>
          <a:p>
            <a:r>
              <a:rPr lang="pl-PL" sz="3600"/>
              <a:t>Przedsiębiorstwa, które współpracowały w zakresie działalności innowacyjnej w % ogółu przedsiębiorstw </a:t>
            </a:r>
          </a:p>
        </p:txBody>
      </p:sp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1154BAE3-ABB7-5340-8108-6799740EFC9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021" y="99704"/>
            <a:ext cx="1988233" cy="651368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</p:pic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9F951352-423F-4648-9B90-3E126296D8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1749722"/>
              </p:ext>
            </p:extLst>
          </p:nvPr>
        </p:nvGraphicFramePr>
        <p:xfrm>
          <a:off x="838200" y="1845426"/>
          <a:ext cx="10512547" cy="4450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05148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C86086F-ACC6-0749-A6E2-3AB28E4776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  <p:pic>
        <p:nvPicPr>
          <p:cNvPr id="21" name="Obraz 20" descr="Obraz zawierający tekst&#10;&#10;Opis wygenerowany automatycznie">
            <a:extLst>
              <a:ext uri="{FF2B5EF4-FFF2-40B4-BE49-F238E27FC236}">
                <a16:creationId xmlns:a16="http://schemas.microsoft.com/office/drawing/2014/main" id="{FC8C143B-1345-CA46-A1E0-E21F72FABE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021" y="99704"/>
            <a:ext cx="1988233" cy="651368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38442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B2251AC-BEA8-4A4A-92CB-8D23EEFCEC4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581406"/>
            <a:ext cx="11277600" cy="5695188"/>
          </a:xfrm>
          <a:prstGeom prst="rect">
            <a:avLst/>
          </a:prstGeom>
        </p:spPr>
      </p:pic>
      <p:pic>
        <p:nvPicPr>
          <p:cNvPr id="21" name="Obraz 20" descr="Obraz zawierający tekst&#10;&#10;Opis wygenerowany automatycznie">
            <a:extLst>
              <a:ext uri="{FF2B5EF4-FFF2-40B4-BE49-F238E27FC236}">
                <a16:creationId xmlns:a16="http://schemas.microsoft.com/office/drawing/2014/main" id="{FC8C143B-1345-CA46-A1E0-E21F72FABE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021" y="99704"/>
            <a:ext cx="1988233" cy="651368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7841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FEC590B-3306-47E9-BD67-97F3F7616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2" name="Color">
              <a:extLst>
                <a:ext uri="{FF2B5EF4-FFF2-40B4-BE49-F238E27FC236}">
                  <a16:creationId xmlns:a16="http://schemas.microsoft.com/office/drawing/2014/main" id="{54F87DBC-E43C-4CE4-A8C5-61E3D6819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CD39A88A-7F84-4ACA-877B-E28BC26CD8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47AAF5E-1692-48C9-98FB-6432BF0B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F36A26D-E71D-4663-B197-8B7BFA37A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A821CEB-DA96-4952-93B9-81F9C42BAD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8C8EDE0-D69B-4F65-9AB7-DDE7EAD78E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46F0982-BF10-4BF6-842A-F631654FF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B313509-2128-42CA-81B6-C9EC23E44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589188C-E06E-4F8A-BDD1-02ADF140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B4E610F-FCD0-483F-B9F2-6DF2C28FE8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5740FE8B-933A-8A42-AC56-EE9C2FBA9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708" y="666351"/>
            <a:ext cx="10558405" cy="3044335"/>
          </a:xfrm>
        </p:spPr>
        <p:txBody>
          <a:bodyPr anchor="b">
            <a:normAutofit/>
          </a:bodyPr>
          <a:lstStyle/>
          <a:p>
            <a:r>
              <a:rPr lang="pl-PL" sz="4800" dirty="0">
                <a:solidFill>
                  <a:schemeClr val="bg1"/>
                </a:solidFill>
              </a:rPr>
              <a:t>Wskaźniki charakteryzujące </a:t>
            </a:r>
            <a:r>
              <a:rPr lang="pl-PL" sz="4800" dirty="0" err="1">
                <a:solidFill>
                  <a:schemeClr val="bg1"/>
                </a:solidFill>
              </a:rPr>
              <a:t>działaność</a:t>
            </a:r>
            <a:r>
              <a:rPr lang="pl-PL" sz="4800" dirty="0">
                <a:solidFill>
                  <a:schemeClr val="bg1"/>
                </a:solidFill>
              </a:rPr>
              <a:t> badawczo-rozwojową i innowacyjną województwa lubuskiego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20225F7-8F09-4D41-9205-BC94AD4337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9708" y="3866064"/>
            <a:ext cx="10558405" cy="2234485"/>
          </a:xfrm>
        </p:spPr>
        <p:txBody>
          <a:bodyPr anchor="t">
            <a:norm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Elżbieta Wojnicka-Sycz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651A9EA-A495-0749-BF46-A7A8BD5AC3A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021" y="99704"/>
            <a:ext cx="1988233" cy="651368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58685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34D6B0B-46D1-BA48-81D0-980977A0D4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778764"/>
            <a:ext cx="11277600" cy="5300472"/>
          </a:xfrm>
          <a:prstGeom prst="rect">
            <a:avLst/>
          </a:prstGeom>
        </p:spPr>
      </p:pic>
      <p:pic>
        <p:nvPicPr>
          <p:cNvPr id="21" name="Obraz 20" descr="Obraz zawierający tekst&#10;&#10;Opis wygenerowany automatycznie">
            <a:extLst>
              <a:ext uri="{FF2B5EF4-FFF2-40B4-BE49-F238E27FC236}">
                <a16:creationId xmlns:a16="http://schemas.microsoft.com/office/drawing/2014/main" id="{FC8C143B-1345-CA46-A1E0-E21F72FABE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021" y="99704"/>
            <a:ext cx="1988233" cy="651368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20253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FE42927-F13D-724C-A33D-D943483E5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3268" y="291090"/>
            <a:ext cx="8900530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Odsetek</a:t>
            </a:r>
            <a: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przedsiębiorstw</a:t>
            </a:r>
            <a: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innowacyjnych</a:t>
            </a:r>
            <a: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z </a:t>
            </a:r>
            <a:r>
              <a:rPr lang="en-US" sz="3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sektora</a:t>
            </a:r>
            <a: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MŚP </a:t>
            </a:r>
            <a:r>
              <a:rPr lang="en-US" sz="3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współpracujących</a:t>
            </a:r>
            <a: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w </a:t>
            </a:r>
            <a:r>
              <a:rPr lang="en-US" sz="3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ramach</a:t>
            </a:r>
            <a: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inicjatywy</a:t>
            </a:r>
            <a: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klastrowej</a:t>
            </a:r>
            <a: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21" name="Obraz 20" descr="Obraz zawierający tekst&#10;&#10;Opis wygenerowany automatycznie">
            <a:extLst>
              <a:ext uri="{FF2B5EF4-FFF2-40B4-BE49-F238E27FC236}">
                <a16:creationId xmlns:a16="http://schemas.microsoft.com/office/drawing/2014/main" id="{FC8C143B-1345-CA46-A1E0-E21F72FABEE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021" y="99704"/>
            <a:ext cx="1988233" cy="651368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</p:pic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6DD71D63-66C0-E946-9CFE-1982FFEF59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0257586"/>
              </p:ext>
            </p:extLst>
          </p:nvPr>
        </p:nvGraphicFramePr>
        <p:xfrm>
          <a:off x="838200" y="1863801"/>
          <a:ext cx="10515599" cy="4440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005357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FE42927-F13D-724C-A33D-D943483E5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8956" y="291090"/>
            <a:ext cx="8554842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Dynamika</a:t>
            </a:r>
            <a: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udziału</a:t>
            </a:r>
            <a: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w </a:t>
            </a:r>
            <a:r>
              <a:rPr lang="en-US" sz="3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nakładach</a:t>
            </a:r>
            <a: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innowacje</a:t>
            </a:r>
            <a: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Polski</a:t>
            </a:r>
            <a: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w </a:t>
            </a:r>
            <a:r>
              <a:rPr lang="en-US" sz="3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przemyśle</a:t>
            </a:r>
            <a: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2019/2014 </a:t>
            </a:r>
          </a:p>
        </p:txBody>
      </p:sp>
      <p:pic>
        <p:nvPicPr>
          <p:cNvPr id="21" name="Obraz 20" descr="Obraz zawierający tekst&#10;&#10;Opis wygenerowany automatycznie">
            <a:extLst>
              <a:ext uri="{FF2B5EF4-FFF2-40B4-BE49-F238E27FC236}">
                <a16:creationId xmlns:a16="http://schemas.microsoft.com/office/drawing/2014/main" id="{FC8C143B-1345-CA46-A1E0-E21F72FABEE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021" y="99704"/>
            <a:ext cx="1988233" cy="651368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</p:pic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ACA5C23B-5BC3-0D49-A2D3-892A591056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8045524"/>
              </p:ext>
            </p:extLst>
          </p:nvPr>
        </p:nvGraphicFramePr>
        <p:xfrm>
          <a:off x="838200" y="1863801"/>
          <a:ext cx="10515599" cy="4440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138838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FE42927-F13D-724C-A33D-D943483E5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Produktywność nakładów na innowacje - odsetek firm innowacyjnych w przemyśle do udziału regionu w nakładach na innowacje w przemyśle w Polsce (zmienne wystandaryzowane) </a:t>
            </a:r>
          </a:p>
        </p:txBody>
      </p:sp>
      <p:pic>
        <p:nvPicPr>
          <p:cNvPr id="21" name="Obraz 20" descr="Obraz zawierający tekst&#10;&#10;Opis wygenerowany automatycznie">
            <a:extLst>
              <a:ext uri="{FF2B5EF4-FFF2-40B4-BE49-F238E27FC236}">
                <a16:creationId xmlns:a16="http://schemas.microsoft.com/office/drawing/2014/main" id="{FC8C143B-1345-CA46-A1E0-E21F72FABEE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021" y="99704"/>
            <a:ext cx="1988233" cy="651368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</p:pic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C6949511-843C-E449-AAE9-7A661D9132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7266580"/>
              </p:ext>
            </p:extLst>
          </p:nvPr>
        </p:nvGraphicFramePr>
        <p:xfrm>
          <a:off x="838200" y="1863801"/>
          <a:ext cx="10515599" cy="4440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80783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FE42927-F13D-724C-A33D-D943483E5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Udział przychodów netto ze sprzedaży produktów innowacyjnych dla rynku w przychodach netto ze sprzedaży ogółem w przemyśle (w proc.)</a:t>
            </a:r>
          </a:p>
        </p:txBody>
      </p:sp>
      <p:pic>
        <p:nvPicPr>
          <p:cNvPr id="21" name="Obraz 20" descr="Obraz zawierający tekst&#10;&#10;Opis wygenerowany automatycznie">
            <a:extLst>
              <a:ext uri="{FF2B5EF4-FFF2-40B4-BE49-F238E27FC236}">
                <a16:creationId xmlns:a16="http://schemas.microsoft.com/office/drawing/2014/main" id="{FC8C143B-1345-CA46-A1E0-E21F72FABEE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021" y="99704"/>
            <a:ext cx="1988233" cy="651368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</p:pic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A3098C7A-CCC4-1B45-AAC6-F85A0D79C6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5903952"/>
              </p:ext>
            </p:extLst>
          </p:nvPr>
        </p:nvGraphicFramePr>
        <p:xfrm>
          <a:off x="838200" y="1863801"/>
          <a:ext cx="10515599" cy="4440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167652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FE42927-F13D-724C-A33D-D943483E5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Udział przychodów netto ze sprzedaży produktów innowacyjnych tylko dla przedsiębiorstwa w przychodach netto ze sprzedaży ogółem – w przemyśle ogółem (w proc.) </a:t>
            </a:r>
          </a:p>
        </p:txBody>
      </p:sp>
      <p:pic>
        <p:nvPicPr>
          <p:cNvPr id="21" name="Obraz 20" descr="Obraz zawierający tekst&#10;&#10;Opis wygenerowany automatycznie">
            <a:extLst>
              <a:ext uri="{FF2B5EF4-FFF2-40B4-BE49-F238E27FC236}">
                <a16:creationId xmlns:a16="http://schemas.microsoft.com/office/drawing/2014/main" id="{FC8C143B-1345-CA46-A1E0-E21F72FABEE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021" y="99704"/>
            <a:ext cx="1988233" cy="651368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</p:pic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C1A4FD63-4C0D-FF4E-BB4D-9B5E776C6F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1358505"/>
              </p:ext>
            </p:extLst>
          </p:nvPr>
        </p:nvGraphicFramePr>
        <p:xfrm>
          <a:off x="838200" y="1863801"/>
          <a:ext cx="10515599" cy="4440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544394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FE42927-F13D-724C-A33D-D943483E5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Udział przychodów netto ze sprzedaży produktów innowacyjnych tylko dla przedsiębiorstwa w przychodach netto ze sprzedaży ogółem w przemyśle – przedsiębiorstwa z udziałem zagranicznym (w proc.) </a:t>
            </a:r>
          </a:p>
        </p:txBody>
      </p:sp>
      <p:pic>
        <p:nvPicPr>
          <p:cNvPr id="21" name="Obraz 20" descr="Obraz zawierający tekst&#10;&#10;Opis wygenerowany automatycznie">
            <a:extLst>
              <a:ext uri="{FF2B5EF4-FFF2-40B4-BE49-F238E27FC236}">
                <a16:creationId xmlns:a16="http://schemas.microsoft.com/office/drawing/2014/main" id="{FC8C143B-1345-CA46-A1E0-E21F72FABEE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021" y="99704"/>
            <a:ext cx="1988233" cy="651368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</p:pic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FC31BFCF-0FE4-3042-9022-67C73A8297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9376415"/>
              </p:ext>
            </p:extLst>
          </p:nvPr>
        </p:nvGraphicFramePr>
        <p:xfrm>
          <a:off x="838200" y="1863801"/>
          <a:ext cx="10515599" cy="4440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129550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FE42927-F13D-724C-A33D-D943483E5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Udział przychodów netto ze sprzedaży produktów innowacyjnych na eksport w przychodach netto ze sprzedaży ogółem w przemyśle (w proc.) </a:t>
            </a:r>
          </a:p>
        </p:txBody>
      </p:sp>
      <p:pic>
        <p:nvPicPr>
          <p:cNvPr id="21" name="Obraz 20" descr="Obraz zawierający tekst&#10;&#10;Opis wygenerowany automatycznie">
            <a:extLst>
              <a:ext uri="{FF2B5EF4-FFF2-40B4-BE49-F238E27FC236}">
                <a16:creationId xmlns:a16="http://schemas.microsoft.com/office/drawing/2014/main" id="{FC8C143B-1345-CA46-A1E0-E21F72FABEE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021" y="99704"/>
            <a:ext cx="1988233" cy="651368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</p:pic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A9C1D324-ACC6-984E-A3D9-C1D9BAF3F6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5430307"/>
              </p:ext>
            </p:extLst>
          </p:nvPr>
        </p:nvGraphicFramePr>
        <p:xfrm>
          <a:off x="838200" y="1863801"/>
          <a:ext cx="10515599" cy="4440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085620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FE42927-F13D-724C-A33D-D943483E5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2117" y="194669"/>
            <a:ext cx="8911681" cy="55640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Pracujący</a:t>
            </a: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w </a:t>
            </a:r>
            <a:r>
              <a:rPr lang="en-US" sz="2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przemyśle</a:t>
            </a: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wysokiej</a:t>
            </a: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średnio-wysokiej</a:t>
            </a: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techniki</a:t>
            </a: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w </a:t>
            </a:r>
            <a:r>
              <a:rPr lang="en-US" sz="2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województwie</a:t>
            </a: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lubuskim</a:t>
            </a: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w 2018 </a:t>
            </a:r>
            <a:r>
              <a:rPr lang="en-US" sz="2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roku</a:t>
            </a: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21" name="Obraz 20" descr="Obraz zawierający tekst&#10;&#10;Opis wygenerowany automatycznie">
            <a:extLst>
              <a:ext uri="{FF2B5EF4-FFF2-40B4-BE49-F238E27FC236}">
                <a16:creationId xmlns:a16="http://schemas.microsoft.com/office/drawing/2014/main" id="{FC8C143B-1345-CA46-A1E0-E21F72FABEE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021" y="99704"/>
            <a:ext cx="1988233" cy="651368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69419146-5F33-3842-8712-B666CC0EEB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010808"/>
              </p:ext>
            </p:extLst>
          </p:nvPr>
        </p:nvGraphicFramePr>
        <p:xfrm>
          <a:off x="372021" y="613317"/>
          <a:ext cx="11447958" cy="5890761"/>
        </p:xfrm>
        <a:graphic>
          <a:graphicData uri="http://schemas.openxmlformats.org/drawingml/2006/table">
            <a:tbl>
              <a:tblPr firstRow="1" firstCol="1" bandRow="1">
                <a:noFill/>
                <a:tableStyleId>{5C22544A-7EE6-4342-B048-85BDC9FD1C3A}</a:tableStyleId>
              </a:tblPr>
              <a:tblGrid>
                <a:gridCol w="1578953">
                  <a:extLst>
                    <a:ext uri="{9D8B030D-6E8A-4147-A177-3AD203B41FA5}">
                      <a16:colId xmlns:a16="http://schemas.microsoft.com/office/drawing/2014/main" val="3099446126"/>
                    </a:ext>
                  </a:extLst>
                </a:gridCol>
                <a:gridCol w="1837033">
                  <a:extLst>
                    <a:ext uri="{9D8B030D-6E8A-4147-A177-3AD203B41FA5}">
                      <a16:colId xmlns:a16="http://schemas.microsoft.com/office/drawing/2014/main" val="4229768350"/>
                    </a:ext>
                  </a:extLst>
                </a:gridCol>
                <a:gridCol w="1523751">
                  <a:extLst>
                    <a:ext uri="{9D8B030D-6E8A-4147-A177-3AD203B41FA5}">
                      <a16:colId xmlns:a16="http://schemas.microsoft.com/office/drawing/2014/main" val="1585523260"/>
                    </a:ext>
                  </a:extLst>
                </a:gridCol>
                <a:gridCol w="1563180">
                  <a:extLst>
                    <a:ext uri="{9D8B030D-6E8A-4147-A177-3AD203B41FA5}">
                      <a16:colId xmlns:a16="http://schemas.microsoft.com/office/drawing/2014/main" val="4254207388"/>
                    </a:ext>
                  </a:extLst>
                </a:gridCol>
                <a:gridCol w="1651597">
                  <a:extLst>
                    <a:ext uri="{9D8B030D-6E8A-4147-A177-3AD203B41FA5}">
                      <a16:colId xmlns:a16="http://schemas.microsoft.com/office/drawing/2014/main" val="4015053151"/>
                    </a:ext>
                  </a:extLst>
                </a:gridCol>
                <a:gridCol w="1476109">
                  <a:extLst>
                    <a:ext uri="{9D8B030D-6E8A-4147-A177-3AD203B41FA5}">
                      <a16:colId xmlns:a16="http://schemas.microsoft.com/office/drawing/2014/main" val="1390135469"/>
                    </a:ext>
                  </a:extLst>
                </a:gridCol>
                <a:gridCol w="1817335">
                  <a:extLst>
                    <a:ext uri="{9D8B030D-6E8A-4147-A177-3AD203B41FA5}">
                      <a16:colId xmlns:a16="http://schemas.microsoft.com/office/drawing/2014/main" val="407516218"/>
                    </a:ext>
                  </a:extLst>
                </a:gridCol>
              </a:tblGrid>
              <a:tr h="814039">
                <a:tc>
                  <a:txBody>
                    <a:bodyPr/>
                    <a:lstStyle/>
                    <a:p>
                      <a:r>
                        <a:rPr lang="pl-PL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pl-PL" sz="12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pracujący wysoka i średniowysoka technika (MHT)  </a:t>
                      </a:r>
                      <a:endParaRPr lang="pl-PL" sz="12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pracujący MHT- m-</a:t>
                      </a:r>
                      <a:r>
                        <a:rPr lang="pl-PL" sz="12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sce</a:t>
                      </a:r>
                      <a:r>
                        <a:rPr lang="pl-PL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w Polsce</a:t>
                      </a:r>
                      <a:endParaRPr lang="pl-PL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udział MHT w pracujących j.l.</a:t>
                      </a:r>
                      <a:endParaRPr lang="pl-PL" sz="12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udział MHT w pracujących </a:t>
                      </a:r>
                      <a:r>
                        <a:rPr lang="pl-PL" sz="12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j.l</a:t>
                      </a:r>
                      <a:r>
                        <a:rPr lang="pl-PL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. - m-</a:t>
                      </a:r>
                      <a:r>
                        <a:rPr lang="pl-PL" sz="12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sce</a:t>
                      </a:r>
                      <a:r>
                        <a:rPr lang="pl-PL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w PL</a:t>
                      </a:r>
                      <a:endParaRPr lang="pl-PL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udział MHT w prac. w przemyśle (sekcje PKD B, C i D)</a:t>
                      </a:r>
                      <a:endParaRPr lang="pl-PL" sz="12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udział MHT w prac. w przemyśle B, C i D – m-</a:t>
                      </a:r>
                      <a:r>
                        <a:rPr lang="pl-PL" sz="12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scew</a:t>
                      </a:r>
                      <a:r>
                        <a:rPr lang="pl-PL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PL</a:t>
                      </a:r>
                      <a:endParaRPr lang="pl-PL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8802235"/>
                  </a:ext>
                </a:extLst>
              </a:tr>
              <a:tr h="205685">
                <a:tc>
                  <a:txBody>
                    <a:bodyPr/>
                    <a:lstStyle/>
                    <a:p>
                      <a:r>
                        <a:rPr lang="pl-PL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Dolnośląskie</a:t>
                      </a:r>
                      <a:endParaRPr lang="pl-PL" sz="12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9050" cap="flat" cmpd="sng" algn="ctr">
                      <a:noFill/>
                      <a:prstDash val="solid"/>
                    </a:lnL>
                    <a:lnR w="9525" cap="flat" cmpd="sng" algn="ctr">
                      <a:solidFill>
                        <a:srgbClr val="C7C6C1"/>
                      </a:solidFill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81167</a:t>
                      </a:r>
                      <a:endParaRPr lang="pl-PL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9525" cap="flat" cmpd="sng" algn="ctr">
                      <a:solidFill>
                        <a:srgbClr val="C7C6C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</a:t>
                      </a:r>
                      <a:endParaRPr lang="pl-PL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10,21</a:t>
                      </a:r>
                      <a:endParaRPr lang="pl-PL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</a:t>
                      </a:r>
                      <a:endParaRPr lang="pl-PL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31,04</a:t>
                      </a:r>
                      <a:endParaRPr lang="pl-PL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</a:t>
                      </a:r>
                      <a:endParaRPr lang="pl-PL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5602190"/>
                  </a:ext>
                </a:extLst>
              </a:tr>
              <a:tr h="259008">
                <a:tc>
                  <a:txBody>
                    <a:bodyPr/>
                    <a:lstStyle/>
                    <a:p>
                      <a:r>
                        <a:rPr lang="pl-PL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Lubuskie</a:t>
                      </a:r>
                      <a:endParaRPr lang="pl-PL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9050" cap="flat" cmpd="sng" algn="ctr">
                      <a:noFill/>
                      <a:prstDash val="solid"/>
                    </a:lnL>
                    <a:lnR w="9525" cap="flat" cmpd="sng" algn="ctr">
                      <a:solidFill>
                        <a:srgbClr val="C7C6C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21722</a:t>
                      </a:r>
                      <a:endParaRPr lang="pl-PL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9525" cap="flat" cmpd="sng" algn="ctr">
                      <a:solidFill>
                        <a:srgbClr val="C7C6C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10</a:t>
                      </a:r>
                      <a:endParaRPr lang="pl-PL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9,55</a:t>
                      </a:r>
                      <a:endParaRPr lang="pl-PL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</a:t>
                      </a:r>
                      <a:endParaRPr lang="pl-PL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24,65</a:t>
                      </a:r>
                      <a:endParaRPr lang="pl-PL" sz="14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</a:t>
                      </a:r>
                      <a:endParaRPr lang="pl-PL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1574764"/>
                  </a:ext>
                </a:extLst>
              </a:tr>
              <a:tr h="259008">
                <a:tc>
                  <a:txBody>
                    <a:bodyPr/>
                    <a:lstStyle/>
                    <a:p>
                      <a:r>
                        <a:rPr lang="pl-PL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Opolskie</a:t>
                      </a:r>
                      <a:endParaRPr lang="pl-PL" sz="12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9050" cap="flat" cmpd="sng" algn="ctr">
                      <a:noFill/>
                      <a:prstDash val="solid"/>
                    </a:lnL>
                    <a:lnR w="9525" cap="flat" cmpd="sng" algn="ctr">
                      <a:solidFill>
                        <a:srgbClr val="C7C6C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18572</a:t>
                      </a:r>
                      <a:endParaRPr lang="pl-PL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9525" cap="flat" cmpd="sng" algn="ctr">
                      <a:solidFill>
                        <a:srgbClr val="C7C6C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11</a:t>
                      </a:r>
                      <a:endParaRPr lang="pl-PL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9,48</a:t>
                      </a:r>
                      <a:endParaRPr lang="pl-PL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</a:t>
                      </a:r>
                      <a:endParaRPr lang="pl-PL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24,51</a:t>
                      </a:r>
                      <a:endParaRPr lang="pl-PL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</a:t>
                      </a:r>
                      <a:endParaRPr lang="pl-PL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6596443"/>
                  </a:ext>
                </a:extLst>
              </a:tr>
              <a:tr h="259008">
                <a:tc>
                  <a:txBody>
                    <a:bodyPr/>
                    <a:lstStyle/>
                    <a:p>
                      <a:r>
                        <a:rPr lang="pl-PL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Śląskie</a:t>
                      </a:r>
                      <a:endParaRPr lang="pl-PL" sz="12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9050" cap="flat" cmpd="sng" algn="ctr">
                      <a:noFill/>
                      <a:prstDash val="solid"/>
                    </a:lnL>
                    <a:lnR w="9525" cap="flat" cmpd="sng" algn="ctr">
                      <a:solidFill>
                        <a:srgbClr val="C7C6C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116703</a:t>
                      </a:r>
                      <a:endParaRPr lang="pl-PL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9525" cap="flat" cmpd="sng" algn="ctr">
                      <a:solidFill>
                        <a:srgbClr val="C7C6C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</a:t>
                      </a:r>
                      <a:endParaRPr lang="pl-PL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9,61</a:t>
                      </a:r>
                      <a:endParaRPr lang="pl-PL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</a:t>
                      </a:r>
                      <a:endParaRPr lang="pl-PL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24,34</a:t>
                      </a:r>
                      <a:endParaRPr lang="pl-PL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</a:t>
                      </a:r>
                      <a:endParaRPr lang="pl-PL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1189286"/>
                  </a:ext>
                </a:extLst>
              </a:tr>
              <a:tr h="259008">
                <a:tc>
                  <a:txBody>
                    <a:bodyPr/>
                    <a:lstStyle/>
                    <a:p>
                      <a:r>
                        <a:rPr lang="pl-PL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Podkarpackie</a:t>
                      </a:r>
                      <a:endParaRPr lang="pl-PL" sz="12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9050" cap="flat" cmpd="sng" algn="ctr">
                      <a:noFill/>
                      <a:prstDash val="solid"/>
                    </a:lnL>
                    <a:lnR w="9525" cap="flat" cmpd="sng" algn="ctr">
                      <a:solidFill>
                        <a:srgbClr val="C7C6C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36956</a:t>
                      </a:r>
                      <a:endParaRPr lang="pl-PL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9525" cap="flat" cmpd="sng" algn="ctr">
                      <a:solidFill>
                        <a:srgbClr val="C7C6C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6</a:t>
                      </a:r>
                      <a:endParaRPr lang="pl-PL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8,82</a:t>
                      </a:r>
                      <a:endParaRPr lang="pl-PL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</a:t>
                      </a:r>
                      <a:endParaRPr lang="pl-PL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21,47</a:t>
                      </a:r>
                      <a:endParaRPr lang="pl-PL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</a:t>
                      </a:r>
                      <a:endParaRPr lang="pl-PL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9764989"/>
                  </a:ext>
                </a:extLst>
              </a:tr>
              <a:tr h="259008">
                <a:tc>
                  <a:txBody>
                    <a:bodyPr/>
                    <a:lstStyle/>
                    <a:p>
                      <a:r>
                        <a:rPr lang="pl-PL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Polska</a:t>
                      </a:r>
                      <a:endParaRPr lang="pl-PL" sz="12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9050" cap="flat" cmpd="sng" algn="ctr">
                      <a:noFill/>
                      <a:prstDash val="solid"/>
                    </a:lnL>
                    <a:lnR w="9525" cap="flat" cmpd="sng" algn="ctr">
                      <a:solidFill>
                        <a:srgbClr val="C7C6C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632113</a:t>
                      </a:r>
                      <a:endParaRPr lang="pl-PL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9525" cap="flat" cmpd="sng" algn="ctr">
                      <a:solidFill>
                        <a:srgbClr val="C7C6C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pl-PL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6,46</a:t>
                      </a:r>
                      <a:endParaRPr lang="pl-PL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20,77</a:t>
                      </a:r>
                      <a:endParaRPr lang="pl-PL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l-PL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8056479"/>
                  </a:ext>
                </a:extLst>
              </a:tr>
              <a:tr h="259008">
                <a:tc>
                  <a:txBody>
                    <a:bodyPr/>
                    <a:lstStyle/>
                    <a:p>
                      <a:r>
                        <a:rPr lang="pl-PL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Wielkopolskie</a:t>
                      </a:r>
                      <a:endParaRPr lang="pl-PL" sz="12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9050" cap="flat" cmpd="sng" algn="ctr">
                      <a:noFill/>
                      <a:prstDash val="solid"/>
                    </a:lnL>
                    <a:lnR w="9525" cap="flat" cmpd="sng" algn="ctr">
                      <a:solidFill>
                        <a:srgbClr val="C7C6C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70274</a:t>
                      </a:r>
                      <a:endParaRPr lang="pl-PL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9525" cap="flat" cmpd="sng" algn="ctr">
                      <a:solidFill>
                        <a:srgbClr val="C7C6C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</a:t>
                      </a:r>
                      <a:endParaRPr lang="pl-PL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6,09</a:t>
                      </a:r>
                      <a:endParaRPr lang="pl-PL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6</a:t>
                      </a:r>
                      <a:endParaRPr lang="pl-PL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18,84</a:t>
                      </a:r>
                      <a:endParaRPr lang="pl-PL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6</a:t>
                      </a:r>
                      <a:endParaRPr lang="pl-PL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3513952"/>
                  </a:ext>
                </a:extLst>
              </a:tr>
              <a:tr h="259008">
                <a:tc>
                  <a:txBody>
                    <a:bodyPr/>
                    <a:lstStyle/>
                    <a:p>
                      <a:r>
                        <a:rPr lang="pl-PL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Małopolskie</a:t>
                      </a:r>
                      <a:endParaRPr lang="pl-PL" sz="12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9050" cap="flat" cmpd="sng" algn="ctr">
                      <a:noFill/>
                      <a:prstDash val="solid"/>
                    </a:lnL>
                    <a:lnR w="9525" cap="flat" cmpd="sng" algn="ctr">
                      <a:solidFill>
                        <a:srgbClr val="C7C6C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43633</a:t>
                      </a:r>
                      <a:endParaRPr lang="pl-PL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9525" cap="flat" cmpd="sng" algn="ctr">
                      <a:solidFill>
                        <a:srgbClr val="C7C6C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</a:t>
                      </a:r>
                      <a:endParaRPr lang="pl-PL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5,00</a:t>
                      </a:r>
                      <a:endParaRPr lang="pl-PL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11</a:t>
                      </a:r>
                      <a:endParaRPr lang="pl-PL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18,82</a:t>
                      </a:r>
                      <a:endParaRPr lang="pl-PL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7</a:t>
                      </a:r>
                      <a:endParaRPr lang="pl-PL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1447039"/>
                  </a:ext>
                </a:extLst>
              </a:tr>
              <a:tr h="259008">
                <a:tc>
                  <a:txBody>
                    <a:bodyPr/>
                    <a:lstStyle/>
                    <a:p>
                      <a:r>
                        <a:rPr lang="pl-PL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Mazowieckie</a:t>
                      </a:r>
                      <a:endParaRPr lang="pl-PL" sz="12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9050" cap="flat" cmpd="sng" algn="ctr">
                      <a:noFill/>
                      <a:prstDash val="solid"/>
                    </a:lnL>
                    <a:lnR w="9525" cap="flat" cmpd="sng" algn="ctr">
                      <a:solidFill>
                        <a:srgbClr val="C7C6C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63615</a:t>
                      </a:r>
                      <a:endParaRPr lang="pl-PL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9525" cap="flat" cmpd="sng" algn="ctr">
                      <a:solidFill>
                        <a:srgbClr val="C7C6C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</a:t>
                      </a:r>
                      <a:endParaRPr lang="pl-PL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3,38</a:t>
                      </a:r>
                      <a:endParaRPr lang="pl-PL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16</a:t>
                      </a:r>
                      <a:endParaRPr lang="pl-PL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18,73</a:t>
                      </a:r>
                      <a:endParaRPr lang="pl-PL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8</a:t>
                      </a:r>
                      <a:endParaRPr lang="pl-PL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9488854"/>
                  </a:ext>
                </a:extLst>
              </a:tr>
              <a:tr h="259008">
                <a:tc>
                  <a:txBody>
                    <a:bodyPr/>
                    <a:lstStyle/>
                    <a:p>
                      <a:r>
                        <a:rPr lang="pl-PL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Pomorskie</a:t>
                      </a:r>
                      <a:endParaRPr lang="pl-PL" sz="12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9050" cap="flat" cmpd="sng" algn="ctr">
                      <a:noFill/>
                      <a:prstDash val="solid"/>
                    </a:lnL>
                    <a:lnR w="9525" cap="flat" cmpd="sng" algn="ctr">
                      <a:solidFill>
                        <a:srgbClr val="C7C6C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31694</a:t>
                      </a:r>
                      <a:endParaRPr lang="pl-PL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9525" cap="flat" cmpd="sng" algn="ctr">
                      <a:solidFill>
                        <a:srgbClr val="C7C6C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7</a:t>
                      </a:r>
                      <a:endParaRPr lang="pl-PL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5,43</a:t>
                      </a:r>
                      <a:endParaRPr lang="pl-PL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9</a:t>
                      </a:r>
                      <a:endParaRPr lang="pl-PL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17,84</a:t>
                      </a:r>
                      <a:endParaRPr lang="pl-PL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9</a:t>
                      </a:r>
                      <a:endParaRPr lang="pl-PL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07355"/>
                  </a:ext>
                </a:extLst>
              </a:tr>
              <a:tr h="411590">
                <a:tc>
                  <a:txBody>
                    <a:bodyPr/>
                    <a:lstStyle/>
                    <a:p>
                      <a:r>
                        <a:rPr lang="pl-PL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Zachodniopomorskie</a:t>
                      </a:r>
                      <a:endParaRPr lang="pl-PL" sz="12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9050" cap="flat" cmpd="sng" algn="ctr">
                      <a:noFill/>
                      <a:prstDash val="solid"/>
                    </a:lnL>
                    <a:lnR w="9525" cap="flat" cmpd="sng" algn="ctr">
                      <a:solidFill>
                        <a:srgbClr val="C7C6C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18350</a:t>
                      </a:r>
                      <a:endParaRPr lang="pl-PL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9525" cap="flat" cmpd="sng" algn="ctr">
                      <a:solidFill>
                        <a:srgbClr val="C7C6C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12</a:t>
                      </a:r>
                      <a:endParaRPr lang="pl-PL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5,26</a:t>
                      </a:r>
                      <a:endParaRPr lang="pl-PL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10</a:t>
                      </a:r>
                      <a:endParaRPr lang="pl-PL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17,25</a:t>
                      </a:r>
                      <a:endParaRPr lang="pl-PL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10</a:t>
                      </a:r>
                      <a:endParaRPr lang="pl-PL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8933224"/>
                  </a:ext>
                </a:extLst>
              </a:tr>
              <a:tr h="259008">
                <a:tc>
                  <a:txBody>
                    <a:bodyPr/>
                    <a:lstStyle/>
                    <a:p>
                      <a:r>
                        <a:rPr lang="pl-PL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Świętokrzyskie</a:t>
                      </a:r>
                      <a:endParaRPr lang="pl-PL" sz="12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9050" cap="flat" cmpd="sng" algn="ctr">
                      <a:noFill/>
                      <a:prstDash val="solid"/>
                    </a:lnL>
                    <a:lnR w="9525" cap="flat" cmpd="sng" algn="ctr">
                      <a:solidFill>
                        <a:srgbClr val="C7C6C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12690</a:t>
                      </a:r>
                      <a:endParaRPr lang="pl-PL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9525" cap="flat" cmpd="sng" algn="ctr">
                      <a:solidFill>
                        <a:srgbClr val="C7C6C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14</a:t>
                      </a:r>
                      <a:endParaRPr lang="pl-PL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5,80</a:t>
                      </a:r>
                      <a:endParaRPr lang="pl-PL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7</a:t>
                      </a:r>
                      <a:endParaRPr lang="pl-PL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16,66</a:t>
                      </a:r>
                      <a:endParaRPr lang="pl-PL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11</a:t>
                      </a:r>
                      <a:endParaRPr lang="pl-PL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3636352"/>
                  </a:ext>
                </a:extLst>
              </a:tr>
              <a:tr h="259008">
                <a:tc>
                  <a:txBody>
                    <a:bodyPr/>
                    <a:lstStyle/>
                    <a:p>
                      <a:r>
                        <a:rPr lang="pl-PL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Lubelskie</a:t>
                      </a:r>
                      <a:endParaRPr lang="pl-PL" sz="12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9050" cap="flat" cmpd="sng" algn="ctr">
                      <a:noFill/>
                      <a:prstDash val="solid"/>
                    </a:lnL>
                    <a:lnR w="9525" cap="flat" cmpd="sng" algn="ctr">
                      <a:solidFill>
                        <a:srgbClr val="C7C6C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17452</a:t>
                      </a:r>
                      <a:endParaRPr lang="pl-PL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9525" cap="flat" cmpd="sng" algn="ctr">
                      <a:solidFill>
                        <a:srgbClr val="C7C6C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13</a:t>
                      </a:r>
                      <a:endParaRPr lang="pl-PL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4,96</a:t>
                      </a:r>
                      <a:endParaRPr lang="pl-PL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13</a:t>
                      </a:r>
                      <a:endParaRPr lang="pl-PL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16,10</a:t>
                      </a:r>
                      <a:endParaRPr lang="pl-PL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12</a:t>
                      </a:r>
                      <a:endParaRPr lang="pl-PL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4829619"/>
                  </a:ext>
                </a:extLst>
              </a:tr>
              <a:tr h="411590">
                <a:tc>
                  <a:txBody>
                    <a:bodyPr/>
                    <a:lstStyle/>
                    <a:p>
                      <a:r>
                        <a:rPr lang="pl-PL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Warmińsko-mazurskie</a:t>
                      </a:r>
                      <a:endParaRPr lang="pl-PL" sz="12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9050" cap="flat" cmpd="sng" algn="ctr">
                      <a:noFill/>
                      <a:prstDash val="solid"/>
                    </a:lnL>
                    <a:lnR w="9525" cap="flat" cmpd="sng" algn="ctr">
                      <a:solidFill>
                        <a:srgbClr val="C7C6C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26099</a:t>
                      </a:r>
                      <a:endParaRPr lang="pl-PL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9525" cap="flat" cmpd="sng" algn="ctr">
                      <a:solidFill>
                        <a:srgbClr val="C7C6C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9</a:t>
                      </a:r>
                      <a:endParaRPr lang="pl-PL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5,79</a:t>
                      </a:r>
                      <a:endParaRPr lang="pl-PL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8</a:t>
                      </a:r>
                      <a:endParaRPr lang="pl-PL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15,84</a:t>
                      </a:r>
                      <a:endParaRPr lang="pl-PL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13</a:t>
                      </a:r>
                      <a:endParaRPr lang="pl-PL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7478092"/>
                  </a:ext>
                </a:extLst>
              </a:tr>
              <a:tr h="259008">
                <a:tc>
                  <a:txBody>
                    <a:bodyPr/>
                    <a:lstStyle/>
                    <a:p>
                      <a:r>
                        <a:rPr lang="pl-PL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Łódzkie</a:t>
                      </a:r>
                      <a:endParaRPr lang="pl-PL" sz="12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9050" cap="flat" cmpd="sng" algn="ctr">
                      <a:noFill/>
                      <a:prstDash val="solid"/>
                    </a:lnL>
                    <a:lnR w="9525" cap="flat" cmpd="sng" algn="ctr">
                      <a:solidFill>
                        <a:srgbClr val="C7C6C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30180</a:t>
                      </a:r>
                      <a:endParaRPr lang="pl-PL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9525" cap="flat" cmpd="sng" algn="ctr">
                      <a:solidFill>
                        <a:srgbClr val="C7C6C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8</a:t>
                      </a:r>
                      <a:endParaRPr lang="pl-PL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4,97</a:t>
                      </a:r>
                      <a:endParaRPr lang="pl-PL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12</a:t>
                      </a:r>
                      <a:endParaRPr lang="pl-PL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14,30</a:t>
                      </a:r>
                      <a:endParaRPr lang="pl-PL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14</a:t>
                      </a:r>
                      <a:endParaRPr lang="pl-PL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123634"/>
                  </a:ext>
                </a:extLst>
              </a:tr>
              <a:tr h="259008">
                <a:tc>
                  <a:txBody>
                    <a:bodyPr/>
                    <a:lstStyle/>
                    <a:p>
                      <a:r>
                        <a:rPr lang="pl-PL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Podlaskie</a:t>
                      </a:r>
                      <a:endParaRPr lang="pl-PL" sz="12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9050" cap="flat" cmpd="sng" algn="ctr">
                      <a:noFill/>
                      <a:prstDash val="solid"/>
                    </a:lnL>
                    <a:lnR w="9525" cap="flat" cmpd="sng" algn="ctr">
                      <a:solidFill>
                        <a:srgbClr val="C7C6C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9054</a:t>
                      </a:r>
                      <a:endParaRPr lang="pl-PL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9525" cap="flat" cmpd="sng" algn="ctr">
                      <a:solidFill>
                        <a:srgbClr val="C7C6C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16</a:t>
                      </a:r>
                      <a:endParaRPr lang="pl-PL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4,54</a:t>
                      </a:r>
                      <a:endParaRPr lang="pl-PL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14</a:t>
                      </a:r>
                      <a:endParaRPr lang="pl-PL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13,47</a:t>
                      </a:r>
                      <a:endParaRPr lang="pl-PL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15</a:t>
                      </a:r>
                      <a:endParaRPr lang="pl-PL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792484"/>
                  </a:ext>
                </a:extLst>
              </a:tr>
              <a:tr h="411590">
                <a:tc>
                  <a:txBody>
                    <a:bodyPr/>
                    <a:lstStyle/>
                    <a:p>
                      <a:r>
                        <a:rPr lang="pl-PL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Kujawsko-pomorskie</a:t>
                      </a:r>
                      <a:endParaRPr lang="pl-PL" sz="12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9050" cap="flat" cmpd="sng" algn="ctr">
                      <a:noFill/>
                      <a:prstDash val="solid"/>
                    </a:lnL>
                    <a:lnR w="9525" cap="flat" cmpd="sng" algn="ctr">
                      <a:solidFill>
                        <a:srgbClr val="C7C6C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9181</a:t>
                      </a:r>
                      <a:endParaRPr lang="pl-PL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9525" cap="flat" cmpd="sng" algn="ctr">
                      <a:solidFill>
                        <a:srgbClr val="C7C6C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15</a:t>
                      </a:r>
                      <a:endParaRPr lang="pl-PL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3,59</a:t>
                      </a:r>
                      <a:endParaRPr lang="pl-PL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15</a:t>
                      </a:r>
                      <a:endParaRPr lang="pl-PL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9,14</a:t>
                      </a:r>
                      <a:endParaRPr lang="pl-PL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16</a:t>
                      </a:r>
                      <a:endParaRPr lang="pl-PL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367" marR="67026" marT="44684" marB="4468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2228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13830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FE42927-F13D-724C-A33D-D943483E5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Udział przychodów netto ze sprzedaży produktów podmiotów zaliczanych do wysokiej i średnio-wysokiej techniki w przychodach netto ze sprzedaży produktów podmiotów zaliczanych do sekcji Przetwórstwo przemysłowe.</a:t>
            </a:r>
          </a:p>
        </p:txBody>
      </p:sp>
      <p:pic>
        <p:nvPicPr>
          <p:cNvPr id="21" name="Obraz 20" descr="Obraz zawierający tekst&#10;&#10;Opis wygenerowany automatycznie">
            <a:extLst>
              <a:ext uri="{FF2B5EF4-FFF2-40B4-BE49-F238E27FC236}">
                <a16:creationId xmlns:a16="http://schemas.microsoft.com/office/drawing/2014/main" id="{FC8C143B-1345-CA46-A1E0-E21F72FABEE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021" y="99704"/>
            <a:ext cx="1988233" cy="651368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</p:pic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BE7C7A3A-EB61-0147-BC28-BC5B151102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4314661"/>
              </p:ext>
            </p:extLst>
          </p:nvPr>
        </p:nvGraphicFramePr>
        <p:xfrm>
          <a:off x="838200" y="1863801"/>
          <a:ext cx="10515599" cy="4440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11648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Wykres 22">
            <a:extLst>
              <a:ext uri="{FF2B5EF4-FFF2-40B4-BE49-F238E27FC236}">
                <a16:creationId xmlns:a16="http://schemas.microsoft.com/office/drawing/2014/main" id="{86A4D7C2-2CB1-8B43-B4F8-9EF3234E5F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5279893"/>
              </p:ext>
            </p:extLst>
          </p:nvPr>
        </p:nvGraphicFramePr>
        <p:xfrm>
          <a:off x="643467" y="643467"/>
          <a:ext cx="10905066" cy="5571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72451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Obraz 20" descr="Obraz zawierający tekst&#10;&#10;Opis wygenerowany automatycznie">
            <a:extLst>
              <a:ext uri="{FF2B5EF4-FFF2-40B4-BE49-F238E27FC236}">
                <a16:creationId xmlns:a16="http://schemas.microsoft.com/office/drawing/2014/main" id="{FC8C143B-1345-CA46-A1E0-E21F72FABEE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021" y="99704"/>
            <a:ext cx="1988233" cy="651368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</p:pic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551F3B3B-2B05-6841-941B-C20066D2E9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9005642"/>
              </p:ext>
            </p:extLst>
          </p:nvPr>
        </p:nvGraphicFramePr>
        <p:xfrm>
          <a:off x="643467" y="643467"/>
          <a:ext cx="10905066" cy="5571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Pole tekstowe 11">
            <a:extLst>
              <a:ext uri="{FF2B5EF4-FFF2-40B4-BE49-F238E27FC236}">
                <a16:creationId xmlns:a16="http://schemas.microsoft.com/office/drawing/2014/main" id="{64B4A1B9-C8C1-D142-822B-B98121FAF2C9}"/>
              </a:ext>
            </a:extLst>
          </p:cNvPr>
          <p:cNvSpPr txBox="1"/>
          <p:nvPr/>
        </p:nvSpPr>
        <p:spPr>
          <a:xfrm>
            <a:off x="9645805" y="4069398"/>
            <a:ext cx="2307689" cy="43370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pl-PL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2021 r. wynik w stosunku do średniej dla UE</a:t>
            </a:r>
          </a:p>
        </p:txBody>
      </p:sp>
      <p:sp>
        <p:nvSpPr>
          <p:cNvPr id="8" name="Pole tekstowe 12">
            <a:extLst>
              <a:ext uri="{FF2B5EF4-FFF2-40B4-BE49-F238E27FC236}">
                <a16:creationId xmlns:a16="http://schemas.microsoft.com/office/drawing/2014/main" id="{750FA476-1FC1-D842-A510-9BF12085DE1E}"/>
              </a:ext>
            </a:extLst>
          </p:cNvPr>
          <p:cNvSpPr txBox="1"/>
          <p:nvPr/>
        </p:nvSpPr>
        <p:spPr>
          <a:xfrm>
            <a:off x="1112479" y="951414"/>
            <a:ext cx="2495550" cy="55943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pl-PL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Zmiana w stosunku do średniej dla UE w 2021 r. w porównaniu z 2014 r.</a:t>
            </a:r>
          </a:p>
        </p:txBody>
      </p:sp>
    </p:spTree>
    <p:extLst>
      <p:ext uri="{BB962C8B-B14F-4D97-AF65-F5344CB8AC3E}">
        <p14:creationId xmlns:p14="http://schemas.microsoft.com/office/powerpoint/2010/main" val="9436604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FE42927-F13D-724C-A33D-D943483E5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8234" y="39776"/>
            <a:ext cx="9283502" cy="6513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Polskie</a:t>
            </a: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regiony</a:t>
            </a: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w Regional Innovation Scoreboard 2021 </a:t>
            </a:r>
          </a:p>
        </p:txBody>
      </p:sp>
      <p:pic>
        <p:nvPicPr>
          <p:cNvPr id="21" name="Obraz 20" descr="Obraz zawierający tekst&#10;&#10;Opis wygenerowany automatycznie">
            <a:extLst>
              <a:ext uri="{FF2B5EF4-FFF2-40B4-BE49-F238E27FC236}">
                <a16:creationId xmlns:a16="http://schemas.microsoft.com/office/drawing/2014/main" id="{FC8C143B-1345-CA46-A1E0-E21F72FABEE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021" y="99704"/>
            <a:ext cx="1988233" cy="651368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F9230A12-27AE-0A4E-BC1A-21A4418E21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360746"/>
              </p:ext>
            </p:extLst>
          </p:nvPr>
        </p:nvGraphicFramePr>
        <p:xfrm>
          <a:off x="278782" y="777315"/>
          <a:ext cx="11141929" cy="5707860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1449219">
                  <a:extLst>
                    <a:ext uri="{9D8B030D-6E8A-4147-A177-3AD203B41FA5}">
                      <a16:colId xmlns:a16="http://schemas.microsoft.com/office/drawing/2014/main" val="345899464"/>
                    </a:ext>
                  </a:extLst>
                </a:gridCol>
                <a:gridCol w="2441187">
                  <a:extLst>
                    <a:ext uri="{9D8B030D-6E8A-4147-A177-3AD203B41FA5}">
                      <a16:colId xmlns:a16="http://schemas.microsoft.com/office/drawing/2014/main" val="4238836596"/>
                    </a:ext>
                  </a:extLst>
                </a:gridCol>
                <a:gridCol w="2471775">
                  <a:extLst>
                    <a:ext uri="{9D8B030D-6E8A-4147-A177-3AD203B41FA5}">
                      <a16:colId xmlns:a16="http://schemas.microsoft.com/office/drawing/2014/main" val="1113563427"/>
                    </a:ext>
                  </a:extLst>
                </a:gridCol>
                <a:gridCol w="2963729">
                  <a:extLst>
                    <a:ext uri="{9D8B030D-6E8A-4147-A177-3AD203B41FA5}">
                      <a16:colId xmlns:a16="http://schemas.microsoft.com/office/drawing/2014/main" val="1683186511"/>
                    </a:ext>
                  </a:extLst>
                </a:gridCol>
                <a:gridCol w="1816019">
                  <a:extLst>
                    <a:ext uri="{9D8B030D-6E8A-4147-A177-3AD203B41FA5}">
                      <a16:colId xmlns:a16="http://schemas.microsoft.com/office/drawing/2014/main" val="456618886"/>
                    </a:ext>
                  </a:extLst>
                </a:gridCol>
              </a:tblGrid>
              <a:tr h="424006">
                <a:tc>
                  <a:txBody>
                    <a:bodyPr/>
                    <a:lstStyle/>
                    <a:p>
                      <a:r>
                        <a:rPr lang="pl-PL" sz="1200" b="1" cap="none" spc="0">
                          <a:solidFill>
                            <a:schemeClr val="tx1"/>
                          </a:solidFill>
                          <a:effectLst/>
                        </a:rPr>
                        <a:t>Województwo</a:t>
                      </a:r>
                      <a:endParaRPr lang="pl-PL" sz="12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29" marR="27728" marT="11408" marB="85562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cap="none" spc="0" dirty="0">
                          <a:solidFill>
                            <a:schemeClr val="tx1"/>
                          </a:solidFill>
                          <a:effectLst/>
                        </a:rPr>
                        <a:t>Wynik w 2021 r w stosunku do średniej dla UE w 2014 roku</a:t>
                      </a:r>
                      <a:endParaRPr lang="pl-PL" sz="120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29" marR="27728" marT="11408" marB="85562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cap="none" spc="0">
                          <a:solidFill>
                            <a:schemeClr val="tx1"/>
                          </a:solidFill>
                          <a:effectLst/>
                        </a:rPr>
                        <a:t>Wynik w 2021 r. w stosunku do średniej dla UE w 2021 r. 2</a:t>
                      </a:r>
                      <a:endParaRPr lang="pl-PL" sz="12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29" marR="27728" marT="11408" marB="85562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cap="none" spc="0">
                          <a:solidFill>
                            <a:schemeClr val="tx1"/>
                          </a:solidFill>
                          <a:effectLst/>
                        </a:rPr>
                        <a:t>Zmiana w stosunku do średniej dla UE 2021 w porównaniu z 2014</a:t>
                      </a:r>
                      <a:endParaRPr lang="pl-PL" sz="12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29" marR="27728" marT="11408" marB="85562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cap="none" spc="0" dirty="0">
                          <a:solidFill>
                            <a:schemeClr val="tx1"/>
                          </a:solidFill>
                          <a:effectLst/>
                        </a:rPr>
                        <a:t>Grupa rankingowa UE</a:t>
                      </a:r>
                      <a:endParaRPr lang="pl-PL" sz="120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29" marR="27728" marT="11408" marB="85562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6453682"/>
                  </a:ext>
                </a:extLst>
              </a:tr>
              <a:tr h="233869">
                <a:tc>
                  <a:txBody>
                    <a:bodyPr/>
                    <a:lstStyle/>
                    <a:p>
                      <a:r>
                        <a:rPr lang="pl-PL" sz="1200" cap="none" spc="0">
                          <a:solidFill>
                            <a:schemeClr val="tx1"/>
                          </a:solidFill>
                          <a:effectLst/>
                        </a:rPr>
                        <a:t>Warszawski stołeczny</a:t>
                      </a:r>
                      <a:endParaRPr lang="pl-PL" sz="12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29" marR="27728" marT="11408" marB="85562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cap="none" spc="0">
                          <a:solidFill>
                            <a:schemeClr val="tx1"/>
                          </a:solidFill>
                          <a:effectLst/>
                        </a:rPr>
                        <a:t>101,2</a:t>
                      </a:r>
                      <a:endParaRPr lang="pl-PL" sz="12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29" marR="27728" marT="11408" marB="855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cap="none" spc="0">
                          <a:solidFill>
                            <a:schemeClr val="tx1"/>
                          </a:solidFill>
                          <a:effectLst/>
                        </a:rPr>
                        <a:t>88,1</a:t>
                      </a:r>
                      <a:endParaRPr lang="pl-PL" sz="12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29" marR="27728" marT="11408" marB="855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cap="none" spc="0">
                          <a:solidFill>
                            <a:schemeClr val="tx1"/>
                          </a:solidFill>
                          <a:effectLst/>
                        </a:rPr>
                        <a:t>29,9</a:t>
                      </a:r>
                      <a:endParaRPr lang="pl-PL" sz="12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29" marR="27728" marT="11408" marB="855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cap="none" spc="0">
                          <a:solidFill>
                            <a:schemeClr val="tx1"/>
                          </a:solidFill>
                          <a:effectLst/>
                        </a:rPr>
                        <a:t>Umiarkowany innowator</a:t>
                      </a:r>
                      <a:endParaRPr lang="pl-PL" sz="12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29" marR="27728" marT="11408" marB="855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657925"/>
                  </a:ext>
                </a:extLst>
              </a:tr>
              <a:tr h="233869">
                <a:tc>
                  <a:txBody>
                    <a:bodyPr/>
                    <a:lstStyle/>
                    <a:p>
                      <a:r>
                        <a:rPr lang="pl-PL" sz="1200" cap="none" spc="0">
                          <a:solidFill>
                            <a:schemeClr val="tx1"/>
                          </a:solidFill>
                          <a:effectLst/>
                        </a:rPr>
                        <a:t>Małopolskie</a:t>
                      </a:r>
                      <a:endParaRPr lang="pl-PL" sz="12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29" marR="27728" marT="11408" marB="85562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cap="none" spc="0">
                          <a:solidFill>
                            <a:schemeClr val="tx1"/>
                          </a:solidFill>
                          <a:effectLst/>
                        </a:rPr>
                        <a:t>81,7</a:t>
                      </a:r>
                      <a:endParaRPr lang="pl-PL" sz="12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29" marR="27728" marT="11408" marB="855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cap="none" spc="0">
                          <a:solidFill>
                            <a:schemeClr val="tx1"/>
                          </a:solidFill>
                          <a:effectLst/>
                        </a:rPr>
                        <a:t>71,1</a:t>
                      </a:r>
                      <a:endParaRPr lang="pl-PL" sz="12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29" marR="27728" marT="11408" marB="855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cap="none" spc="0">
                          <a:solidFill>
                            <a:schemeClr val="tx1"/>
                          </a:solidFill>
                          <a:effectLst/>
                        </a:rPr>
                        <a:t>25,2</a:t>
                      </a:r>
                      <a:endParaRPr lang="pl-PL" sz="12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29" marR="27728" marT="11408" marB="855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cap="none" spc="0">
                          <a:solidFill>
                            <a:schemeClr val="tx1"/>
                          </a:solidFill>
                          <a:effectLst/>
                        </a:rPr>
                        <a:t>Umiarkowany innowator -</a:t>
                      </a:r>
                      <a:endParaRPr lang="pl-PL" sz="12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29" marR="27728" marT="11408" marB="855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603158"/>
                  </a:ext>
                </a:extLst>
              </a:tr>
              <a:tr h="233869">
                <a:tc>
                  <a:txBody>
                    <a:bodyPr/>
                    <a:lstStyle/>
                    <a:p>
                      <a:r>
                        <a:rPr lang="pl-PL" sz="1200" cap="none" spc="0">
                          <a:solidFill>
                            <a:schemeClr val="tx1"/>
                          </a:solidFill>
                          <a:effectLst/>
                        </a:rPr>
                        <a:t>Dolnośląskie</a:t>
                      </a:r>
                      <a:endParaRPr lang="pl-PL" sz="12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29" marR="27728" marT="11408" marB="85562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cap="none" spc="0">
                          <a:solidFill>
                            <a:schemeClr val="tx1"/>
                          </a:solidFill>
                          <a:effectLst/>
                        </a:rPr>
                        <a:t>74,1</a:t>
                      </a:r>
                      <a:endParaRPr lang="pl-PL" sz="12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29" marR="27728" marT="11408" marB="855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cap="none" spc="0">
                          <a:solidFill>
                            <a:schemeClr val="tx1"/>
                          </a:solidFill>
                          <a:effectLst/>
                        </a:rPr>
                        <a:t>64,5</a:t>
                      </a:r>
                      <a:endParaRPr lang="pl-PL" sz="12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29" marR="27728" marT="11408" marB="855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cap="none" spc="0">
                          <a:solidFill>
                            <a:schemeClr val="tx1"/>
                          </a:solidFill>
                          <a:effectLst/>
                        </a:rPr>
                        <a:t>22,1</a:t>
                      </a:r>
                      <a:endParaRPr lang="pl-PL" sz="12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29" marR="27728" marT="11408" marB="855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cap="none" spc="0">
                          <a:solidFill>
                            <a:schemeClr val="tx1"/>
                          </a:solidFill>
                          <a:effectLst/>
                        </a:rPr>
                        <a:t>Wschodzący innowator +</a:t>
                      </a:r>
                      <a:endParaRPr lang="pl-PL" sz="12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29" marR="27728" marT="11408" marB="855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1534110"/>
                  </a:ext>
                </a:extLst>
              </a:tr>
              <a:tr h="233869">
                <a:tc>
                  <a:txBody>
                    <a:bodyPr/>
                    <a:lstStyle/>
                    <a:p>
                      <a:r>
                        <a:rPr lang="pl-PL" sz="1200" cap="none" spc="0">
                          <a:solidFill>
                            <a:schemeClr val="tx1"/>
                          </a:solidFill>
                          <a:effectLst/>
                        </a:rPr>
                        <a:t>Pomorskie</a:t>
                      </a:r>
                      <a:endParaRPr lang="pl-PL" sz="12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29" marR="27728" marT="11408" marB="85562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cap="none" spc="0">
                          <a:solidFill>
                            <a:schemeClr val="tx1"/>
                          </a:solidFill>
                          <a:effectLst/>
                        </a:rPr>
                        <a:t>73,0</a:t>
                      </a:r>
                      <a:endParaRPr lang="pl-PL" sz="12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29" marR="27728" marT="11408" marB="855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cap="none" spc="0">
                          <a:solidFill>
                            <a:schemeClr val="tx1"/>
                          </a:solidFill>
                          <a:effectLst/>
                        </a:rPr>
                        <a:t>63,6</a:t>
                      </a:r>
                      <a:endParaRPr lang="pl-PL" sz="12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29" marR="27728" marT="11408" marB="855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cap="none" spc="0">
                          <a:solidFill>
                            <a:schemeClr val="tx1"/>
                          </a:solidFill>
                          <a:effectLst/>
                        </a:rPr>
                        <a:t>20,2</a:t>
                      </a:r>
                      <a:endParaRPr lang="pl-PL" sz="12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29" marR="27728" marT="11408" marB="855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cap="none" spc="0">
                          <a:solidFill>
                            <a:schemeClr val="tx1"/>
                          </a:solidFill>
                          <a:effectLst/>
                        </a:rPr>
                        <a:t>Wschodzący innowator +</a:t>
                      </a:r>
                      <a:endParaRPr lang="pl-PL" sz="12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29" marR="27728" marT="11408" marB="855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142400"/>
                  </a:ext>
                </a:extLst>
              </a:tr>
              <a:tr h="233869">
                <a:tc>
                  <a:txBody>
                    <a:bodyPr/>
                    <a:lstStyle/>
                    <a:p>
                      <a:r>
                        <a:rPr lang="pl-PL" sz="1200" cap="none" spc="0">
                          <a:solidFill>
                            <a:schemeClr val="tx1"/>
                          </a:solidFill>
                          <a:effectLst/>
                        </a:rPr>
                        <a:t>Podkarpackie</a:t>
                      </a:r>
                      <a:endParaRPr lang="pl-PL" sz="12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29" marR="27728" marT="11408" marB="85562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cap="none" spc="0">
                          <a:solidFill>
                            <a:schemeClr val="tx1"/>
                          </a:solidFill>
                          <a:effectLst/>
                        </a:rPr>
                        <a:t>65,5</a:t>
                      </a:r>
                      <a:endParaRPr lang="pl-PL" sz="12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29" marR="27728" marT="11408" marB="855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cap="none" spc="0">
                          <a:solidFill>
                            <a:schemeClr val="tx1"/>
                          </a:solidFill>
                          <a:effectLst/>
                        </a:rPr>
                        <a:t>57,0</a:t>
                      </a:r>
                      <a:endParaRPr lang="pl-PL" sz="12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29" marR="27728" marT="11408" marB="855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cap="none" spc="0">
                          <a:solidFill>
                            <a:schemeClr val="tx1"/>
                          </a:solidFill>
                          <a:effectLst/>
                        </a:rPr>
                        <a:t>14,4</a:t>
                      </a:r>
                      <a:endParaRPr lang="pl-PL" sz="12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29" marR="27728" marT="11408" marB="855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cap="none" spc="0">
                          <a:solidFill>
                            <a:schemeClr val="tx1"/>
                          </a:solidFill>
                          <a:effectLst/>
                        </a:rPr>
                        <a:t>Wschodzący innowator +</a:t>
                      </a:r>
                      <a:endParaRPr lang="pl-PL" sz="12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29" marR="27728" marT="11408" marB="855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4519404"/>
                  </a:ext>
                </a:extLst>
              </a:tr>
              <a:tr h="233869">
                <a:tc>
                  <a:txBody>
                    <a:bodyPr/>
                    <a:lstStyle/>
                    <a:p>
                      <a:r>
                        <a:rPr lang="pl-PL" sz="1200" cap="none" spc="0">
                          <a:solidFill>
                            <a:schemeClr val="tx1"/>
                          </a:solidFill>
                          <a:effectLst/>
                        </a:rPr>
                        <a:t>Lubelskie</a:t>
                      </a:r>
                      <a:endParaRPr lang="pl-PL" sz="12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29" marR="27728" marT="11408" marB="85562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cap="none" spc="0">
                          <a:solidFill>
                            <a:schemeClr val="tx1"/>
                          </a:solidFill>
                          <a:effectLst/>
                        </a:rPr>
                        <a:t>60,8</a:t>
                      </a:r>
                      <a:endParaRPr lang="pl-PL" sz="12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29" marR="27728" marT="11408" marB="855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cap="none" spc="0">
                          <a:solidFill>
                            <a:schemeClr val="tx1"/>
                          </a:solidFill>
                          <a:effectLst/>
                        </a:rPr>
                        <a:t>53,0</a:t>
                      </a:r>
                      <a:endParaRPr lang="pl-PL" sz="12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29" marR="27728" marT="11408" marB="855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cap="none" spc="0">
                          <a:solidFill>
                            <a:schemeClr val="tx1"/>
                          </a:solidFill>
                          <a:effectLst/>
                        </a:rPr>
                        <a:t>19,3</a:t>
                      </a:r>
                      <a:endParaRPr lang="pl-PL" sz="12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29" marR="27728" marT="11408" marB="855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cap="none" spc="0">
                          <a:solidFill>
                            <a:schemeClr val="tx1"/>
                          </a:solidFill>
                          <a:effectLst/>
                        </a:rPr>
                        <a:t>Wschodzący innowator +</a:t>
                      </a:r>
                      <a:endParaRPr lang="pl-PL" sz="12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29" marR="27728" marT="11408" marB="855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663006"/>
                  </a:ext>
                </a:extLst>
              </a:tr>
              <a:tr h="233869">
                <a:tc>
                  <a:txBody>
                    <a:bodyPr/>
                    <a:lstStyle/>
                    <a:p>
                      <a:r>
                        <a:rPr lang="pl-PL" sz="1200" cap="none" spc="0">
                          <a:solidFill>
                            <a:schemeClr val="tx1"/>
                          </a:solidFill>
                          <a:effectLst/>
                        </a:rPr>
                        <a:t>Łódzkie</a:t>
                      </a:r>
                      <a:endParaRPr lang="pl-PL" sz="12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29" marR="27728" marT="11408" marB="85562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cap="none" spc="0">
                          <a:solidFill>
                            <a:schemeClr val="tx1"/>
                          </a:solidFill>
                          <a:effectLst/>
                        </a:rPr>
                        <a:t>60,7</a:t>
                      </a:r>
                      <a:endParaRPr lang="pl-PL" sz="12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29" marR="27728" marT="11408" marB="855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cap="none" spc="0">
                          <a:solidFill>
                            <a:schemeClr val="tx1"/>
                          </a:solidFill>
                          <a:effectLst/>
                        </a:rPr>
                        <a:t>52,8</a:t>
                      </a:r>
                      <a:endParaRPr lang="pl-PL" sz="12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29" marR="27728" marT="11408" marB="855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cap="none" spc="0">
                          <a:solidFill>
                            <a:schemeClr val="tx1"/>
                          </a:solidFill>
                          <a:effectLst/>
                        </a:rPr>
                        <a:t>15,2</a:t>
                      </a:r>
                      <a:endParaRPr lang="pl-PL" sz="12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29" marR="27728" marT="11408" marB="855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cap="none" spc="0">
                          <a:solidFill>
                            <a:schemeClr val="tx1"/>
                          </a:solidFill>
                          <a:effectLst/>
                        </a:rPr>
                        <a:t>Wschodzący innowator +</a:t>
                      </a:r>
                      <a:endParaRPr lang="pl-PL" sz="12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29" marR="27728" marT="11408" marB="855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45363"/>
                  </a:ext>
                </a:extLst>
              </a:tr>
              <a:tr h="233869">
                <a:tc>
                  <a:txBody>
                    <a:bodyPr/>
                    <a:lstStyle/>
                    <a:p>
                      <a:r>
                        <a:rPr lang="pl-PL" sz="1200" cap="none" spc="0">
                          <a:solidFill>
                            <a:schemeClr val="tx1"/>
                          </a:solidFill>
                          <a:effectLst/>
                        </a:rPr>
                        <a:t>Wielkopolskie</a:t>
                      </a:r>
                      <a:endParaRPr lang="pl-PL" sz="12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29" marR="27728" marT="11408" marB="85562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cap="none" spc="0">
                          <a:solidFill>
                            <a:schemeClr val="tx1"/>
                          </a:solidFill>
                          <a:effectLst/>
                        </a:rPr>
                        <a:t>60,0</a:t>
                      </a:r>
                      <a:endParaRPr lang="pl-PL" sz="12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29" marR="27728" marT="11408" marB="855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cap="none" spc="0">
                          <a:solidFill>
                            <a:schemeClr val="tx1"/>
                          </a:solidFill>
                          <a:effectLst/>
                        </a:rPr>
                        <a:t>52,3</a:t>
                      </a:r>
                      <a:endParaRPr lang="pl-PL" sz="12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29" marR="27728" marT="11408" marB="855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cap="none" spc="0">
                          <a:solidFill>
                            <a:schemeClr val="tx1"/>
                          </a:solidFill>
                          <a:effectLst/>
                        </a:rPr>
                        <a:t>16,1</a:t>
                      </a:r>
                      <a:endParaRPr lang="pl-PL" sz="12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29" marR="27728" marT="11408" marB="855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cap="none" spc="0">
                          <a:solidFill>
                            <a:schemeClr val="tx1"/>
                          </a:solidFill>
                          <a:effectLst/>
                        </a:rPr>
                        <a:t>Wschodzący innowator +</a:t>
                      </a:r>
                      <a:endParaRPr lang="pl-PL" sz="12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29" marR="27728" marT="11408" marB="855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818961"/>
                  </a:ext>
                </a:extLst>
              </a:tr>
              <a:tr h="233869">
                <a:tc>
                  <a:txBody>
                    <a:bodyPr/>
                    <a:lstStyle/>
                    <a:p>
                      <a:r>
                        <a:rPr lang="pl-PL" sz="1200" cap="none" spc="0">
                          <a:solidFill>
                            <a:schemeClr val="tx1"/>
                          </a:solidFill>
                          <a:effectLst/>
                        </a:rPr>
                        <a:t>Śląskie</a:t>
                      </a:r>
                      <a:endParaRPr lang="pl-PL" sz="12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29" marR="27728" marT="11408" marB="85562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cap="none" spc="0">
                          <a:solidFill>
                            <a:schemeClr val="tx1"/>
                          </a:solidFill>
                          <a:effectLst/>
                        </a:rPr>
                        <a:t>58,0</a:t>
                      </a:r>
                      <a:endParaRPr lang="pl-PL" sz="12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29" marR="27728" marT="11408" marB="855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cap="none" spc="0">
                          <a:solidFill>
                            <a:schemeClr val="tx1"/>
                          </a:solidFill>
                          <a:effectLst/>
                        </a:rPr>
                        <a:t>50,5</a:t>
                      </a:r>
                      <a:endParaRPr lang="pl-PL" sz="12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29" marR="27728" marT="11408" marB="855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cap="none" spc="0">
                          <a:solidFill>
                            <a:schemeClr val="tx1"/>
                          </a:solidFill>
                          <a:effectLst/>
                        </a:rPr>
                        <a:t>12,0</a:t>
                      </a:r>
                      <a:endParaRPr lang="pl-PL" sz="12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29" marR="27728" marT="11408" marB="855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cap="none" spc="0">
                          <a:solidFill>
                            <a:schemeClr val="tx1"/>
                          </a:solidFill>
                          <a:effectLst/>
                        </a:rPr>
                        <a:t>Wschodzący innowator</a:t>
                      </a:r>
                      <a:endParaRPr lang="pl-PL" sz="12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29" marR="27728" marT="11408" marB="855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7029052"/>
                  </a:ext>
                </a:extLst>
              </a:tr>
              <a:tr h="233869">
                <a:tc>
                  <a:txBody>
                    <a:bodyPr/>
                    <a:lstStyle/>
                    <a:p>
                      <a:r>
                        <a:rPr lang="pl-PL" sz="1200" cap="none" spc="0">
                          <a:solidFill>
                            <a:schemeClr val="tx1"/>
                          </a:solidFill>
                          <a:effectLst/>
                        </a:rPr>
                        <a:t>Podlaskie</a:t>
                      </a:r>
                      <a:endParaRPr lang="pl-PL" sz="12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29" marR="27728" marT="11408" marB="85562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cap="none" spc="0">
                          <a:solidFill>
                            <a:schemeClr val="tx1"/>
                          </a:solidFill>
                          <a:effectLst/>
                        </a:rPr>
                        <a:t>56,6</a:t>
                      </a:r>
                      <a:endParaRPr lang="pl-PL" sz="12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29" marR="27728" marT="11408" marB="855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cap="none" spc="0">
                          <a:solidFill>
                            <a:schemeClr val="tx1"/>
                          </a:solidFill>
                          <a:effectLst/>
                        </a:rPr>
                        <a:t>49,3</a:t>
                      </a:r>
                      <a:endParaRPr lang="pl-PL" sz="12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29" marR="27728" marT="11408" marB="855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cap="none" spc="0">
                          <a:solidFill>
                            <a:schemeClr val="tx1"/>
                          </a:solidFill>
                          <a:effectLst/>
                        </a:rPr>
                        <a:t>13,4</a:t>
                      </a:r>
                      <a:endParaRPr lang="pl-PL" sz="12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29" marR="27728" marT="11408" marB="855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cap="none" spc="0">
                          <a:solidFill>
                            <a:schemeClr val="tx1"/>
                          </a:solidFill>
                          <a:effectLst/>
                        </a:rPr>
                        <a:t>Wschodzący innowator</a:t>
                      </a:r>
                      <a:endParaRPr lang="pl-PL" sz="12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29" marR="27728" marT="11408" marB="855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74021"/>
                  </a:ext>
                </a:extLst>
              </a:tr>
              <a:tr h="233869">
                <a:tc>
                  <a:txBody>
                    <a:bodyPr/>
                    <a:lstStyle/>
                    <a:p>
                      <a:r>
                        <a:rPr lang="pl-PL" sz="1200" cap="none" spc="0">
                          <a:solidFill>
                            <a:schemeClr val="tx1"/>
                          </a:solidFill>
                          <a:effectLst/>
                        </a:rPr>
                        <a:t>Kujawsko-Pomorskie</a:t>
                      </a:r>
                      <a:endParaRPr lang="pl-PL" sz="12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29" marR="27728" marT="11408" marB="85562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cap="none" spc="0">
                          <a:solidFill>
                            <a:schemeClr val="tx1"/>
                          </a:solidFill>
                          <a:effectLst/>
                        </a:rPr>
                        <a:t>56,6</a:t>
                      </a:r>
                      <a:endParaRPr lang="pl-PL" sz="12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29" marR="27728" marT="11408" marB="855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cap="none" spc="0">
                          <a:solidFill>
                            <a:schemeClr val="tx1"/>
                          </a:solidFill>
                          <a:effectLst/>
                        </a:rPr>
                        <a:t>49,3</a:t>
                      </a:r>
                      <a:endParaRPr lang="pl-PL" sz="12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29" marR="27728" marT="11408" marB="855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cap="none" spc="0">
                          <a:solidFill>
                            <a:schemeClr val="tx1"/>
                          </a:solidFill>
                          <a:effectLst/>
                        </a:rPr>
                        <a:t>16,7</a:t>
                      </a:r>
                      <a:endParaRPr lang="pl-PL" sz="12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29" marR="27728" marT="11408" marB="855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cap="none" spc="0">
                          <a:solidFill>
                            <a:schemeClr val="tx1"/>
                          </a:solidFill>
                          <a:effectLst/>
                        </a:rPr>
                        <a:t>Wschodzący innowator</a:t>
                      </a:r>
                      <a:endParaRPr lang="pl-PL" sz="12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29" marR="27728" marT="11408" marB="855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3598086"/>
                  </a:ext>
                </a:extLst>
              </a:tr>
              <a:tr h="233869">
                <a:tc>
                  <a:txBody>
                    <a:bodyPr/>
                    <a:lstStyle/>
                    <a:p>
                      <a:r>
                        <a:rPr lang="pl-PL" sz="1200" cap="none" spc="0">
                          <a:solidFill>
                            <a:schemeClr val="tx1"/>
                          </a:solidFill>
                          <a:effectLst/>
                        </a:rPr>
                        <a:t>Opolskie</a:t>
                      </a:r>
                      <a:endParaRPr lang="pl-PL" sz="12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29" marR="27728" marT="11408" marB="85562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cap="none" spc="0">
                          <a:solidFill>
                            <a:schemeClr val="tx1"/>
                          </a:solidFill>
                          <a:effectLst/>
                        </a:rPr>
                        <a:t>55,6</a:t>
                      </a:r>
                      <a:endParaRPr lang="pl-PL" sz="12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29" marR="27728" marT="11408" marB="855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cap="none" spc="0">
                          <a:solidFill>
                            <a:schemeClr val="tx1"/>
                          </a:solidFill>
                          <a:effectLst/>
                        </a:rPr>
                        <a:t>48,4</a:t>
                      </a:r>
                      <a:endParaRPr lang="pl-PL" sz="12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29" marR="27728" marT="11408" marB="855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cap="none" spc="0">
                          <a:solidFill>
                            <a:schemeClr val="tx1"/>
                          </a:solidFill>
                          <a:effectLst/>
                        </a:rPr>
                        <a:t>15,4</a:t>
                      </a:r>
                      <a:endParaRPr lang="pl-PL" sz="12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29" marR="27728" marT="11408" marB="855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cap="none" spc="0">
                          <a:solidFill>
                            <a:schemeClr val="tx1"/>
                          </a:solidFill>
                          <a:effectLst/>
                        </a:rPr>
                        <a:t>Wschodzący innowator</a:t>
                      </a:r>
                      <a:endParaRPr lang="pl-PL" sz="12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29" marR="27728" marT="11408" marB="855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695805"/>
                  </a:ext>
                </a:extLst>
              </a:tr>
              <a:tr h="233869">
                <a:tc>
                  <a:txBody>
                    <a:bodyPr/>
                    <a:lstStyle/>
                    <a:p>
                      <a:r>
                        <a:rPr lang="pl-PL" sz="1600" b="1" cap="none" spc="0" dirty="0">
                          <a:solidFill>
                            <a:schemeClr val="tx1"/>
                          </a:solidFill>
                          <a:effectLst/>
                        </a:rPr>
                        <a:t>Lubuskie</a:t>
                      </a:r>
                      <a:endParaRPr lang="pl-PL" sz="160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29" marR="27728" marT="11408" marB="85562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cap="none" spc="0" dirty="0">
                          <a:solidFill>
                            <a:schemeClr val="tx1"/>
                          </a:solidFill>
                          <a:effectLst/>
                        </a:rPr>
                        <a:t>54,6</a:t>
                      </a:r>
                      <a:endParaRPr lang="pl-PL" sz="160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29" marR="27728" marT="11408" marB="855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cap="none" spc="0" dirty="0">
                          <a:solidFill>
                            <a:schemeClr val="tx1"/>
                          </a:solidFill>
                          <a:effectLst/>
                        </a:rPr>
                        <a:t>47,5</a:t>
                      </a:r>
                      <a:endParaRPr lang="pl-PL" sz="160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29" marR="27728" marT="11408" marB="855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cap="none" spc="0">
                          <a:solidFill>
                            <a:schemeClr val="tx1"/>
                          </a:solidFill>
                          <a:effectLst/>
                        </a:rPr>
                        <a:t>11,8</a:t>
                      </a:r>
                      <a:endParaRPr lang="pl-PL" sz="160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29" marR="27728" marT="11408" marB="855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b="1" cap="none" spc="0" dirty="0">
                          <a:solidFill>
                            <a:schemeClr val="tx1"/>
                          </a:solidFill>
                          <a:effectLst/>
                        </a:rPr>
                        <a:t>Wschodzący innowator</a:t>
                      </a:r>
                      <a:endParaRPr lang="pl-PL" sz="160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29" marR="27728" marT="11408" marB="855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2837923"/>
                  </a:ext>
                </a:extLst>
              </a:tr>
              <a:tr h="233869">
                <a:tc>
                  <a:txBody>
                    <a:bodyPr/>
                    <a:lstStyle/>
                    <a:p>
                      <a:r>
                        <a:rPr lang="pl-PL" sz="1200" cap="none" spc="0">
                          <a:solidFill>
                            <a:schemeClr val="tx1"/>
                          </a:solidFill>
                          <a:effectLst/>
                        </a:rPr>
                        <a:t>Zachodniopomorskie</a:t>
                      </a:r>
                      <a:endParaRPr lang="pl-PL" sz="12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29" marR="27728" marT="11408" marB="85562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cap="none" spc="0">
                          <a:solidFill>
                            <a:schemeClr val="tx1"/>
                          </a:solidFill>
                          <a:effectLst/>
                        </a:rPr>
                        <a:t>54,3</a:t>
                      </a:r>
                      <a:endParaRPr lang="pl-PL" sz="12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29" marR="27728" marT="11408" marB="855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cap="none" spc="0" dirty="0">
                          <a:solidFill>
                            <a:schemeClr val="tx1"/>
                          </a:solidFill>
                          <a:effectLst/>
                        </a:rPr>
                        <a:t>47,3</a:t>
                      </a:r>
                      <a:endParaRPr lang="pl-PL" sz="12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29" marR="27728" marT="11408" marB="855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cap="none" spc="0" dirty="0">
                          <a:solidFill>
                            <a:schemeClr val="tx1"/>
                          </a:solidFill>
                          <a:effectLst/>
                        </a:rPr>
                        <a:t>11,1</a:t>
                      </a:r>
                      <a:endParaRPr lang="pl-PL" sz="12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29" marR="27728" marT="11408" marB="855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cap="none" spc="0" dirty="0">
                          <a:solidFill>
                            <a:schemeClr val="tx1"/>
                          </a:solidFill>
                          <a:effectLst/>
                        </a:rPr>
                        <a:t>Wschodzący innowator</a:t>
                      </a:r>
                      <a:endParaRPr lang="pl-PL" sz="12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29" marR="27728" marT="11408" marB="855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603019"/>
                  </a:ext>
                </a:extLst>
              </a:tr>
              <a:tr h="233869">
                <a:tc>
                  <a:txBody>
                    <a:bodyPr/>
                    <a:lstStyle/>
                    <a:p>
                      <a:r>
                        <a:rPr lang="pl-PL" sz="1200" cap="none" spc="0">
                          <a:solidFill>
                            <a:schemeClr val="tx1"/>
                          </a:solidFill>
                          <a:effectLst/>
                        </a:rPr>
                        <a:t>Warmińsko-Mazurskie</a:t>
                      </a:r>
                      <a:endParaRPr lang="pl-PL" sz="12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29" marR="27728" marT="11408" marB="85562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cap="none" spc="0">
                          <a:solidFill>
                            <a:schemeClr val="tx1"/>
                          </a:solidFill>
                          <a:effectLst/>
                        </a:rPr>
                        <a:t>48,8</a:t>
                      </a:r>
                      <a:endParaRPr lang="pl-PL" sz="12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29" marR="27728" marT="11408" marB="855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cap="none" spc="0">
                          <a:solidFill>
                            <a:schemeClr val="tx1"/>
                          </a:solidFill>
                          <a:effectLst/>
                        </a:rPr>
                        <a:t>42,5</a:t>
                      </a:r>
                      <a:endParaRPr lang="pl-PL" sz="12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29" marR="27728" marT="11408" marB="855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cap="none" spc="0" dirty="0">
                          <a:solidFill>
                            <a:schemeClr val="tx1"/>
                          </a:solidFill>
                          <a:effectLst/>
                        </a:rPr>
                        <a:t>12,0</a:t>
                      </a:r>
                      <a:endParaRPr lang="pl-PL" sz="12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29" marR="27728" marT="11408" marB="855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cap="none" spc="0">
                          <a:solidFill>
                            <a:schemeClr val="tx1"/>
                          </a:solidFill>
                          <a:effectLst/>
                        </a:rPr>
                        <a:t>Wschodzący innowator</a:t>
                      </a:r>
                      <a:endParaRPr lang="pl-PL" sz="12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29" marR="27728" marT="11408" marB="855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6585112"/>
                  </a:ext>
                </a:extLst>
              </a:tr>
              <a:tr h="233869">
                <a:tc>
                  <a:txBody>
                    <a:bodyPr/>
                    <a:lstStyle/>
                    <a:p>
                      <a:r>
                        <a:rPr lang="pl-PL" sz="1200" cap="none" spc="0">
                          <a:solidFill>
                            <a:schemeClr val="tx1"/>
                          </a:solidFill>
                          <a:effectLst/>
                        </a:rPr>
                        <a:t>Świętokrzyskie</a:t>
                      </a:r>
                      <a:endParaRPr lang="pl-PL" sz="12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29" marR="27728" marT="11408" marB="85562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cap="none" spc="0">
                          <a:solidFill>
                            <a:schemeClr val="tx1"/>
                          </a:solidFill>
                          <a:effectLst/>
                        </a:rPr>
                        <a:t>46,8</a:t>
                      </a:r>
                      <a:endParaRPr lang="pl-PL" sz="12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29" marR="27728" marT="11408" marB="855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cap="none" spc="0">
                          <a:solidFill>
                            <a:schemeClr val="tx1"/>
                          </a:solidFill>
                          <a:effectLst/>
                        </a:rPr>
                        <a:t>40,7</a:t>
                      </a:r>
                      <a:endParaRPr lang="pl-PL" sz="12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29" marR="27728" marT="11408" marB="855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cap="none" spc="0">
                          <a:solidFill>
                            <a:schemeClr val="tx1"/>
                          </a:solidFill>
                          <a:effectLst/>
                        </a:rPr>
                        <a:t>11,0</a:t>
                      </a:r>
                      <a:endParaRPr lang="pl-PL" sz="12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29" marR="27728" marT="11408" marB="855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cap="none" spc="0">
                          <a:solidFill>
                            <a:schemeClr val="tx1"/>
                          </a:solidFill>
                          <a:effectLst/>
                        </a:rPr>
                        <a:t>Wschodzący innowator</a:t>
                      </a:r>
                      <a:endParaRPr lang="pl-PL" sz="12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29" marR="27728" marT="11408" marB="855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369167"/>
                  </a:ext>
                </a:extLst>
              </a:tr>
              <a:tr h="233869">
                <a:tc>
                  <a:txBody>
                    <a:bodyPr/>
                    <a:lstStyle/>
                    <a:p>
                      <a:r>
                        <a:rPr lang="pl-PL" sz="1200" cap="none" spc="0">
                          <a:solidFill>
                            <a:schemeClr val="tx1"/>
                          </a:solidFill>
                          <a:effectLst/>
                        </a:rPr>
                        <a:t>Mazowiecki regionalny</a:t>
                      </a:r>
                      <a:endParaRPr lang="pl-PL" sz="12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29" marR="27728" marT="11408" marB="85562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cap="none" spc="0" dirty="0">
                          <a:solidFill>
                            <a:schemeClr val="tx1"/>
                          </a:solidFill>
                          <a:effectLst/>
                        </a:rPr>
                        <a:t>41,7</a:t>
                      </a:r>
                      <a:endParaRPr lang="pl-PL" sz="12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29" marR="27728" marT="11408" marB="855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cap="none" spc="0">
                          <a:solidFill>
                            <a:schemeClr val="tx1"/>
                          </a:solidFill>
                          <a:effectLst/>
                        </a:rPr>
                        <a:t>36,3</a:t>
                      </a:r>
                      <a:endParaRPr lang="pl-PL" sz="12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29" marR="27728" marT="11408" marB="855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cap="none" spc="0">
                          <a:solidFill>
                            <a:schemeClr val="tx1"/>
                          </a:solidFill>
                          <a:effectLst/>
                        </a:rPr>
                        <a:t>11,8</a:t>
                      </a:r>
                      <a:endParaRPr lang="pl-PL" sz="120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29" marR="27728" marT="11408" marB="855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cap="none" spc="0" dirty="0">
                          <a:solidFill>
                            <a:schemeClr val="tx1"/>
                          </a:solidFill>
                          <a:effectLst/>
                        </a:rPr>
                        <a:t>Wschodzący innowator</a:t>
                      </a:r>
                      <a:endParaRPr lang="pl-PL" sz="12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929" marR="27728" marT="11408" marB="8556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42360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52702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mapa&#10;&#10;Opis wygenerowany automatycznie">
            <a:extLst>
              <a:ext uri="{FF2B5EF4-FFF2-40B4-BE49-F238E27FC236}">
                <a16:creationId xmlns:a16="http://schemas.microsoft.com/office/drawing/2014/main" id="{A5587CFA-0D6A-8E43-885D-721A9262DF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047894" y="234177"/>
            <a:ext cx="7170234" cy="6573644"/>
          </a:xfrm>
          <a:prstGeom prst="rect">
            <a:avLst/>
          </a:prstGeom>
        </p:spPr>
      </p:pic>
      <p:pic>
        <p:nvPicPr>
          <p:cNvPr id="2" name="Obraz 1" descr="Obraz zawierający tekst&#10;&#10;Opis wygenerowany automatycznie">
            <a:extLst>
              <a:ext uri="{FF2B5EF4-FFF2-40B4-BE49-F238E27FC236}">
                <a16:creationId xmlns:a16="http://schemas.microsoft.com/office/drawing/2014/main" id="{77E580CE-229D-2F42-9574-849A33B31E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021" y="99704"/>
            <a:ext cx="1988233" cy="651368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95BC3C09-2E8B-D84E-99A3-8132C42FD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A312888E-23BD-D04C-A93B-3F11829B86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892098"/>
            <a:ext cx="2728602" cy="4976890"/>
          </a:xfrm>
        </p:spPr>
        <p:txBody>
          <a:bodyPr/>
          <a:lstStyle/>
          <a:p>
            <a:r>
              <a:rPr lang="pl-PL" sz="2400" dirty="0"/>
              <a:t>Klasyfikacja regionów według RIS 2021, </a:t>
            </a:r>
            <a:r>
              <a:rPr lang="pl-PL" sz="2400" dirty="0" err="1"/>
              <a:t>Emerging</a:t>
            </a:r>
            <a:r>
              <a:rPr lang="pl-PL" sz="2400" dirty="0"/>
              <a:t> </a:t>
            </a:r>
            <a:r>
              <a:rPr lang="pl-PL" sz="2400" dirty="0" err="1"/>
              <a:t>Innovator</a:t>
            </a:r>
            <a:r>
              <a:rPr lang="pl-PL" sz="2400" dirty="0"/>
              <a:t> – wschodzący innowator, </a:t>
            </a:r>
            <a:r>
              <a:rPr lang="pl-PL" sz="2400" dirty="0" err="1"/>
              <a:t>Moderate</a:t>
            </a:r>
            <a:r>
              <a:rPr lang="pl-PL" sz="2400" dirty="0"/>
              <a:t> </a:t>
            </a:r>
            <a:r>
              <a:rPr lang="pl-PL" sz="2400" dirty="0" err="1"/>
              <a:t>Innovator</a:t>
            </a:r>
            <a:r>
              <a:rPr lang="pl-PL" sz="2400" dirty="0"/>
              <a:t> – umiarkowany innowator, </a:t>
            </a:r>
            <a:r>
              <a:rPr lang="pl-PL" sz="2400" dirty="0" err="1"/>
              <a:t>Strong</a:t>
            </a:r>
            <a:r>
              <a:rPr lang="pl-PL" sz="2400" dirty="0"/>
              <a:t> </a:t>
            </a:r>
            <a:r>
              <a:rPr lang="pl-PL" sz="2400" dirty="0" err="1"/>
              <a:t>Innovator</a:t>
            </a:r>
            <a:r>
              <a:rPr lang="pl-PL" sz="2400" dirty="0"/>
              <a:t> – silny innowator, </a:t>
            </a:r>
            <a:r>
              <a:rPr lang="pl-PL" sz="2400" dirty="0" err="1"/>
              <a:t>Innovation</a:t>
            </a:r>
            <a:r>
              <a:rPr lang="pl-PL" sz="2400" dirty="0"/>
              <a:t> Leader – Lider innowacyjny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842531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braz zawierający tekst&#10;&#10;Opis wygenerowany automatycznie">
            <a:extLst>
              <a:ext uri="{FF2B5EF4-FFF2-40B4-BE49-F238E27FC236}">
                <a16:creationId xmlns:a16="http://schemas.microsoft.com/office/drawing/2014/main" id="{77E580CE-229D-2F42-9574-849A33B31E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021" y="99704"/>
            <a:ext cx="1988233" cy="651368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</p:pic>
      <p:graphicFrame>
        <p:nvGraphicFramePr>
          <p:cNvPr id="9" name="Symbol zastępczy zawartości 4">
            <a:extLst>
              <a:ext uri="{FF2B5EF4-FFF2-40B4-BE49-F238E27FC236}">
                <a16:creationId xmlns:a16="http://schemas.microsoft.com/office/drawing/2014/main" id="{247E09B8-F290-44BB-A86C-9A4F57F69B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9007805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0425B0D7-DC23-8444-AC42-45704CE1B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400" dirty="0" err="1"/>
              <a:t>Regional</a:t>
            </a:r>
            <a:r>
              <a:rPr lang="pl-PL" sz="2400" dirty="0"/>
              <a:t> </a:t>
            </a:r>
            <a:r>
              <a:rPr lang="pl-PL" sz="2400" dirty="0" err="1"/>
              <a:t>Innovation</a:t>
            </a:r>
            <a:r>
              <a:rPr lang="pl-PL" sz="2400" dirty="0"/>
              <a:t> </a:t>
            </a:r>
            <a:r>
              <a:rPr lang="pl-PL" sz="2400" dirty="0" err="1"/>
              <a:t>Scoreboard</a:t>
            </a:r>
            <a:r>
              <a:rPr lang="pl-PL" sz="2400" dirty="0"/>
              <a:t> 2021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9089257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846BA86-34A0-E649-9337-76DC3C374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l-PL" sz="3400">
                <a:solidFill>
                  <a:srgbClr val="FFFFFF"/>
                </a:solidFill>
              </a:rPr>
              <a:t>Na tle średniej dla Polski według RIS 2021 lubuskie wyróżnia się pod względem wskaźników: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07F4435-322D-0C40-B34D-4B7CC652F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Autofit/>
          </a:bodyPr>
          <a:lstStyle/>
          <a:p>
            <a:r>
              <a:rPr lang="pl-PL" sz="2000" dirty="0"/>
              <a:t>Nakłady na innowacje na osobę zatrudnioną w innowacyjnych przedsiębiorstwach, </a:t>
            </a:r>
          </a:p>
          <a:p>
            <a:pPr lvl="0"/>
            <a:r>
              <a:rPr lang="pl-PL" sz="2000" dirty="0"/>
              <a:t>Publikacje naukowe wśród 10% najbardziej popularnych publikacji na świecie jako procent ogólnych publikacji naukowych w regionie,</a:t>
            </a:r>
          </a:p>
          <a:p>
            <a:pPr lvl="0"/>
            <a:r>
              <a:rPr lang="pl-PL" sz="2000" dirty="0"/>
              <a:t>Umiejętności cyfrowe,</a:t>
            </a:r>
          </a:p>
          <a:p>
            <a:pPr lvl="0"/>
            <a:r>
              <a:rPr lang="pl-PL" sz="2000" dirty="0"/>
              <a:t>Sprzedaż innowacji nowych dla rynku i dla firmy w MŚP jako procent obrotów,</a:t>
            </a:r>
          </a:p>
          <a:p>
            <a:pPr lvl="0"/>
            <a:r>
              <a:rPr lang="pl-PL" sz="2000" dirty="0"/>
              <a:t>Narażenie na drobne cząstki (PM2,5) (odwrotność), </a:t>
            </a:r>
          </a:p>
          <a:p>
            <a:pPr lvl="0"/>
            <a:r>
              <a:rPr lang="pl-PL" sz="2000" dirty="0"/>
              <a:t>MŚP wprowadzające innowacje produktowe jako odsetek MŚP,</a:t>
            </a:r>
          </a:p>
          <a:p>
            <a:pPr lvl="0"/>
            <a:r>
              <a:rPr lang="pl-PL" sz="2000" dirty="0"/>
              <a:t>Innowacyjne małe i średnie przedsiębiorstwa współpracujące z innymi jako procent MŚP,</a:t>
            </a:r>
          </a:p>
          <a:p>
            <a:pPr lvl="0"/>
            <a:r>
              <a:rPr lang="pl-PL" sz="2000" dirty="0"/>
              <a:t>MŚP wprowadzające innowacje procesów biznesowych jako odsetek MŚP,</a:t>
            </a:r>
          </a:p>
          <a:p>
            <a:pPr lvl="0"/>
            <a:r>
              <a:rPr lang="pl-PL" sz="2000" dirty="0"/>
              <a:t>Wnioski o patent międzynarodowy (PCT - Patent </a:t>
            </a:r>
            <a:r>
              <a:rPr lang="pl-PL" sz="2000" dirty="0" err="1"/>
              <a:t>Cooperation</a:t>
            </a:r>
            <a:r>
              <a:rPr lang="pl-PL" sz="2000" dirty="0"/>
              <a:t> </a:t>
            </a:r>
            <a:r>
              <a:rPr lang="pl-PL" sz="2000" dirty="0" err="1"/>
              <a:t>Treaty</a:t>
            </a:r>
            <a:r>
              <a:rPr lang="pl-PL" sz="2000" dirty="0"/>
              <a:t>) w przeliczeniu na miliard regionalnego PKB,</a:t>
            </a:r>
          </a:p>
          <a:p>
            <a:pPr lvl="0"/>
            <a:r>
              <a:rPr lang="pl-PL" sz="2000" dirty="0"/>
              <a:t>Zatrudnienie w innowacyjnych MŚP jako odsetek całkowitego zatrudnienia w MŚP </a:t>
            </a:r>
          </a:p>
        </p:txBody>
      </p:sp>
    </p:spTree>
    <p:extLst>
      <p:ext uri="{BB962C8B-B14F-4D97-AF65-F5344CB8AC3E}">
        <p14:creationId xmlns:p14="http://schemas.microsoft.com/office/powerpoint/2010/main" val="22171906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35CA6989-A185-4FF6-AC10-CBA289EE0410}"/>
              </a:ext>
            </a:extLst>
          </p:cNvPr>
          <p:cNvSpPr txBox="1"/>
          <p:nvPr/>
        </p:nvSpPr>
        <p:spPr>
          <a:xfrm>
            <a:off x="0" y="2949033"/>
            <a:ext cx="1219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7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70594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751E03C5-9817-A843-866D-44EA8C22BDD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021" y="99704"/>
            <a:ext cx="1988233" cy="651368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</p:pic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D150C648-2496-2F47-933B-0A3DED3FAE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7681032"/>
              </p:ext>
            </p:extLst>
          </p:nvPr>
        </p:nvGraphicFramePr>
        <p:xfrm>
          <a:off x="643467" y="643466"/>
          <a:ext cx="10905066" cy="5571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85313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B0EAC8E8-4C5E-D34F-B465-8D42D0A29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Udział nakładów wewnętrznych na działalność B+R finansowanych z sektora przedsiębiorstw w nakładach wewnętrznych na działalność B+R ogółem					 </a:t>
            </a: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695EEABA-E7FA-274D-8FCB-A11EDE82AA9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021" y="99704"/>
            <a:ext cx="1988233" cy="651368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</p:pic>
      <p:graphicFrame>
        <p:nvGraphicFramePr>
          <p:cNvPr id="12" name="Wykres 11">
            <a:extLst>
              <a:ext uri="{FF2B5EF4-FFF2-40B4-BE49-F238E27FC236}">
                <a16:creationId xmlns:a16="http://schemas.microsoft.com/office/drawing/2014/main" id="{6526161F-DE6B-2E4B-936C-FAB2ED2D25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5895047"/>
              </p:ext>
            </p:extLst>
          </p:nvPr>
        </p:nvGraphicFramePr>
        <p:xfrm>
          <a:off x="4654296" y="640080"/>
          <a:ext cx="7214616" cy="5550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0291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E851FE23-2E44-6243-91D5-DC15690C5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Udział nakładów sektora przedsiębiorstw na działalność B+R w nakładach na działalność B+R ogółem </a:t>
            </a:r>
          </a:p>
        </p:txBody>
      </p:sp>
      <p:sp>
        <p:nvSpPr>
          <p:cNvPr id="2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Obraz 19" descr="Obraz zawierający tekst&#10;&#10;Opis wygenerowany automatycznie">
            <a:extLst>
              <a:ext uri="{FF2B5EF4-FFF2-40B4-BE49-F238E27FC236}">
                <a16:creationId xmlns:a16="http://schemas.microsoft.com/office/drawing/2014/main" id="{90A68ADC-2F14-514C-8680-3D5A4FD0CC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021" y="99704"/>
            <a:ext cx="1988233" cy="651368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</p:pic>
      <p:graphicFrame>
        <p:nvGraphicFramePr>
          <p:cNvPr id="12" name="Wykres 11">
            <a:extLst>
              <a:ext uri="{FF2B5EF4-FFF2-40B4-BE49-F238E27FC236}">
                <a16:creationId xmlns:a16="http://schemas.microsoft.com/office/drawing/2014/main" id="{078BBE48-B51D-EE4F-917E-232F27CBEE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8301255"/>
              </p:ext>
            </p:extLst>
          </p:nvPr>
        </p:nvGraphicFramePr>
        <p:xfrm>
          <a:off x="4654296" y="640080"/>
          <a:ext cx="7214616" cy="5550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88310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AEDD5C-E157-4940-BA92-439C09910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Nakłady na B+R na pracującego, gdy Polska=100 </a:t>
            </a:r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695EEABA-E7FA-274D-8FCB-A11EDE82AA9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021" y="99704"/>
            <a:ext cx="1988233" cy="651368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</p:pic>
      <p:graphicFrame>
        <p:nvGraphicFramePr>
          <p:cNvPr id="12" name="Wykres 11">
            <a:extLst>
              <a:ext uri="{FF2B5EF4-FFF2-40B4-BE49-F238E27FC236}">
                <a16:creationId xmlns:a16="http://schemas.microsoft.com/office/drawing/2014/main" id="{6FAE5481-5CC5-134F-983C-B19146F6B7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6921060"/>
              </p:ext>
            </p:extLst>
          </p:nvPr>
        </p:nvGraphicFramePr>
        <p:xfrm>
          <a:off x="613318" y="1415164"/>
          <a:ext cx="11162370" cy="4907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4395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9696582E-FB65-CD4C-852F-276FF6266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050" y="291090"/>
            <a:ext cx="8667748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Zgłoszenia</a:t>
            </a:r>
            <a: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wynalazków</a:t>
            </a:r>
            <a: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do UPRP 2019-20 do </a:t>
            </a:r>
            <a:r>
              <a:rPr lang="en-US" sz="3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nakładów</a:t>
            </a:r>
            <a: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B+R 2018-19 w </a:t>
            </a:r>
            <a:r>
              <a:rPr lang="en-US" sz="3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mln</a:t>
            </a:r>
            <a: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sz="3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zł</a:t>
            </a:r>
            <a: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695EEABA-E7FA-274D-8FCB-A11EDE82AA9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021" y="99704"/>
            <a:ext cx="1988233" cy="651368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</p:pic>
      <p:graphicFrame>
        <p:nvGraphicFramePr>
          <p:cNvPr id="9" name="Wykres 8">
            <a:extLst>
              <a:ext uri="{FF2B5EF4-FFF2-40B4-BE49-F238E27FC236}">
                <a16:creationId xmlns:a16="http://schemas.microsoft.com/office/drawing/2014/main" id="{4B40FEC0-75A3-3B4D-A4B7-F42F98BE4B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4837012"/>
              </p:ext>
            </p:extLst>
          </p:nvPr>
        </p:nvGraphicFramePr>
        <p:xfrm>
          <a:off x="838200" y="1863801"/>
          <a:ext cx="10515599" cy="4440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95104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707EF5-090B-404F-A2EB-D001E57F4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Produktywność biznesowych B+R (zgłoszenia wynalazków podmiotów gospodarczych do UPRP 2019-20 do biznesowych B+R 2018-19 – wynalazek na 1 mln zł nakładów na B+R) </a:t>
            </a:r>
          </a:p>
        </p:txBody>
      </p:sp>
      <p:pic>
        <p:nvPicPr>
          <p:cNvPr id="21" name="Obraz 20" descr="Obraz zawierający tekst&#10;&#10;Opis wygenerowany automatycznie">
            <a:extLst>
              <a:ext uri="{FF2B5EF4-FFF2-40B4-BE49-F238E27FC236}">
                <a16:creationId xmlns:a16="http://schemas.microsoft.com/office/drawing/2014/main" id="{FC8C143B-1345-CA46-A1E0-E21F72FABEE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021" y="99704"/>
            <a:ext cx="1988233" cy="651368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</p:pic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4E52DB30-883E-0B4D-B3FC-679AC3A4AA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9300943"/>
              </p:ext>
            </p:extLst>
          </p:nvPr>
        </p:nvGraphicFramePr>
        <p:xfrm>
          <a:off x="838200" y="1863801"/>
          <a:ext cx="10515599" cy="4440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7476126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900</Words>
  <Application>Microsoft Office PowerPoint</Application>
  <PresentationFormat>Panoramiczny</PresentationFormat>
  <Paragraphs>256</Paragraphs>
  <Slides>35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Times New Roman</vt:lpstr>
      <vt:lpstr>Motyw pakietu Office</vt:lpstr>
      <vt:lpstr>Prezentacja programu PowerPoint</vt:lpstr>
      <vt:lpstr>Wskaźniki charakteryzujące działaność badawczo-rozwojową i innowacyjną województwa lubuskiego</vt:lpstr>
      <vt:lpstr>Prezentacja programu PowerPoint</vt:lpstr>
      <vt:lpstr>Prezentacja programu PowerPoint</vt:lpstr>
      <vt:lpstr>Udział nakładów wewnętrznych na działalność B+R finansowanych z sektora przedsiębiorstw w nakładach wewnętrznych na działalność B+R ogółem      </vt:lpstr>
      <vt:lpstr>Udział nakładów sektora przedsiębiorstw na działalność B+R w nakładach na działalność B+R ogółem </vt:lpstr>
      <vt:lpstr>Nakłady na B+R na pracującego, gdy Polska=100 </vt:lpstr>
      <vt:lpstr>Zgłoszenia wynalazków do UPRP 2019-20 do nakładów na B+R 2018-19 w mln. zł.</vt:lpstr>
      <vt:lpstr>Produktywność biznesowych B+R (zgłoszenia wynalazków podmiotów gospodarczych do UPRP 2019-20 do biznesowych B+R 2018-19 – wynalazek na 1 mln zł nakładów na B+R) </vt:lpstr>
      <vt:lpstr>Prezentacja programu PowerPoint</vt:lpstr>
      <vt:lpstr>Prezentacja programu PowerPoint</vt:lpstr>
      <vt:lpstr>Prezentacja programu PowerPoint</vt:lpstr>
      <vt:lpstr>Prezentacja programu PowerPoint</vt:lpstr>
      <vt:lpstr>Odsetek przedsiębiorstw innowacyjnych w przemyśle w 2018 i 2019 roku według klas wielkości </vt:lpstr>
      <vt:lpstr>Prezentacja programu PowerPoint</vt:lpstr>
      <vt:lpstr>Prezentacja programu PowerPoint</vt:lpstr>
      <vt:lpstr>Przedsiębiorstwa, które współpracowały w zakresie działalności innowacyjnej w % ogółu przedsiębiorstw </vt:lpstr>
      <vt:lpstr>Prezentacja programu PowerPoint</vt:lpstr>
      <vt:lpstr>Prezentacja programu PowerPoint</vt:lpstr>
      <vt:lpstr>Prezentacja programu PowerPoint</vt:lpstr>
      <vt:lpstr>Odsetek przedsiębiorstw innowacyjnych z sektora MŚP współpracujących w ramach inicjatywy klastrowej </vt:lpstr>
      <vt:lpstr> Dynamika udziału w nakładach na innowacje Polski w przemyśle 2019/2014 </vt:lpstr>
      <vt:lpstr>Produktywność nakładów na innowacje - odsetek firm innowacyjnych w przemyśle do udziału regionu w nakładach na innowacje w przemyśle w Polsce (zmienne wystandaryzowane) </vt:lpstr>
      <vt:lpstr>Udział przychodów netto ze sprzedaży produktów innowacyjnych dla rynku w przychodach netto ze sprzedaży ogółem w przemyśle (w proc.)</vt:lpstr>
      <vt:lpstr>Udział przychodów netto ze sprzedaży produktów innowacyjnych tylko dla przedsiębiorstwa w przychodach netto ze sprzedaży ogółem – w przemyśle ogółem (w proc.) </vt:lpstr>
      <vt:lpstr>Udział przychodów netto ze sprzedaży produktów innowacyjnych tylko dla przedsiębiorstwa w przychodach netto ze sprzedaży ogółem w przemyśle – przedsiębiorstwa z udziałem zagranicznym (w proc.) </vt:lpstr>
      <vt:lpstr>Udział przychodów netto ze sprzedaży produktów innowacyjnych na eksport w przychodach netto ze sprzedaży ogółem w przemyśle (w proc.) </vt:lpstr>
      <vt:lpstr>Pracujący w przemyśle wysokiej i średnio-wysokiej techniki w województwie lubuskim w 2018 roku </vt:lpstr>
      <vt:lpstr>Udział przychodów netto ze sprzedaży produktów podmiotów zaliczanych do wysokiej i średnio-wysokiej techniki w przychodach netto ze sprzedaży produktów podmiotów zaliczanych do sekcji Przetwórstwo przemysłowe.</vt:lpstr>
      <vt:lpstr>Prezentacja programu PowerPoint</vt:lpstr>
      <vt:lpstr>Polskie regiony w Regional Innovation Scoreboard 2021 </vt:lpstr>
      <vt:lpstr>Prezentacja programu PowerPoint</vt:lpstr>
      <vt:lpstr>Prezentacja programu PowerPoint</vt:lpstr>
      <vt:lpstr>Na tle średniej dla Polski według RIS 2021 lubuskie wyróżnia się pod względem wskaźników: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Elżbieta Wojnicka-Sycz</dc:creator>
  <cp:lastModifiedBy>Guty Paweł</cp:lastModifiedBy>
  <cp:revision>1</cp:revision>
  <dcterms:created xsi:type="dcterms:W3CDTF">2021-11-21T22:15:40Z</dcterms:created>
  <dcterms:modified xsi:type="dcterms:W3CDTF">2021-11-23T10:20:56Z</dcterms:modified>
</cp:coreProperties>
</file>