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6" r:id="rId3"/>
    <p:sldId id="319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20" r:id="rId13"/>
    <p:sldId id="321" r:id="rId14"/>
    <p:sldId id="322" r:id="rId15"/>
    <p:sldId id="323" r:id="rId16"/>
    <p:sldId id="325" r:id="rId17"/>
    <p:sldId id="326" r:id="rId18"/>
    <p:sldId id="327" r:id="rId19"/>
    <p:sldId id="328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297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8C3E0-02BB-4BBD-AE0D-20DC3921FD96}" type="doc">
      <dgm:prSet loTypeId="urn:microsoft.com/office/officeart/2005/8/layout/pyramid2" loCatId="pyramid" qsTypeId="urn:microsoft.com/office/officeart/2005/8/quickstyle/simple5" qsCatId="simple" csTypeId="urn:microsoft.com/office/officeart/2005/8/colors/colorful4" csCatId="colorful" phldr="1"/>
      <dgm:spPr/>
    </dgm:pt>
    <dgm:pt modelId="{749B0F86-3DD2-48A0-B165-69FC2BBC8826}">
      <dgm:prSet phldrT="[Tekst]" custT="1"/>
      <dgm:spPr/>
      <dgm:t>
        <a:bodyPr/>
        <a:lstStyle/>
        <a:p>
          <a:r>
            <a:rPr lang="pl-PL" sz="1400" dirty="0"/>
            <a:t>Grupa udziałowców Spółki - UMWL, UZ, AJP, OPZL, inne </a:t>
          </a:r>
          <a:r>
            <a:rPr lang="pl-PL" sz="1400" b="1" dirty="0"/>
            <a:t>podmioty biznesowe</a:t>
          </a:r>
          <a:r>
            <a:rPr lang="pl-PL" sz="1400" dirty="0"/>
            <a:t>, inne uczelnie</a:t>
          </a:r>
        </a:p>
      </dgm:t>
    </dgm:pt>
    <dgm:pt modelId="{8B1EA977-C32E-41C8-9B3A-EB689CC635A9}" type="parTrans" cxnId="{CC8F5D3D-ECFB-48B7-B2B8-640FEA46A84B}">
      <dgm:prSet/>
      <dgm:spPr/>
      <dgm:t>
        <a:bodyPr/>
        <a:lstStyle/>
        <a:p>
          <a:endParaRPr lang="pl-PL"/>
        </a:p>
      </dgm:t>
    </dgm:pt>
    <dgm:pt modelId="{D87AABEE-48B6-4200-AC92-8C41F0A16CE4}" type="sibTrans" cxnId="{CC8F5D3D-ECFB-48B7-B2B8-640FEA46A84B}">
      <dgm:prSet/>
      <dgm:spPr/>
      <dgm:t>
        <a:bodyPr/>
        <a:lstStyle/>
        <a:p>
          <a:endParaRPr lang="pl-PL"/>
        </a:p>
      </dgm:t>
    </dgm:pt>
    <dgm:pt modelId="{EDFBCF06-18BD-41E7-BD4E-2B2484095E7F}">
      <dgm:prSet phldrT="[Tekst]" custT="1"/>
      <dgm:spPr/>
      <dgm:t>
        <a:bodyPr/>
        <a:lstStyle/>
        <a:p>
          <a:r>
            <a:rPr lang="pl-PL" sz="1400" dirty="0"/>
            <a:t>Rada Naukowa Spółki</a:t>
          </a:r>
        </a:p>
      </dgm:t>
    </dgm:pt>
    <dgm:pt modelId="{62C183EF-30BE-4C60-A1BA-5A8BEDEA07DE}" type="parTrans" cxnId="{61495ABB-03FE-43A1-B999-8B8D49DC7A89}">
      <dgm:prSet/>
      <dgm:spPr/>
      <dgm:t>
        <a:bodyPr/>
        <a:lstStyle/>
        <a:p>
          <a:endParaRPr lang="pl-PL"/>
        </a:p>
      </dgm:t>
    </dgm:pt>
    <dgm:pt modelId="{58680B18-0C14-43C2-B67F-F1BD19BDAE8E}" type="sibTrans" cxnId="{61495ABB-03FE-43A1-B999-8B8D49DC7A89}">
      <dgm:prSet/>
      <dgm:spPr/>
      <dgm:t>
        <a:bodyPr/>
        <a:lstStyle/>
        <a:p>
          <a:endParaRPr lang="pl-PL"/>
        </a:p>
      </dgm:t>
    </dgm:pt>
    <dgm:pt modelId="{32471292-2443-46FD-BF5F-841A08026642}">
      <dgm:prSet phldrT="[Tekst]" custT="1"/>
      <dgm:spPr/>
      <dgm:t>
        <a:bodyPr/>
        <a:lstStyle/>
        <a:p>
          <a:r>
            <a:rPr lang="pl-PL" sz="1400" dirty="0"/>
            <a:t>Zarząd Spółki</a:t>
          </a:r>
        </a:p>
      </dgm:t>
    </dgm:pt>
    <dgm:pt modelId="{D12E4314-B95C-4D07-ACD8-48772E6711BB}" type="parTrans" cxnId="{ED5E3A54-A7C2-45E5-8D20-33A9EB899FFE}">
      <dgm:prSet/>
      <dgm:spPr/>
      <dgm:t>
        <a:bodyPr/>
        <a:lstStyle/>
        <a:p>
          <a:endParaRPr lang="pl-PL"/>
        </a:p>
      </dgm:t>
    </dgm:pt>
    <dgm:pt modelId="{19048B36-FDF2-4E24-BA72-90C718CFDB61}" type="sibTrans" cxnId="{ED5E3A54-A7C2-45E5-8D20-33A9EB899FFE}">
      <dgm:prSet/>
      <dgm:spPr/>
      <dgm:t>
        <a:bodyPr/>
        <a:lstStyle/>
        <a:p>
          <a:endParaRPr lang="pl-PL"/>
        </a:p>
      </dgm:t>
    </dgm:pt>
    <dgm:pt modelId="{6F55DEF2-923D-4C0C-B9CA-9D246BB8B7BA}" type="pres">
      <dgm:prSet presAssocID="{49F8C3E0-02BB-4BBD-AE0D-20DC3921FD96}" presName="compositeShape" presStyleCnt="0">
        <dgm:presLayoutVars>
          <dgm:dir/>
          <dgm:resizeHandles/>
        </dgm:presLayoutVars>
      </dgm:prSet>
      <dgm:spPr/>
    </dgm:pt>
    <dgm:pt modelId="{E79B17F3-E457-471B-B723-31A71AB5C93C}" type="pres">
      <dgm:prSet presAssocID="{49F8C3E0-02BB-4BBD-AE0D-20DC3921FD96}" presName="pyramid" presStyleLbl="node1" presStyleIdx="0" presStyleCnt="1"/>
      <dgm:spPr/>
    </dgm:pt>
    <dgm:pt modelId="{DF90433F-C658-41AB-9030-FC55FA7AD82E}" type="pres">
      <dgm:prSet presAssocID="{49F8C3E0-02BB-4BBD-AE0D-20DC3921FD96}" presName="theList" presStyleCnt="0"/>
      <dgm:spPr/>
    </dgm:pt>
    <dgm:pt modelId="{2E6F78A6-650E-498B-8366-D5717C3CA457}" type="pres">
      <dgm:prSet presAssocID="{749B0F86-3DD2-48A0-B165-69FC2BBC8826}" presName="aNode" presStyleLbl="fgAcc1" presStyleIdx="0" presStyleCnt="3">
        <dgm:presLayoutVars>
          <dgm:bulletEnabled val="1"/>
        </dgm:presLayoutVars>
      </dgm:prSet>
      <dgm:spPr/>
    </dgm:pt>
    <dgm:pt modelId="{B5CB333F-D8AA-4268-A8C3-C44D6219A315}" type="pres">
      <dgm:prSet presAssocID="{749B0F86-3DD2-48A0-B165-69FC2BBC8826}" presName="aSpace" presStyleCnt="0"/>
      <dgm:spPr/>
    </dgm:pt>
    <dgm:pt modelId="{61161EF1-E86D-4BB0-AB19-3ADD6FB747C0}" type="pres">
      <dgm:prSet presAssocID="{EDFBCF06-18BD-41E7-BD4E-2B2484095E7F}" presName="aNode" presStyleLbl="fgAcc1" presStyleIdx="1" presStyleCnt="3">
        <dgm:presLayoutVars>
          <dgm:bulletEnabled val="1"/>
        </dgm:presLayoutVars>
      </dgm:prSet>
      <dgm:spPr/>
    </dgm:pt>
    <dgm:pt modelId="{3B5920F2-4FB5-48B9-A854-35C544C4D216}" type="pres">
      <dgm:prSet presAssocID="{EDFBCF06-18BD-41E7-BD4E-2B2484095E7F}" presName="aSpace" presStyleCnt="0"/>
      <dgm:spPr/>
    </dgm:pt>
    <dgm:pt modelId="{3A59A3CE-D36E-4C27-9FD9-B807F48F7F35}" type="pres">
      <dgm:prSet presAssocID="{32471292-2443-46FD-BF5F-841A08026642}" presName="aNode" presStyleLbl="fgAcc1" presStyleIdx="2" presStyleCnt="3">
        <dgm:presLayoutVars>
          <dgm:bulletEnabled val="1"/>
        </dgm:presLayoutVars>
      </dgm:prSet>
      <dgm:spPr/>
    </dgm:pt>
    <dgm:pt modelId="{2AB06CE9-E283-43F8-8104-EB2613338383}" type="pres">
      <dgm:prSet presAssocID="{32471292-2443-46FD-BF5F-841A08026642}" presName="aSpace" presStyleCnt="0"/>
      <dgm:spPr/>
    </dgm:pt>
  </dgm:ptLst>
  <dgm:cxnLst>
    <dgm:cxn modelId="{712DD025-9003-43C2-ADEE-C2EF5E3531EF}" type="presOf" srcId="{EDFBCF06-18BD-41E7-BD4E-2B2484095E7F}" destId="{61161EF1-E86D-4BB0-AB19-3ADD6FB747C0}" srcOrd="0" destOrd="0" presId="urn:microsoft.com/office/officeart/2005/8/layout/pyramid2"/>
    <dgm:cxn modelId="{CC8F5D3D-ECFB-48B7-B2B8-640FEA46A84B}" srcId="{49F8C3E0-02BB-4BBD-AE0D-20DC3921FD96}" destId="{749B0F86-3DD2-48A0-B165-69FC2BBC8826}" srcOrd="0" destOrd="0" parTransId="{8B1EA977-C32E-41C8-9B3A-EB689CC635A9}" sibTransId="{D87AABEE-48B6-4200-AC92-8C41F0A16CE4}"/>
    <dgm:cxn modelId="{ED5E3A54-A7C2-45E5-8D20-33A9EB899FFE}" srcId="{49F8C3E0-02BB-4BBD-AE0D-20DC3921FD96}" destId="{32471292-2443-46FD-BF5F-841A08026642}" srcOrd="2" destOrd="0" parTransId="{D12E4314-B95C-4D07-ACD8-48772E6711BB}" sibTransId="{19048B36-FDF2-4E24-BA72-90C718CFDB61}"/>
    <dgm:cxn modelId="{CAEC4380-8C09-4CF6-A119-A1ACE9C79957}" type="presOf" srcId="{32471292-2443-46FD-BF5F-841A08026642}" destId="{3A59A3CE-D36E-4C27-9FD9-B807F48F7F35}" srcOrd="0" destOrd="0" presId="urn:microsoft.com/office/officeart/2005/8/layout/pyramid2"/>
    <dgm:cxn modelId="{4FE93C93-0EBB-4E69-8824-1EC71A3DC6A6}" type="presOf" srcId="{49F8C3E0-02BB-4BBD-AE0D-20DC3921FD96}" destId="{6F55DEF2-923D-4C0C-B9CA-9D246BB8B7BA}" srcOrd="0" destOrd="0" presId="urn:microsoft.com/office/officeart/2005/8/layout/pyramid2"/>
    <dgm:cxn modelId="{61495ABB-03FE-43A1-B999-8B8D49DC7A89}" srcId="{49F8C3E0-02BB-4BBD-AE0D-20DC3921FD96}" destId="{EDFBCF06-18BD-41E7-BD4E-2B2484095E7F}" srcOrd="1" destOrd="0" parTransId="{62C183EF-30BE-4C60-A1BA-5A8BEDEA07DE}" sibTransId="{58680B18-0C14-43C2-B67F-F1BD19BDAE8E}"/>
    <dgm:cxn modelId="{ABD033EE-3EBF-4F06-AF16-4537039A8F5C}" type="presOf" srcId="{749B0F86-3DD2-48A0-B165-69FC2BBC8826}" destId="{2E6F78A6-650E-498B-8366-D5717C3CA457}" srcOrd="0" destOrd="0" presId="urn:microsoft.com/office/officeart/2005/8/layout/pyramid2"/>
    <dgm:cxn modelId="{00CA5A44-4E81-4F67-8A20-68E052050912}" type="presParOf" srcId="{6F55DEF2-923D-4C0C-B9CA-9D246BB8B7BA}" destId="{E79B17F3-E457-471B-B723-31A71AB5C93C}" srcOrd="0" destOrd="0" presId="urn:microsoft.com/office/officeart/2005/8/layout/pyramid2"/>
    <dgm:cxn modelId="{CE2F4F15-79CE-4169-A00F-7BCB9A2BED28}" type="presParOf" srcId="{6F55DEF2-923D-4C0C-B9CA-9D246BB8B7BA}" destId="{DF90433F-C658-41AB-9030-FC55FA7AD82E}" srcOrd="1" destOrd="0" presId="urn:microsoft.com/office/officeart/2005/8/layout/pyramid2"/>
    <dgm:cxn modelId="{1E6A6699-C383-4A29-956E-20A379DCD49A}" type="presParOf" srcId="{DF90433F-C658-41AB-9030-FC55FA7AD82E}" destId="{2E6F78A6-650E-498B-8366-D5717C3CA457}" srcOrd="0" destOrd="0" presId="urn:microsoft.com/office/officeart/2005/8/layout/pyramid2"/>
    <dgm:cxn modelId="{DA584B25-F60A-4F47-9FD8-22EB15F1E32A}" type="presParOf" srcId="{DF90433F-C658-41AB-9030-FC55FA7AD82E}" destId="{B5CB333F-D8AA-4268-A8C3-C44D6219A315}" srcOrd="1" destOrd="0" presId="urn:microsoft.com/office/officeart/2005/8/layout/pyramid2"/>
    <dgm:cxn modelId="{EF396798-1D77-44AE-A53F-4F5B5244D3AA}" type="presParOf" srcId="{DF90433F-C658-41AB-9030-FC55FA7AD82E}" destId="{61161EF1-E86D-4BB0-AB19-3ADD6FB747C0}" srcOrd="2" destOrd="0" presId="urn:microsoft.com/office/officeart/2005/8/layout/pyramid2"/>
    <dgm:cxn modelId="{45DC96DB-C4EB-47BF-877E-465975FCE785}" type="presParOf" srcId="{DF90433F-C658-41AB-9030-FC55FA7AD82E}" destId="{3B5920F2-4FB5-48B9-A854-35C544C4D216}" srcOrd="3" destOrd="0" presId="urn:microsoft.com/office/officeart/2005/8/layout/pyramid2"/>
    <dgm:cxn modelId="{4467F7CF-EECF-4A30-805F-643C53B003AA}" type="presParOf" srcId="{DF90433F-C658-41AB-9030-FC55FA7AD82E}" destId="{3A59A3CE-D36E-4C27-9FD9-B807F48F7F35}" srcOrd="4" destOrd="0" presId="urn:microsoft.com/office/officeart/2005/8/layout/pyramid2"/>
    <dgm:cxn modelId="{8D1A4772-EE29-4C62-A61D-54E355639860}" type="presParOf" srcId="{DF90433F-C658-41AB-9030-FC55FA7AD82E}" destId="{2AB06CE9-E283-43F8-8104-EB261333838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B17F3-E457-471B-B723-31A71AB5C93C}">
      <dsp:nvSpPr>
        <dsp:cNvPr id="0" name=""/>
        <dsp:cNvSpPr/>
      </dsp:nvSpPr>
      <dsp:spPr>
        <a:xfrm>
          <a:off x="1326273" y="0"/>
          <a:ext cx="3470275" cy="3470275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6F78A6-650E-498B-8366-D5717C3CA457}">
      <dsp:nvSpPr>
        <dsp:cNvPr id="0" name=""/>
        <dsp:cNvSpPr/>
      </dsp:nvSpPr>
      <dsp:spPr>
        <a:xfrm>
          <a:off x="3061411" y="348891"/>
          <a:ext cx="2255678" cy="8214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Grupa udziałowców Spółki - UMWL, UZ, AJP, OPZL, inne </a:t>
          </a:r>
          <a:r>
            <a:rPr lang="pl-PL" sz="1400" b="1" kern="1200" dirty="0"/>
            <a:t>podmioty biznesowe</a:t>
          </a:r>
          <a:r>
            <a:rPr lang="pl-PL" sz="1400" kern="1200" dirty="0"/>
            <a:t>, inne uczelnie</a:t>
          </a:r>
        </a:p>
      </dsp:txBody>
      <dsp:txXfrm>
        <a:off x="3101512" y="388992"/>
        <a:ext cx="2175476" cy="741277"/>
      </dsp:txXfrm>
    </dsp:sp>
    <dsp:sp modelId="{61161EF1-E86D-4BB0-AB19-3ADD6FB747C0}">
      <dsp:nvSpPr>
        <dsp:cNvPr id="0" name=""/>
        <dsp:cNvSpPr/>
      </dsp:nvSpPr>
      <dsp:spPr>
        <a:xfrm>
          <a:off x="3061411" y="1273055"/>
          <a:ext cx="2255678" cy="8214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Rada Naukowa Spółki</a:t>
          </a:r>
        </a:p>
      </dsp:txBody>
      <dsp:txXfrm>
        <a:off x="3101512" y="1313156"/>
        <a:ext cx="2175476" cy="741277"/>
      </dsp:txXfrm>
    </dsp:sp>
    <dsp:sp modelId="{3A59A3CE-D36E-4C27-9FD9-B807F48F7F35}">
      <dsp:nvSpPr>
        <dsp:cNvPr id="0" name=""/>
        <dsp:cNvSpPr/>
      </dsp:nvSpPr>
      <dsp:spPr>
        <a:xfrm>
          <a:off x="3061411" y="2197219"/>
          <a:ext cx="2255678" cy="8214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Zarząd Spółki</a:t>
          </a:r>
        </a:p>
      </dsp:txBody>
      <dsp:txXfrm>
        <a:off x="3101512" y="2237320"/>
        <a:ext cx="2175476" cy="741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5BA70C-90F7-4408-A334-6E076A35F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EFF1A1E-563B-4300-BFA3-88D1B41F1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0B6DD4-1364-422C-8232-6C3C1E3F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123C-E47D-4BF8-8899-1996D2DB68F1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D3EA6D-A224-4994-8C37-9CC08E3B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C29289-2CF0-4486-825E-5138A0F8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3165-1C61-4497-92A9-3331D5DC0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61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B4802B-6A31-4F5D-92B4-20953D44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1E954A-4BE1-4AE4-BDED-0D17132F5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F2241D-7D2D-4BF4-85AF-7E8D0966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123C-E47D-4BF8-8899-1996D2DB68F1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23EA20-CA7F-425D-B01B-6A8095078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A9BC45-BBB1-4E35-9B24-55665214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3165-1C61-4497-92A9-3331D5DC0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90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A6C4095-15C9-4BA0-A3ED-FA1A2FC7A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464531B-90B2-4521-993A-C0377B5EC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89CA4F-F1FA-45A3-BD50-D00DB111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123C-E47D-4BF8-8899-1996D2DB68F1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62681C-65EF-409B-A9F3-6623514C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051F39-7562-4230-AE06-2FC43BF1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3165-1C61-4497-92A9-3331D5DC0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13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51AAE1-C621-4403-BCC2-0917A6B2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301BA5-E213-498E-BECC-986912EC3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32B878-31B0-473C-B407-27C22F3D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123C-E47D-4BF8-8899-1996D2DB68F1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E65875-25E0-473B-A48A-8CD20B40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092639-2132-4AAC-A206-D394F7E5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3165-1C61-4497-92A9-3331D5DC0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86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30BAD6-1446-488C-8F90-BE9B243C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91EE9B-C9F1-4D09-8E7D-C86E6D76B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E8C0BF-8A45-4735-9E0C-585895C1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123C-E47D-4BF8-8899-1996D2DB68F1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B6F36C-3BB5-4B62-9F19-B5E2A5CF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4AB21E-2037-4B32-9E85-8F6C0E11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3165-1C61-4497-92A9-3331D5DC0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51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C7134A-4AB9-4F2B-A7E8-D19970D5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CBB3BB-728D-4A3B-AAA1-9C845B90C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F445278-59FF-48DB-B326-878343E6F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1D9328-7226-4221-B30E-A67A4535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123C-E47D-4BF8-8899-1996D2DB68F1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E88B696-2E35-4D50-B373-CA7AAF95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81B4B96-BF36-493B-95AA-10D901B6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3165-1C61-4497-92A9-3331D5DC0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65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60762-D0B1-4D56-8926-992C5802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C10A4D-68CF-4228-A97F-80BB75CC0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E1D7E1D-BC02-478A-B1FB-95F69BFE8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CA6EDE1-AD84-49E6-A695-CDEE55377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408AD21-49C2-4D5A-8AAF-2A3FB96A2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26EDA80-2E9F-4402-AD97-5563F01C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123C-E47D-4BF8-8899-1996D2DB68F1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C327736-F152-48F0-8E58-C25D64B9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D7B7A73-81A8-4F8D-89C5-51A765A4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3165-1C61-4497-92A9-3331D5DC0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359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AE5689-0E60-4F0F-9CC5-2F9BD01B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AFE6CD-BFFD-40E7-8D98-9741ADDD7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123C-E47D-4BF8-8899-1996D2DB68F1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78953E9-0EF2-434F-810E-7DE9F52F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94F12A4-CB97-431E-9894-DB842BA5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3165-1C61-4497-92A9-3331D5DC0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45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39C9B1E-9857-48DB-9974-B8454DDF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123C-E47D-4BF8-8899-1996D2DB68F1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74861CA-32E6-4360-906E-A92EE129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961AD5-B792-4EB1-A912-37A8F52D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3165-1C61-4497-92A9-3331D5DC0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0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A99E0C-1A88-49B7-8616-92E54226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A7A14B-746E-48C3-BF7E-5C0A34A6B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DE90FA6-9AE4-457F-B05C-BCAC0AF9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E81360-12AA-438E-A065-2D00C47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123C-E47D-4BF8-8899-1996D2DB68F1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1C40EB-27BA-4F8B-AB1C-FDE5B1C0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29703D-4190-47B3-B53A-580B085F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3165-1C61-4497-92A9-3331D5DC0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89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A48E8A-986E-4C2A-ABD2-1FFA8872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0DD6099-E58A-4004-9D83-D31F56778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FC24B0-6D84-46FD-BE9B-A4E3C3180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B8B2079-035A-4E53-82BE-DE73E2DF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123C-E47D-4BF8-8899-1996D2DB68F1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DEE8BD-ABB8-4113-9FD0-0B69EF0C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1D11E9-0D0B-48A9-B9C1-1A5CDF26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3165-1C61-4497-92A9-3331D5DC0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04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91BB503-C089-4EA0-9D06-896823A6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20B57C-B665-4653-86BF-AA5F363EE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E4362C-4179-4684-A2FB-C985F7F10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123C-E47D-4BF8-8899-1996D2DB68F1}" type="datetimeFigureOut">
              <a:rPr lang="pl-PL" smtClean="0"/>
              <a:t>22.11.2021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4DA37E-0350-45DB-A0C7-F4CC1BF2B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435D7B-EA8E-46D1-9AE1-A08E41804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63165-1C61-4497-92A9-3331D5DC03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2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png"/><Relationship Id="rId10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109C5766-111E-408E-B1AD-5B2DC497A77A}"/>
              </a:ext>
            </a:extLst>
          </p:cNvPr>
          <p:cNvGrpSpPr/>
          <p:nvPr/>
        </p:nvGrpSpPr>
        <p:grpSpPr>
          <a:xfrm>
            <a:off x="1923279" y="2080163"/>
            <a:ext cx="8345441" cy="2707634"/>
            <a:chOff x="1923279" y="2080163"/>
            <a:chExt cx="8345441" cy="2707634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FAE2830F-1B14-4E64-97A2-8EC15EC68452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14" name="Obraz 13">
                <a:extLst>
                  <a:ext uri="{FF2B5EF4-FFF2-40B4-BE49-F238E27FC236}">
                    <a16:creationId xmlns:a16="http://schemas.microsoft.com/office/drawing/2014/main" id="{738AE5A6-E6A2-4F6D-8E7F-1CB0A2E15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FAB1A4ED-D7B3-4416-A665-6E24B0267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18" name="Obraz 17">
                <a:extLst>
                  <a:ext uri="{FF2B5EF4-FFF2-40B4-BE49-F238E27FC236}">
                    <a16:creationId xmlns:a16="http://schemas.microsoft.com/office/drawing/2014/main" id="{9DF4F503-2861-44A7-8D95-D3E91B458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19" name="Obraz 18">
                <a:extLst>
                  <a:ext uri="{FF2B5EF4-FFF2-40B4-BE49-F238E27FC236}">
                    <a16:creationId xmlns:a16="http://schemas.microsoft.com/office/drawing/2014/main" id="{43890ABD-A2F1-4453-A13B-728582C1CC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ED1824F4-77B7-40AA-8C2F-03F0B98C7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98984FE2-F670-469A-AE83-C939E3D65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440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6" y="1380391"/>
            <a:ext cx="108889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Opracowano koncepcję funkcjonowania Ośrodka Badawczo – Rozwojowego dla Jednostek Samorządu Terytorialnego w województwie lubuskim – VIII 2021 r.;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16 września 2021 r. odbyło się LUBUSKIE FORUM INNOWACJI;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Opracowano model biznesowy oraz struktury funkcjonowania Parku Technologii Kosmicznych – IX 2021 r.;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Zainicjowano utworzenie nowego klastra – kosmicznego z Prof. Markiem Banaszkiewiczem i firmą Hertz na czele – IX 2021 r.;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Rozpoczęły się prace komisji konkursowej w ramach przedsiębiorczego odkrywania oraz aktualizacji Regionalnych Inteligentnych Specjalizacji – XI 2021 r.;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Opracowano Program Rozwoju Innowacji wraz Diagnozą – trwają obecnie konsultacje społeczne.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612396" y="466422"/>
            <a:ext cx="9495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Działania podjęte od VI 2020 do XI 2021</a:t>
            </a:r>
          </a:p>
        </p:txBody>
      </p:sp>
    </p:spTree>
    <p:extLst>
      <p:ext uri="{BB962C8B-B14F-4D97-AF65-F5344CB8AC3E}">
        <p14:creationId xmlns:p14="http://schemas.microsoft.com/office/powerpoint/2010/main" val="2405123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6" y="1380391"/>
            <a:ext cx="1088891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0070C0"/>
                </a:solidFill>
              </a:rPr>
              <a:t>Opracowano koncepcję utworzenia LUBUSKIEGO CENTRUM BADAWCZO – ROZWOJOWEGO – z celem koordynowania </a:t>
            </a:r>
            <a:br>
              <a:rPr lang="pl-PL" sz="3200" b="1" dirty="0">
                <a:solidFill>
                  <a:srgbClr val="0070C0"/>
                </a:solidFill>
              </a:rPr>
            </a:br>
            <a:r>
              <a:rPr lang="pl-PL" sz="3200" b="1" dirty="0">
                <a:solidFill>
                  <a:srgbClr val="0070C0"/>
                </a:solidFill>
              </a:rPr>
              <a:t>i wdrażania PROGRAMU ROZWOJU INNOWACJI W REGIONIE LUBUSKIM </a:t>
            </a:r>
            <a:r>
              <a:rPr lang="pl-PL" sz="2400" dirty="0"/>
              <a:t>(wymagania m.in.:):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800" dirty="0"/>
              <a:t>Rekrutacja z egzaminem (kompetencji, umiejętności),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800" dirty="0"/>
              <a:t>Okres pracy przypisany do osiągnięcia konkretnych rezultatów,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800" dirty="0"/>
              <a:t>Personalna odpowiedzialność za realizację projektów.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612396" y="466422"/>
            <a:ext cx="9495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Działania podjęte od VI 2020 do XI 2021</a:t>
            </a:r>
          </a:p>
        </p:txBody>
      </p:sp>
    </p:spTree>
    <p:extLst>
      <p:ext uri="{BB962C8B-B14F-4D97-AF65-F5344CB8AC3E}">
        <p14:creationId xmlns:p14="http://schemas.microsoft.com/office/powerpoint/2010/main" val="114860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6" y="2203021"/>
            <a:ext cx="1088891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Poziom koncepcyjny i decyzyjny ( analizy i rekomendacje dwa razy w roku, skierowane </a:t>
            </a:r>
            <a:br>
              <a:rPr lang="pl-PL" sz="2200" dirty="0"/>
            </a:br>
            <a:r>
              <a:rPr lang="pl-PL" sz="2200" dirty="0"/>
              <a:t>do Marszałka i  zarządu):</a:t>
            </a:r>
          </a:p>
          <a:p>
            <a:pPr marL="800100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Rada Ekspertów  – Analizy trendów makroekonomicznych, które będą przekazywane:</a:t>
            </a:r>
          </a:p>
          <a:p>
            <a:pPr marL="800100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070C0"/>
                </a:solidFill>
              </a:rPr>
              <a:t>MARSZAŁEK i ZARZĄDOWI WOJEWÓDZTWA </a:t>
            </a:r>
            <a:r>
              <a:rPr lang="pl-PL" sz="2200" dirty="0"/>
              <a:t>– decyzje kierunkowe Lubuskie Forum Innowacji – organ opiniujący – partycypacja</a:t>
            </a:r>
          </a:p>
          <a:p>
            <a:pPr marL="1257300" lvl="2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Poziom kontroli zarządczej: </a:t>
            </a:r>
            <a:r>
              <a:rPr lang="pl-PL" sz="2200" b="1" dirty="0">
                <a:solidFill>
                  <a:srgbClr val="0070C0"/>
                </a:solidFill>
              </a:rPr>
              <a:t>Departament Innowacji i Przedsiębiorczości </a:t>
            </a:r>
            <a:r>
              <a:rPr lang="pl-PL" sz="2200" dirty="0"/>
              <a:t>(przekształcanie decyzji kierunkowych na harmonogram prac oraz kontrola)</a:t>
            </a:r>
          </a:p>
          <a:p>
            <a:pPr marL="1257300" lvl="2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Poziom operacyjny: </a:t>
            </a:r>
            <a:r>
              <a:rPr lang="pl-PL" sz="2200" b="1" dirty="0">
                <a:solidFill>
                  <a:srgbClr val="0070C0"/>
                </a:solidFill>
              </a:rPr>
              <a:t>Lubuskie Centrum </a:t>
            </a:r>
            <a:r>
              <a:rPr lang="pl-PL" sz="2200" b="1" dirty="0" err="1">
                <a:solidFill>
                  <a:srgbClr val="0070C0"/>
                </a:solidFill>
              </a:rPr>
              <a:t>Badaczo</a:t>
            </a:r>
            <a:r>
              <a:rPr lang="pl-PL" sz="2200" b="1" dirty="0">
                <a:solidFill>
                  <a:srgbClr val="0070C0"/>
                </a:solidFill>
              </a:rPr>
              <a:t> – Rozwojowe </a:t>
            </a:r>
            <a:r>
              <a:rPr lang="pl-PL" sz="2200" dirty="0"/>
              <a:t>spółka z o. o.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612395" y="466422"/>
            <a:ext cx="10771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Usytuowanie </a:t>
            </a:r>
          </a:p>
          <a:p>
            <a:r>
              <a:rPr lang="pl-PL" sz="3600" b="1" dirty="0">
                <a:solidFill>
                  <a:srgbClr val="0070C0"/>
                </a:solidFill>
              </a:rPr>
              <a:t>Lubuskiego Centrum Badawczo – Rozwojowego:</a:t>
            </a:r>
          </a:p>
        </p:txBody>
      </p:sp>
    </p:spTree>
    <p:extLst>
      <p:ext uri="{BB962C8B-B14F-4D97-AF65-F5344CB8AC3E}">
        <p14:creationId xmlns:p14="http://schemas.microsoft.com/office/powerpoint/2010/main" val="2265881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6" y="1380391"/>
            <a:ext cx="108889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Celem Lubuskiego Centrum Badawczo – Rozwojowego będzie  wdrażanie lubuskiej polityki rozwoju innowacji, odkrywanie oraz wzmacnianie przedsiębiorczości w regionie  lubuskim. Status </a:t>
            </a:r>
            <a:r>
              <a:rPr lang="pl-PL" sz="2200" dirty="0" err="1"/>
              <a:t>prawno</a:t>
            </a:r>
            <a:r>
              <a:rPr lang="pl-PL" sz="2200" dirty="0"/>
              <a:t> – organizacyjny, to Spółka z ograniczoną odpowiedzialnością powołana przez Urząd Marszałkowski Województwa Lubuskiego oraz UZ, AJP i inne uczelnie.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612396" y="466422"/>
            <a:ext cx="10888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Koncepcja Lubuskiego Centrum B+R+I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952F98B-2DAE-4076-9DB3-229DD96B89F6}"/>
              </a:ext>
            </a:extLst>
          </p:cNvPr>
          <p:cNvGraphicFramePr/>
          <p:nvPr/>
        </p:nvGraphicFramePr>
        <p:xfrm>
          <a:off x="3134241" y="2905349"/>
          <a:ext cx="6643364" cy="347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27254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79B17F3-E457-471B-B723-31A71AB5C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E79B17F3-E457-471B-B723-31A71AB5C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E6F78A6-650E-498B-8366-D5717C3CA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2E6F78A6-650E-498B-8366-D5717C3CA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1161EF1-E86D-4BB0-AB19-3ADD6FB74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61161EF1-E86D-4BB0-AB19-3ADD6FB74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59A3CE-D36E-4C27-9FD9-B807F48F7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3A59A3CE-D36E-4C27-9FD9-B807F48F7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6" y="2203021"/>
            <a:ext cx="108889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800" dirty="0"/>
              <a:t>Ośrodek Badawczo – Rozwojowy Jednostek Samorządu Terytorialnego </a:t>
            </a:r>
          </a:p>
          <a:p>
            <a:pPr marL="342900" indent="-342900" algn="ctr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800" dirty="0"/>
              <a:t>Obserwatorium Społeczno-gospodarcze    </a:t>
            </a:r>
          </a:p>
          <a:p>
            <a:pPr marL="342900" indent="-342900" algn="ctr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800" dirty="0"/>
              <a:t>Park Technologii Kosmicznych – Udział w </a:t>
            </a:r>
            <a:r>
              <a:rPr lang="pl-PL" sz="2800"/>
              <a:t>Konkursie na </a:t>
            </a:r>
            <a:r>
              <a:rPr lang="pl-PL" sz="2800" dirty="0"/>
              <a:t>Operatora</a:t>
            </a:r>
          </a:p>
          <a:p>
            <a:pPr marL="342900" indent="-342900" algn="ctr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800" dirty="0"/>
              <a:t>Centrum Start </a:t>
            </a:r>
            <a:r>
              <a:rPr lang="pl-PL" sz="2800" dirty="0" err="1"/>
              <a:t>Up</a:t>
            </a:r>
            <a:r>
              <a:rPr lang="pl-PL" sz="2800" dirty="0"/>
              <a:t> i Ochrony Własności Intelektualnej              </a:t>
            </a:r>
          </a:p>
          <a:p>
            <a:pPr marL="342900" indent="-342900" algn="ctr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800" dirty="0"/>
              <a:t>Lubuskie Partnerstwa, Klastry, Sieciowanie</a:t>
            </a:r>
          </a:p>
          <a:p>
            <a:pPr algn="ctr">
              <a:buClr>
                <a:srgbClr val="0070C0"/>
              </a:buClr>
            </a:pPr>
            <a:r>
              <a:rPr lang="pl-PL" sz="3600" b="1" dirty="0"/>
              <a:t>       </a:t>
            </a:r>
          </a:p>
          <a:p>
            <a:pPr marL="342900" indent="-342900" algn="ctr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3600" b="1" dirty="0">
                <a:solidFill>
                  <a:srgbClr val="8EB72A"/>
                </a:solidFill>
              </a:rPr>
              <a:t>EDUKACJA – PROMOCJA - DORADZTWO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Obszary działalności </a:t>
            </a:r>
            <a:br>
              <a:rPr lang="pl-PL" sz="3600" b="1" dirty="0">
                <a:solidFill>
                  <a:srgbClr val="0070C0"/>
                </a:solidFill>
              </a:rPr>
            </a:br>
            <a:r>
              <a:rPr lang="pl-PL" sz="3600" b="1" dirty="0">
                <a:solidFill>
                  <a:srgbClr val="0070C0"/>
                </a:solidFill>
              </a:rPr>
              <a:t>Lubuskiego Centrum Badawczo – Rozwojowego sp. z o.o.</a:t>
            </a:r>
          </a:p>
        </p:txBody>
      </p:sp>
    </p:spTree>
    <p:extLst>
      <p:ext uri="{BB962C8B-B14F-4D97-AF65-F5344CB8AC3E}">
        <p14:creationId xmlns:p14="http://schemas.microsoft.com/office/powerpoint/2010/main" val="713201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5" y="2080770"/>
            <a:ext cx="110063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70C0"/>
                </a:solidFill>
              </a:rPr>
              <a:t>Zgromadzenie Wspólników </a:t>
            </a:r>
            <a:r>
              <a:rPr lang="pl-PL" sz="2400" dirty="0"/>
              <a:t>– reprezentanci wszystkich podmiotów według udziałów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70C0"/>
                </a:solidFill>
              </a:rPr>
              <a:t>Rada Nadzorcza </a:t>
            </a:r>
            <a:r>
              <a:rPr lang="pl-PL" sz="2400" dirty="0"/>
              <a:t>– trzy osoby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70C0"/>
                </a:solidFill>
              </a:rPr>
              <a:t>Zarząd</a:t>
            </a:r>
            <a:r>
              <a:rPr lang="pl-PL" sz="2400" dirty="0"/>
              <a:t> – dwie osoby: Prezes i Wiceprezes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70C0"/>
                </a:solidFill>
              </a:rPr>
              <a:t>Kierownictwo</a:t>
            </a:r>
            <a:r>
              <a:rPr lang="pl-PL" sz="2400" dirty="0"/>
              <a:t> –  ds. administracyjnych ( HR, księgowość, obsługa techniczna), - Parku Technologii Kosmicznych, - Ośrodka Badawczo – Rozwojowego dla JST, - ds. badawczo-rozwojowych ( Lubuskie Partnerstwa, Centrum Start UP i Ochrony własności intelektualnej w regionie, zespoły laboratoriów oraz zakładu doświadczalnego, a także działu zarządzania projektami B+R)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70C0"/>
                </a:solidFill>
              </a:rPr>
              <a:t>Pracownicy merytoryczni i techniczni </a:t>
            </a:r>
            <a:r>
              <a:rPr lang="pl-PL" sz="2400" dirty="0"/>
              <a:t>– 13 osób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Lubuskie Centrum Badawczo-Rozwojowe </a:t>
            </a:r>
            <a:r>
              <a:rPr lang="pl-PL" sz="2000" b="1" dirty="0">
                <a:solidFill>
                  <a:srgbClr val="8EB72A"/>
                </a:solidFill>
              </a:rPr>
              <a:t>- organizacja - propozycja:</a:t>
            </a:r>
            <a:endParaRPr lang="pl-PL" sz="3600" b="1" dirty="0">
              <a:solidFill>
                <a:srgbClr val="8EB7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49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5" y="2080770"/>
            <a:ext cx="110063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inkubowanie firm rozpoczynających działalność – wspieranie firm dopiero zaczynających swoją działalność poprzez usługi szkoleniowe, zarządcze, prawne, księgowe oraz wynajmu powierzchni,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świadczenie usług biznesowych – pomoc przy zakładaniu firmy i jej rejestrowaniu, tworzenie biznesplanów dla przedsiębiorstw oraz pomoc w pozyskiwaniu środków na prowadzenie działalności,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usługi badawcze – wykorzystanie laboratoriów znajdujących się na teranie LCBR,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usługi w zakresie transferu technologii – transfer technologii miedzy przedsiębiorstwami a jednostkami badawczo-rozwojowymi wiąże się z zarządzaniem projektami innowacyjnymi, usługami marketingowymi oraz badaniami rynku,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Lubuskie Centrum Badawczo-Rozwojowe </a:t>
            </a:r>
            <a:r>
              <a:rPr lang="pl-PL" sz="2000" b="1" dirty="0">
                <a:solidFill>
                  <a:srgbClr val="FFC000"/>
                </a:solidFill>
              </a:rPr>
              <a:t>- zakres usług:</a:t>
            </a:r>
            <a:endParaRPr lang="pl-PL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45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5" y="1342538"/>
            <a:ext cx="1100635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działalność szkoleniowo-edukacyjna – wiąże się z inkubowanymi firmami i polega na prowadzeniu szkoleń (marketingowych, księgowych, związanych z prowadzeniem firmy) dla nich tak aby nauczyły się funkcjonować na rynku.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Elementem łączącym wszystkie te usługi oraz najważniejszym celem działalności LCBR będzie budowanie i dbanie o ciągłe pogłębianie więzi formalnych i nieformalnych między firmami a instytucjami naukowymi, bankowymi oraz rządowymi (w przypadku uczestnictwa w projekcie ze środków państwowych). Takie działanie przynosi korzyści nie tylko pojedynczym firmom, ale także wspiera całą działalność gospodarczą regionu, w którym znajduje się park i zwiększa znacząco prawdopodobieństwo tego, że firma szybciej będzie się rozwijała, a produkty wytworzone przez nią będą miały szanse wejść na rynek nie tylko regionalny ale także światowy.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Lubuskie Centrum Badawczo-Rozwojowe </a:t>
            </a:r>
            <a:r>
              <a:rPr lang="pl-PL" sz="2000" b="1" dirty="0">
                <a:solidFill>
                  <a:srgbClr val="FFC000"/>
                </a:solidFill>
              </a:rPr>
              <a:t>- zakres usług:</a:t>
            </a:r>
            <a:endParaRPr lang="pl-PL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16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5" y="1342538"/>
            <a:ext cx="110063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wsparcie techniczne/technologiczne (udostępnienie laboratoriów, warsztatów, prototypowni),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działalność B+R (własne lub na zlecenie przedsiębiorstw),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doradztwo technologiczne (w zakresie tworzenia sieci współpracy innowacyjnych produktów i usług, budowania i rozwoju innowacyjnych produktów i usług),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pomoc w opracowaniu dokumentacji funkcjonalnej/ technicznej niezbędnej do wdrożenia innowacji,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internacjonalizacja przedsiębiorstw innowacyjnych,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przygotowywanie wniosków konkursowych/dotacyjnych do krajowych</a:t>
            </a:r>
            <a:br>
              <a:rPr lang="pl-PL" sz="2400" dirty="0"/>
            </a:br>
            <a:r>
              <a:rPr lang="pl-PL" sz="2400" dirty="0"/>
              <a:t>i europejskich/zagranicznych programów,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współpraca ośrodka z podmiotami typu Venture Capital.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Lubuskie Centrum Badawczo-Rozwojowe </a:t>
            </a:r>
            <a:r>
              <a:rPr lang="pl-PL" sz="2000" b="1" dirty="0">
                <a:solidFill>
                  <a:srgbClr val="7030A0"/>
                </a:solidFill>
              </a:rPr>
              <a:t>- usługi proinnowacyjne:</a:t>
            </a:r>
            <a:endParaRPr lang="pl-PL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04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5" y="1342538"/>
            <a:ext cx="11006357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centrum ICT, 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Data Center,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pilotażowa linia produkcyjna, 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oprogramowanie specjalistyczne do symulacji i tworzenia wirtualnych modeli procesów i wyrobów, 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oprogramowanie technologiczne,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linia technologiczna.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Lubuskie Centrum Badawczo-Rozwojowe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- usługi w obszarze 4,0</a:t>
            </a:r>
            <a:endParaRPr lang="pl-PL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59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E85EE05-B888-47EA-8116-7406A7BFD74F}"/>
              </a:ext>
            </a:extLst>
          </p:cNvPr>
          <p:cNvSpPr txBox="1"/>
          <p:nvPr/>
        </p:nvSpPr>
        <p:spPr>
          <a:xfrm>
            <a:off x="-38885" y="2201530"/>
            <a:ext cx="1223088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solidFill>
                  <a:srgbClr val="0070C0"/>
                </a:solidFill>
              </a:rPr>
              <a:t>ZARZĄDZANIE</a:t>
            </a:r>
          </a:p>
          <a:p>
            <a:pPr algn="ctr"/>
            <a:r>
              <a:rPr lang="pl-PL" sz="6000" b="1" dirty="0">
                <a:solidFill>
                  <a:srgbClr val="0070C0"/>
                </a:solidFill>
              </a:rPr>
              <a:t>LUBUSKIMI INNOWACJAMI</a:t>
            </a:r>
          </a:p>
          <a:p>
            <a:pPr algn="ctr"/>
            <a:r>
              <a:rPr lang="pl-PL" sz="3600" dirty="0"/>
              <a:t>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91E180E-8417-472B-A9AC-B0BEDD08DBD8}"/>
              </a:ext>
            </a:extLst>
          </p:cNvPr>
          <p:cNvSpPr txBox="1"/>
          <p:nvPr/>
        </p:nvSpPr>
        <p:spPr>
          <a:xfrm>
            <a:off x="-38885" y="5284569"/>
            <a:ext cx="1223088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dr Jerzy Tutaj</a:t>
            </a:r>
            <a:endParaRPr lang="pl-PL" sz="1050" dirty="0"/>
          </a:p>
          <a:p>
            <a:pPr algn="ctr"/>
            <a:endParaRPr lang="pl-PL" dirty="0"/>
          </a:p>
          <a:p>
            <a:pPr algn="ctr"/>
            <a:r>
              <a:rPr lang="pl-PL" dirty="0"/>
              <a:t>25-26 XI 2021</a:t>
            </a:r>
          </a:p>
          <a:p>
            <a:pPr algn="ctr"/>
            <a:r>
              <a:rPr lang="pl-PL" b="1" dirty="0"/>
              <a:t>LUBNIEWICE</a:t>
            </a:r>
          </a:p>
        </p:txBody>
      </p:sp>
    </p:spTree>
    <p:extLst>
      <p:ext uri="{BB962C8B-B14F-4D97-AF65-F5344CB8AC3E}">
        <p14:creationId xmlns:p14="http://schemas.microsoft.com/office/powerpoint/2010/main" val="3676856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5" y="1555895"/>
            <a:ext cx="1100635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000" dirty="0"/>
              <a:t>Inicjowanie, koordynowanie, wspieranie i prowadzenie projektów badawczych dotyczących samorządu terytorialnego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000" dirty="0"/>
              <a:t>Profesjonalizacja, optymalizacja procesów zarządczych oraz cyfryzacja w JST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000" dirty="0"/>
              <a:t>Inicjowanie i wspieranie działań dydaktycznych w formie studiów podyplomowych, kursów, szkoleń </a:t>
            </a:r>
            <a:br>
              <a:rPr lang="pl-PL" sz="2000" dirty="0"/>
            </a:br>
            <a:r>
              <a:rPr lang="pl-PL" sz="2000" dirty="0"/>
              <a:t>i konsultacji we współpracy z uczelniami i innymi jednostkami naukowymi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000" dirty="0"/>
              <a:t>Organizowanie kongresów, konferencji, wykładów, warsztatów, prelekcji oraz innego rodzaju przedsięwzięć związanych z zakresem działalności Ośrodka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000" dirty="0"/>
              <a:t>Budowa sieci współpracy ze środowiskiem pracowników samorządowych oraz liderów lokalnych </a:t>
            </a:r>
            <a:br>
              <a:rPr lang="pl-PL" sz="2000" dirty="0"/>
            </a:br>
            <a:r>
              <a:rPr lang="pl-PL" sz="2000" dirty="0"/>
              <a:t>i regionalnych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000" dirty="0"/>
              <a:t>Tworzenie sieci instytucji oraz bazy ekspertów zajmujących się problematyką samorządu terytorialnego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000" dirty="0"/>
              <a:t>Utworzenie </a:t>
            </a:r>
            <a:r>
              <a:rPr lang="pl-PL" sz="2000" b="1" dirty="0"/>
              <a:t>punktu informacyjnego i doradczego na temat aktualnych konkursów i opracowywania wniosków o środki unijne</a:t>
            </a:r>
            <a:r>
              <a:rPr lang="pl-PL" sz="2000" dirty="0"/>
              <a:t>,  spoza polityki spójności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000" dirty="0"/>
              <a:t>Prowadzenie </a:t>
            </a:r>
            <a:r>
              <a:rPr lang="pl-PL" sz="2000" b="1" dirty="0"/>
              <a:t>warsztatów na temat programów oraz konkretnych konkursów na środki unijne dla urzędników </a:t>
            </a:r>
            <a:r>
              <a:rPr lang="pl-PL" sz="2000" b="1" dirty="0" err="1"/>
              <a:t>jst</a:t>
            </a:r>
            <a:r>
              <a:rPr lang="pl-PL" sz="2000" b="1" dirty="0"/>
              <a:t>.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Lubuskie Centrum Badawczo-Rozwojowe </a:t>
            </a:r>
          </a:p>
          <a:p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>- zadania w fazie wprowadzenia organizacji na rynek, m.in.:</a:t>
            </a:r>
            <a:endParaRPr lang="pl-PL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70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5" y="1555895"/>
            <a:ext cx="110063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Tworzenie partnerstw w ramach PPP </a:t>
            </a:r>
            <a:r>
              <a:rPr lang="pl-PL" sz="2200" b="1" dirty="0"/>
              <a:t>(partnerstwa publiczno-prywatne) </a:t>
            </a:r>
            <a:r>
              <a:rPr lang="pl-PL" sz="2200" dirty="0"/>
              <a:t>na terenie regionu lubuskiego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Tworzenie </a:t>
            </a:r>
            <a:r>
              <a:rPr lang="pl-PL" sz="2200" b="1" dirty="0"/>
              <a:t>wspólnych projektów razem z kilkoma samorządami w celu aplikowania o środki unijne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Podpisanie porozumienia z uczelniami i jednostkami otoczenia biznesu na temat utworzenia: </a:t>
            </a:r>
            <a:r>
              <a:rPr lang="pl-PL" sz="2200" b="1" dirty="0"/>
              <a:t>Szkoły Liderów Lokalnych </a:t>
            </a:r>
            <a:r>
              <a:rPr lang="pl-PL" sz="2200" dirty="0"/>
              <a:t>przy Ośrodku oraz uruchomienie SLL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Cykliczna (coroczna) organizacja Ogólnopolskiej Konferencji: </a:t>
            </a:r>
            <a:r>
              <a:rPr lang="pl-PL" sz="2200" b="1" dirty="0"/>
              <a:t>„Samorząd terytorialny w XXI wieku: Społeczeństwo, Gospodarka, Przestrzeń”, </a:t>
            </a:r>
            <a:r>
              <a:rPr lang="pl-PL" sz="2200" dirty="0"/>
              <a:t>co roku w innym obszarze, np.: System odpowiedzialności za naruszenie dyscypliny finansów publicznych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b="1" dirty="0"/>
              <a:t>Działania edukacyjne </a:t>
            </a:r>
            <a:r>
              <a:rPr lang="pl-PL" sz="2200" dirty="0"/>
              <a:t>- organizacja spotkań, konferencji i seminariów z obszaru innowacji w samorządzie – dobre praktyki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Utworzenie </a:t>
            </a:r>
            <a:r>
              <a:rPr lang="pl-PL" sz="2200" b="1" dirty="0"/>
              <a:t>platformy internetowej B+R w samorządzie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Lubuskie Centrum Badawczo-Rozwojowe </a:t>
            </a:r>
          </a:p>
          <a:p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>- zadania w fazie wprowadzenia organizacji na rynek, m.in.:</a:t>
            </a:r>
            <a:endParaRPr lang="pl-PL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4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5" y="1555895"/>
            <a:ext cx="1100635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Zorganizowanie </a:t>
            </a:r>
            <a:r>
              <a:rPr lang="pl-PL" sz="2200" b="1" dirty="0"/>
              <a:t>DNI INNOWACJI W SAMORZĄDZIE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Utworzenie Akademii Nowoczesnego Pracownika JST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Edukacja i upowszechnienie trendów na patentowanie swoich rozwiązań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Zarządzanie ochroną własności intelektualnej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Wytyczanie kierunków badań i rozwoju w zakresie ochrony własności intelektualnej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Ocena zdolności patentowej wynalazku lub innej formy ochrony własności intelektualnej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Minimalizowanie ryzyka odmowy udzielenia patentu przez Urząd Patentowy lub innego rodzaju zabezpieczenia ochrony własności intelektualnej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Lubuskie Centrum Badawczo-Rozwojowe </a:t>
            </a:r>
          </a:p>
          <a:p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>- zadania w fazie wprowadzenia organizacji na rynek, m.in.:</a:t>
            </a:r>
            <a:endParaRPr lang="pl-PL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6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5" y="1555895"/>
            <a:ext cx="1100635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nowe przedsiębiorstwa innowacyjne, szczególnie działające w zakresie usług opartych na wiedzy jak ICT, wyspecjalizowany konsulting, wzornictwo przemysłowe, grafika, przedsiębiorstwa z zakresu nowych technologii;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komórki badawczo-rozwojowe większych przedsiębiorstw z województwa np. prowadzące analizy rynkowe, zajmujące się wdrażaniem ICT, rozwojem oprogramowania, wdrażaniem nowych koncepcji zarządzania w swoich podmiotach, które byłyby zachęcone bliskością uczelni i możliwością korzystania z wiedzy ich pracowników oraz dostępem do studentów realizujących praktyki. Aktywność operatora Parku Technologii powinna zachęcić przedsiębiorstwa dotychczas nie posiadające takich komórek np. małe i średnie firmy z województwa do założenia takiej i zlokalizowania jej w Parku;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Samorządy, organizacje pozarządowe;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Lubuskie Centrum Badawczo-Rozwojowe </a:t>
            </a:r>
          </a:p>
          <a:p>
            <a:r>
              <a:rPr lang="pl-PL" sz="2000" b="1" dirty="0">
                <a:solidFill>
                  <a:srgbClr val="C00000"/>
                </a:solidFill>
              </a:rPr>
              <a:t>- klienci</a:t>
            </a:r>
            <a:endParaRPr lang="pl-PL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00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5" y="1555895"/>
            <a:ext cx="1100635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przedsiębiorstwa innowacyjne zakładane przez pracowników uczelni oraz studentów, a także mieszkańców. W tym wypadku możliwa byłaby funkcja inkubatora technologicznego, tj. dofinansowanie kosztów wynajmu przez miasto, czy uczelnię.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organizacje społeczne typu stowarzyszenia i fundacje, które chciałyby podejmować badania i rozwijać innowacje społeczne;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ponadto w parku odbywałyby się zajęcia na studiach dziennych i niestacjonarnych np. 1 dzień w tygodniu niektóre specjalizacje (np. informatyczna, czy menadżer) miałyby zajęcia w parku, szczególnie związane z prowadzeniem biznesu, czy zarządzaniem innowacjami, a także prowadzone by tam były studia podyplomowe oraz szkolenia. Obecność studentów umożliwiłaby nawiązanie przez nich kontaktów z przedsiębiorcami / organizacjami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Lubuskie Centrum Badawczo-Rozwojowe </a:t>
            </a:r>
          </a:p>
          <a:p>
            <a:r>
              <a:rPr lang="pl-PL" sz="2000" b="1" dirty="0">
                <a:solidFill>
                  <a:srgbClr val="C00000"/>
                </a:solidFill>
              </a:rPr>
              <a:t>- klienci</a:t>
            </a:r>
            <a:endParaRPr lang="pl-PL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04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5" y="1555895"/>
            <a:ext cx="1100635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Przychody Spółki to przede wszystkim prowadzenie działalności gospodarczej w zakresie consultingu, usług dla </a:t>
            </a:r>
            <a:r>
              <a:rPr lang="pl-PL" sz="2200" dirty="0" err="1"/>
              <a:t>jst</a:t>
            </a:r>
            <a:r>
              <a:rPr lang="pl-PL" sz="2200" dirty="0"/>
              <a:t>, firm, ale przede wszystkim, pozyskiwane granty </a:t>
            </a:r>
            <a:br>
              <a:rPr lang="pl-PL" sz="2200" dirty="0"/>
            </a:br>
            <a:r>
              <a:rPr lang="pl-PL" sz="2200" dirty="0"/>
              <a:t>i dofinansowywane projekty w sieci z podmiotami regionalnymi.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200" dirty="0"/>
          </a:p>
          <a:p>
            <a:pPr algn="just">
              <a:buClr>
                <a:srgbClr val="0070C0"/>
              </a:buClr>
            </a:pPr>
            <a:r>
              <a:rPr lang="pl-PL" sz="2200" b="1" dirty="0"/>
              <a:t>ZAANGAŻOWANIE ŚRODKÓW W PROJEKTY I GRANTY: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prace przygotowawcze do złożenia wniosków i grantów – do 500 000 zł</a:t>
            </a:r>
          </a:p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wkłady własne do złożenia wniosków i grantów – do 8 000 000 zł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b="1" dirty="0"/>
              <a:t>Kapitał zakładowy na poziomie 10 000 000 zł – do wykorzystania na środki z pozycji 1. i 2. oraz na powstałą stratę w pierwszym roku działalności.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Lubuskie Centrum Badawczo-Rozwojowe </a:t>
            </a:r>
          </a:p>
          <a:p>
            <a:r>
              <a:rPr lang="pl-PL" sz="2000" b="1" dirty="0">
                <a:solidFill>
                  <a:srgbClr val="8EB72A"/>
                </a:solidFill>
              </a:rPr>
              <a:t>- finanse:</a:t>
            </a:r>
            <a:endParaRPr lang="pl-PL" sz="3600" b="1" dirty="0">
              <a:solidFill>
                <a:srgbClr val="8EB7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31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Lubuskie Centrum Badawczo-Rozwojowe </a:t>
            </a:r>
          </a:p>
          <a:p>
            <a:r>
              <a:rPr lang="pl-PL" sz="2000" b="1" dirty="0">
                <a:solidFill>
                  <a:srgbClr val="8EB72A"/>
                </a:solidFill>
              </a:rPr>
              <a:t>- finanse:</a:t>
            </a:r>
            <a:endParaRPr lang="pl-PL" sz="3600" b="1" dirty="0">
              <a:solidFill>
                <a:srgbClr val="8EB72A"/>
              </a:solidFill>
            </a:endParaRPr>
          </a:p>
        </p:txBody>
      </p:sp>
      <p:graphicFrame>
        <p:nvGraphicFramePr>
          <p:cNvPr id="14" name="Symbol zastępczy zawartości 4">
            <a:extLst>
              <a:ext uri="{FF2B5EF4-FFF2-40B4-BE49-F238E27FC236}">
                <a16:creationId xmlns:a16="http://schemas.microsoft.com/office/drawing/2014/main" id="{3C5D590F-491F-45C9-B54D-7856EBE76FC6}"/>
              </a:ext>
            </a:extLst>
          </p:cNvPr>
          <p:cNvGraphicFramePr>
            <a:graphicFrameLocks/>
          </p:cNvGraphicFramePr>
          <p:nvPr/>
        </p:nvGraphicFramePr>
        <p:xfrm>
          <a:off x="494949" y="1428750"/>
          <a:ext cx="11165747" cy="4426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756">
                  <a:extLst>
                    <a:ext uri="{9D8B030D-6E8A-4147-A177-3AD203B41FA5}">
                      <a16:colId xmlns:a16="http://schemas.microsoft.com/office/drawing/2014/main" val="3710326131"/>
                    </a:ext>
                  </a:extLst>
                </a:gridCol>
                <a:gridCol w="3794996">
                  <a:extLst>
                    <a:ext uri="{9D8B030D-6E8A-4147-A177-3AD203B41FA5}">
                      <a16:colId xmlns:a16="http://schemas.microsoft.com/office/drawing/2014/main" val="1859631230"/>
                    </a:ext>
                  </a:extLst>
                </a:gridCol>
                <a:gridCol w="2249016">
                  <a:extLst>
                    <a:ext uri="{9D8B030D-6E8A-4147-A177-3AD203B41FA5}">
                      <a16:colId xmlns:a16="http://schemas.microsoft.com/office/drawing/2014/main" val="700018026"/>
                    </a:ext>
                  </a:extLst>
                </a:gridCol>
                <a:gridCol w="3424979">
                  <a:extLst>
                    <a:ext uri="{9D8B030D-6E8A-4147-A177-3AD203B41FA5}">
                      <a16:colId xmlns:a16="http://schemas.microsoft.com/office/drawing/2014/main" val="2238787792"/>
                    </a:ext>
                  </a:extLst>
                </a:gridCol>
              </a:tblGrid>
              <a:tr h="491724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RODZAJ</a:t>
                      </a:r>
                      <a:endParaRPr lang="pl-PL" sz="20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MIESIĄC (w zł)</a:t>
                      </a:r>
                      <a:endParaRPr lang="pl-PL" sz="20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ROK (w zł)</a:t>
                      </a:r>
                      <a:endParaRPr lang="pl-PL" sz="20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3560775"/>
                  </a:ext>
                </a:extLst>
              </a:tr>
              <a:tr h="1460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A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 </a:t>
                      </a:r>
                      <a:endParaRPr lang="pl-PL" sz="24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PRZYCHODY (tabela A) w zł: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Po trzech miesiącach działalności</a:t>
                      </a:r>
                      <a:endParaRPr lang="pl-PL" sz="24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60 000</a:t>
                      </a:r>
                      <a:endParaRPr lang="pl-PL" sz="24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540 000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(dla 9 miesięcy)</a:t>
                      </a:r>
                      <a:endParaRPr lang="pl-PL" sz="24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437144"/>
                  </a:ext>
                </a:extLst>
              </a:tr>
              <a:tr h="118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B</a:t>
                      </a:r>
                      <a:endParaRPr lang="pl-PL" sz="24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KOSZTY (tabela B) w zł:</a:t>
                      </a:r>
                      <a:endParaRPr lang="pl-PL" sz="24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180 000</a:t>
                      </a:r>
                      <a:endParaRPr lang="pl-PL" sz="24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1 620 000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(dla 12 miesięcy działalności)</a:t>
                      </a:r>
                      <a:endParaRPr lang="pl-PL" sz="24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962865"/>
                  </a:ext>
                </a:extLst>
              </a:tr>
              <a:tr h="118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C</a:t>
                      </a:r>
                      <a:endParaRPr lang="pl-PL" sz="24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STRATA BRUTTO (A-B) w zł: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( w pierwszym roku działalności)</a:t>
                      </a:r>
                      <a:endParaRPr lang="pl-PL" sz="24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>
                          <a:effectLst/>
                        </a:rPr>
                        <a:t> </a:t>
                      </a:r>
                      <a:endParaRPr lang="pl-PL" sz="2400" b="1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2400" dirty="0">
                          <a:effectLst/>
                        </a:rPr>
                        <a:t>1 080 000</a:t>
                      </a:r>
                      <a:endParaRPr lang="pl-PL" sz="24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07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353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5" y="1555895"/>
            <a:ext cx="11006357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</a:pPr>
            <a:endParaRPr lang="pl-PL" sz="2200" dirty="0"/>
          </a:p>
          <a:p>
            <a:pPr algn="ctr">
              <a:buClr>
                <a:srgbClr val="0070C0"/>
              </a:buClr>
            </a:pPr>
            <a:r>
              <a:rPr lang="pl-PL" sz="2800" b="1" dirty="0"/>
              <a:t>FUNDUSZE EUROPEJSKIE:</a:t>
            </a:r>
          </a:p>
          <a:p>
            <a:pPr marL="342900" indent="-342900" algn="ctr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Program Regionalny WL – OŚ 1</a:t>
            </a:r>
          </a:p>
          <a:p>
            <a:pPr marL="342900" indent="-342900" algn="ctr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Krajowe Programy</a:t>
            </a:r>
          </a:p>
          <a:p>
            <a:pPr marL="342900" indent="-342900" algn="ctr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Programy europejskie horyzontalne, przede wszystkim Horyzont Europa</a:t>
            </a:r>
          </a:p>
          <a:p>
            <a:pPr marL="342900" indent="-342900" algn="ctr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200" dirty="0"/>
          </a:p>
          <a:p>
            <a:pPr algn="ctr">
              <a:buClr>
                <a:srgbClr val="0070C0"/>
              </a:buClr>
            </a:pPr>
            <a:r>
              <a:rPr lang="pl-PL" sz="2400" b="1" dirty="0"/>
              <a:t>Spółka powinna pełnić rolę „forpoczty” w przygotowaniach samorządu województwa do pozyskiwania środków po roku 2027, kiedy pozostaną tylko środki bezpośrednio</a:t>
            </a:r>
            <a:br>
              <a:rPr lang="pl-PL" sz="2400" b="1" dirty="0"/>
            </a:br>
            <a:r>
              <a:rPr lang="pl-PL" sz="2400" b="1" dirty="0"/>
              <a:t>z Brukseli.</a:t>
            </a:r>
          </a:p>
          <a:p>
            <a:pPr marL="342900" indent="-342900" algn="ctr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494949" y="466422"/>
            <a:ext cx="11006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Lubuskie Centrum Badawczo-Rozwojowe </a:t>
            </a:r>
          </a:p>
          <a:p>
            <a:r>
              <a:rPr lang="pl-PL" sz="2000" b="1" dirty="0">
                <a:solidFill>
                  <a:srgbClr val="002060"/>
                </a:solidFill>
              </a:rPr>
              <a:t>- pozyskiwanie środków zewnętrznych:</a:t>
            </a:r>
            <a:endParaRPr lang="pl-PL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88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109C5766-111E-408E-B1AD-5B2DC497A77A}"/>
              </a:ext>
            </a:extLst>
          </p:cNvPr>
          <p:cNvGrpSpPr/>
          <p:nvPr/>
        </p:nvGrpSpPr>
        <p:grpSpPr>
          <a:xfrm>
            <a:off x="1923279" y="2080163"/>
            <a:ext cx="8345441" cy="2707634"/>
            <a:chOff x="1923279" y="2080163"/>
            <a:chExt cx="8345441" cy="2707634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FAE2830F-1B14-4E64-97A2-8EC15EC68452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14" name="Obraz 13">
                <a:extLst>
                  <a:ext uri="{FF2B5EF4-FFF2-40B4-BE49-F238E27FC236}">
                    <a16:creationId xmlns:a16="http://schemas.microsoft.com/office/drawing/2014/main" id="{738AE5A6-E6A2-4F6D-8E7F-1CB0A2E15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FAB1A4ED-D7B3-4416-A665-6E24B0267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18" name="Obraz 17">
                <a:extLst>
                  <a:ext uri="{FF2B5EF4-FFF2-40B4-BE49-F238E27FC236}">
                    <a16:creationId xmlns:a16="http://schemas.microsoft.com/office/drawing/2014/main" id="{9DF4F503-2861-44A7-8D95-D3E91B458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19" name="Obraz 18">
                <a:extLst>
                  <a:ext uri="{FF2B5EF4-FFF2-40B4-BE49-F238E27FC236}">
                    <a16:creationId xmlns:a16="http://schemas.microsoft.com/office/drawing/2014/main" id="{43890ABD-A2F1-4453-A13B-728582C1CC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ED1824F4-77B7-40AA-8C2F-03F0B98C7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98984FE2-F670-469A-AE83-C939E3D65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3868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6" y="1380391"/>
            <a:ext cx="108889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Analiza i ocena zarządzania lubuskimi innowacjami wykazała, że należy podjąć i podjęto działania w kierunku: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zmian modelu zarządzania innowacjami – utworzenie podmiotu wdrażającego politykę innowacji w regionie. Opracowano w tym celu koncepcję utworzenia spółki – Lubuskie Centrum Badawczo-Rozwojowego;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zmian w praktyce wdrożeniowej regionalnego programu rozwoju innowacji poprzez wskazanie konkretnych celów i wskaźników rezultatu – które zostały zaproponowane </a:t>
            </a:r>
            <a:br>
              <a:rPr lang="pl-PL" sz="2200" dirty="0"/>
            </a:br>
            <a:r>
              <a:rPr lang="pl-PL" sz="2200" dirty="0"/>
              <a:t>w konsultowanym obecnie Programie Rozwoju Innowacji Województwa Lubuskiego;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200" dirty="0"/>
              <a:t>zmian w metodologii i praktyce ewaluacji procesów innowacyjnych w regionie – poprzez systematyczny monitoring i wskazywanie rekomendacji.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200" dirty="0"/>
          </a:p>
          <a:p>
            <a:pPr algn="just">
              <a:buClr>
                <a:srgbClr val="0070C0"/>
              </a:buClr>
            </a:pPr>
            <a:endParaRPr lang="pl-PL" sz="2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612396" y="466422"/>
            <a:ext cx="9495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Zarządzanie lubuskimi innowacjami</a:t>
            </a:r>
          </a:p>
        </p:txBody>
      </p:sp>
    </p:spTree>
    <p:extLst>
      <p:ext uri="{BB962C8B-B14F-4D97-AF65-F5344CB8AC3E}">
        <p14:creationId xmlns:p14="http://schemas.microsoft.com/office/powerpoint/2010/main" val="83471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6" y="1380391"/>
            <a:ext cx="108889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70C0"/>
                </a:solidFill>
              </a:rPr>
              <a:t>DECYZJA MARSZAŁKA O POSTAWIENIU INNOWACJI W CENTRALNYM MIEJSCU ROZWOJU WOJEWÓDZTWA LUBUSKIEGO</a:t>
            </a:r>
            <a:r>
              <a:rPr lang="pl-PL" sz="2400" dirty="0">
                <a:solidFill>
                  <a:srgbClr val="0070C0"/>
                </a:solidFill>
              </a:rPr>
              <a:t>,  </a:t>
            </a:r>
            <a:r>
              <a:rPr lang="pl-PL" sz="2400" dirty="0"/>
              <a:t>spotkania z Przedstawicielami UNIWERSYTETU ZIELONOGÓRSKIEGO – Prof. Marią Mrówczyńską, Prof. Waldemarem </a:t>
            </a:r>
            <a:r>
              <a:rPr lang="pl-PL" sz="2400" dirty="0" err="1"/>
              <a:t>Sługockim</a:t>
            </a:r>
            <a:r>
              <a:rPr lang="pl-PL" sz="2400" dirty="0"/>
              <a:t> oraz dr Jerzym </a:t>
            </a:r>
            <a:r>
              <a:rPr lang="pl-PL" sz="2400" dirty="0" err="1"/>
              <a:t>Tutajem</a:t>
            </a:r>
            <a:r>
              <a:rPr lang="pl-PL" sz="2400" dirty="0"/>
              <a:t> – VI - VIII;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70C0"/>
                </a:solidFill>
              </a:rPr>
              <a:t>OPRACOWANIE EKSPERTYZY NA TEMAT – ANALIZY, OCENY I REKOMENDACJI </a:t>
            </a:r>
            <a:br>
              <a:rPr lang="pl-PL" sz="2400" b="1" dirty="0">
                <a:solidFill>
                  <a:srgbClr val="0070C0"/>
                </a:solidFill>
              </a:rPr>
            </a:br>
            <a:r>
              <a:rPr lang="pl-PL" sz="2400" b="1" dirty="0">
                <a:solidFill>
                  <a:srgbClr val="0070C0"/>
                </a:solidFill>
              </a:rPr>
              <a:t>W OBSZARZE INNOWACYJNOŚCI W WOJEWÓDZTWIE LUBUSKIM – IX 2020 r.;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70C0"/>
                </a:solidFill>
              </a:rPr>
              <a:t>UTWORZENIE DEPARTAMENTU INNOWACJI i PRZEDSIĘBIORCZOŚCI UMWL – XII 2020 r.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612396" y="466422"/>
            <a:ext cx="9495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Działania podjęte od VI 2020 do XI 2021</a:t>
            </a:r>
          </a:p>
        </p:txBody>
      </p:sp>
    </p:spTree>
    <p:extLst>
      <p:ext uri="{BB962C8B-B14F-4D97-AF65-F5344CB8AC3E}">
        <p14:creationId xmlns:p14="http://schemas.microsoft.com/office/powerpoint/2010/main" val="1343419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6" y="1380391"/>
            <a:ext cx="1088891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Przeprowadzenie szkolenia dla pracowników Departamentu Innowacji</a:t>
            </a:r>
            <a:br>
              <a:rPr lang="pl-PL" sz="2400" dirty="0"/>
            </a:br>
            <a:r>
              <a:rPr lang="pl-PL" sz="2400" dirty="0"/>
              <a:t>i Przedsiębiorczości w zakresie wdrażania regionalnej polityki innowacji   – XII 2020</a:t>
            </a:r>
            <a:br>
              <a:rPr lang="pl-PL" sz="2400" dirty="0"/>
            </a:br>
            <a:r>
              <a:rPr lang="pl-PL" sz="2400" dirty="0"/>
              <a:t>i </a:t>
            </a:r>
            <a:r>
              <a:rPr lang="pl-PL" sz="2400" dirty="0" err="1"/>
              <a:t>I</a:t>
            </a:r>
            <a:r>
              <a:rPr lang="pl-PL" sz="2400" dirty="0"/>
              <a:t> 2021 r.;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Utworzenie Zespołu ds. innowacji w UMWL (przedstawiciele poszczególnych departamentów) – XII 2020 – I 2021 r. – który prowadzi monitoring działań </a:t>
            </a:r>
            <a:br>
              <a:rPr lang="pl-PL" sz="2400" dirty="0"/>
            </a:br>
            <a:r>
              <a:rPr lang="pl-PL" sz="2400" dirty="0"/>
              <a:t>w obszarze innowacji w UMWL;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Przeprowadzono inwentaryzację i aktualizacja projektów innowacyjnych w regionie oraz prac Grup Roboczych ds. Inteligentnych Specjalizacji – XII 2020 – I 2021 r.;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Powołanie Lubuskiego Forum Innowacji (przedstawicieli przedsiębiorców, otoczenia biznesu, nauki, organizacji pozarządowych, a także samorządu i administracji) – II 2021 r.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612396" y="466422"/>
            <a:ext cx="9495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Działania podjęte od VI 2020 do XI 2021</a:t>
            </a:r>
          </a:p>
        </p:txBody>
      </p:sp>
    </p:spTree>
    <p:extLst>
      <p:ext uri="{BB962C8B-B14F-4D97-AF65-F5344CB8AC3E}">
        <p14:creationId xmlns:p14="http://schemas.microsoft.com/office/powerpoint/2010/main" val="3567155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6" y="1380391"/>
            <a:ext cx="108889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Przeprowadzono webinaria na temat polityki klastrowej oraz projektów badawczo – rozwojowych dla przedsiębiorców i organizacji pozarządowych, jednostek otoczenia biznesu – III 2021 r.;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Warsztaty Sieciujące dla Zespołu -  Zielona Gospodarka – 15 kwietnia, Zdrowie</a:t>
            </a:r>
            <a:br>
              <a:rPr lang="pl-PL" sz="2400" dirty="0"/>
            </a:br>
            <a:r>
              <a:rPr lang="pl-PL" sz="2400" dirty="0"/>
              <a:t>i jakość życia – 22 kwietnia oraz Innowacyjny Przemysł – 29 kwietnia 2021 r. 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Warsztaty sieciujące dla Zespołu – Zdrowie i jakość życia - w dniu 13, 20 i 27 maja 2021 r.;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Zorganizowano  kolejne webinarium klastrowe w dniu 6 maja 2021 r.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612396" y="466422"/>
            <a:ext cx="9495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Działania podjęte od VI 2020 do XI 2021</a:t>
            </a:r>
          </a:p>
        </p:txBody>
      </p:sp>
    </p:spTree>
    <p:extLst>
      <p:ext uri="{BB962C8B-B14F-4D97-AF65-F5344CB8AC3E}">
        <p14:creationId xmlns:p14="http://schemas.microsoft.com/office/powerpoint/2010/main" val="1974652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6" y="1380391"/>
            <a:ext cx="108889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Przeprowadzono serię działań animujących współpracę pomiędzy sektorem mikro, małych i średnich przedsiębiorstw, jednostkami naukowo-badawczymi, </a:t>
            </a:r>
            <a:br>
              <a:rPr lang="pl-PL" sz="2400" dirty="0"/>
            </a:br>
            <a:r>
              <a:rPr lang="pl-PL" sz="2400" dirty="0"/>
              <a:t>a partnerami społecznymi i gospodarczymi - zrealizowano cykl spotkań obejmujących łącznie ponad 20 warsztatów w których udział wzięło ponad 200 uczestników. Warsztaty sieciujące miały na celu poinformowanie i przygotowanie instytucji naukowo-badawczych (Parki i Centra Naukowo-Technologiczne, Uniwersytet Zielonogórski, Akademia im. Jakuba z Paradyża), instytucje otoczenia biznesu  (ZIPH, OPZL, Lubuski Klaster Metalowy, Fundacja Przedsiębiorczość)</a:t>
            </a:r>
            <a:br>
              <a:rPr lang="pl-PL" sz="2400" dirty="0"/>
            </a:br>
            <a:r>
              <a:rPr lang="pl-PL" sz="2400" dirty="0"/>
              <a:t>i przedsiębiorców do aplikowania w konkursie na obszary kluczowe B+R w ramach lubuskich inteligentnych specjalizacji (LIS).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612396" y="466422"/>
            <a:ext cx="9495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Działania podjęte od VI 2020 do XI 2021</a:t>
            </a:r>
          </a:p>
        </p:txBody>
      </p:sp>
    </p:spTree>
    <p:extLst>
      <p:ext uri="{BB962C8B-B14F-4D97-AF65-F5344CB8AC3E}">
        <p14:creationId xmlns:p14="http://schemas.microsoft.com/office/powerpoint/2010/main" val="71260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6" y="1380391"/>
            <a:ext cx="108889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000" dirty="0"/>
              <a:t>W VI 2021 r. ogłoszono konkurs w którym poszukiwane są obszary o dużym potencjale badawczo-rozwojowym istotnym z punktu widzenia rozwoju województwa lubuskiego oraz weryfikowane dotychczasowe inteligentne specjalizacje. Konkurs ma na celu z jednej strony zweryfikowanie obszarów inteligentnych specjalizacji polegające na wyborze najbardziej perspektywicznych obszarów o wysokim potencjale B+R tzw. obszarów kluczowych z uwzględnieniem możliwości realnego zaangażowania się podmiotów w przygotowanie i wdrożenie konkretnych projektów</a:t>
            </a:r>
            <a:br>
              <a:rPr lang="pl-PL" sz="2000" dirty="0"/>
            </a:br>
            <a:r>
              <a:rPr lang="pl-PL" sz="2000" dirty="0"/>
              <a:t>i inicjatyw, wzmocnienie aktywnego i partycypacyjnego procesu przedsiębiorczego odkrywania oraz przede wszystkim zaktywizowanie wewnętrznej, międzyregionalnej współpracy pomiędzy firmami</a:t>
            </a:r>
            <a:br>
              <a:rPr lang="pl-PL" sz="2000" dirty="0"/>
            </a:br>
            <a:r>
              <a:rPr lang="pl-PL" sz="2000" dirty="0"/>
              <a:t>i ośrodkami badawczo-rozwojowymi, właściwe zaplanowanie środków na B+R, zwiększenie absorbcji środków UE oraz ułatwienie znalezienia lokalnych partnerów biznesowych.          </a:t>
            </a:r>
          </a:p>
          <a:p>
            <a:pPr algn="just">
              <a:buClr>
                <a:srgbClr val="0070C0"/>
              </a:buClr>
            </a:pPr>
            <a:endParaRPr lang="pl-PL" sz="2400" dirty="0"/>
          </a:p>
          <a:p>
            <a:pPr algn="ctr">
              <a:buClr>
                <a:srgbClr val="0070C0"/>
              </a:buClr>
            </a:pPr>
            <a:r>
              <a:rPr lang="pl-PL" sz="3200" b="1" dirty="0">
                <a:solidFill>
                  <a:srgbClr val="0070C0"/>
                </a:solidFill>
              </a:rPr>
              <a:t>POWSTAŁO 12 PARTNERSTW!!!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612396" y="466422"/>
            <a:ext cx="9495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Działania podjęte od VI 2020 do XI 2021</a:t>
            </a:r>
          </a:p>
        </p:txBody>
      </p:sp>
    </p:spTree>
    <p:extLst>
      <p:ext uri="{BB962C8B-B14F-4D97-AF65-F5344CB8AC3E}">
        <p14:creationId xmlns:p14="http://schemas.microsoft.com/office/powerpoint/2010/main" val="1475665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9D805A9B-957F-445E-A249-C73B720B4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5" y="0"/>
            <a:ext cx="12232270" cy="6879089"/>
          </a:xfrm>
          <a:prstGeom prst="rect">
            <a:avLst/>
          </a:prstGeom>
          <a:solidFill>
            <a:srgbClr val="0070C0">
              <a:alpha val="5000"/>
            </a:srgbClr>
          </a:solidFill>
        </p:spPr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2D984-9BAF-4033-899B-A743DE52BF3F}"/>
              </a:ext>
            </a:extLst>
          </p:cNvPr>
          <p:cNvGrpSpPr/>
          <p:nvPr/>
        </p:nvGrpSpPr>
        <p:grpSpPr>
          <a:xfrm>
            <a:off x="9560314" y="5930900"/>
            <a:ext cx="2309481" cy="749299"/>
            <a:chOff x="1923279" y="2080163"/>
            <a:chExt cx="8345441" cy="2707634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9AD6CAE-54C6-4A37-AAE6-331D7807BAC6}"/>
                </a:ext>
              </a:extLst>
            </p:cNvPr>
            <p:cNvGrpSpPr/>
            <p:nvPr/>
          </p:nvGrpSpPr>
          <p:grpSpPr>
            <a:xfrm>
              <a:off x="1923279" y="2080163"/>
              <a:ext cx="2243584" cy="2707634"/>
              <a:chOff x="1923279" y="2080163"/>
              <a:chExt cx="2243584" cy="2707634"/>
            </a:xfrm>
          </p:grpSpPr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476AB500-2A68-4E02-91BD-A0C407EE0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332" y="2080163"/>
                <a:ext cx="1972060" cy="731521"/>
              </a:xfrm>
              <a:prstGeom prst="rect">
                <a:avLst/>
              </a:prstGeom>
            </p:spPr>
          </p:pic>
          <p:pic>
            <p:nvPicPr>
              <p:cNvPr id="36" name="Obraz 35">
                <a:extLst>
                  <a:ext uri="{FF2B5EF4-FFF2-40B4-BE49-F238E27FC236}">
                    <a16:creationId xmlns:a16="http://schemas.microsoft.com/office/drawing/2014/main" id="{DEF88186-8AEE-4B0A-96B1-8977062C7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3279" y="2776875"/>
                <a:ext cx="2075692" cy="1008890"/>
              </a:xfrm>
              <a:prstGeom prst="rect">
                <a:avLst/>
              </a:prstGeom>
            </p:spPr>
          </p:pic>
          <p:pic>
            <p:nvPicPr>
              <p:cNvPr id="37" name="Obraz 36">
                <a:extLst>
                  <a:ext uri="{FF2B5EF4-FFF2-40B4-BE49-F238E27FC236}">
                    <a16:creationId xmlns:a16="http://schemas.microsoft.com/office/drawing/2014/main" id="{4C87E140-14DC-442F-8C1A-5B22A8250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813" y="3474413"/>
                <a:ext cx="1911100" cy="877826"/>
              </a:xfrm>
              <a:prstGeom prst="rect">
                <a:avLst/>
              </a:prstGeom>
            </p:spPr>
          </p:pic>
          <p:pic>
            <p:nvPicPr>
              <p:cNvPr id="38" name="Obraz 37">
                <a:extLst>
                  <a:ext uri="{FF2B5EF4-FFF2-40B4-BE49-F238E27FC236}">
                    <a16:creationId xmlns:a16="http://schemas.microsoft.com/office/drawing/2014/main" id="{53D45579-BF90-4C9E-9066-F8B32F44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989" y="4010555"/>
                <a:ext cx="880874" cy="777242"/>
              </a:xfrm>
              <a:prstGeom prst="rect">
                <a:avLst/>
              </a:prstGeom>
            </p:spPr>
          </p:pic>
        </p:grpSp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094C1915-9A85-4ECC-8359-1201DFD2D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259" y="2635546"/>
              <a:ext cx="3291847" cy="1042418"/>
            </a:xfrm>
            <a:prstGeom prst="rect">
              <a:avLst/>
            </a:prstGeom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7DC47AF1-BDB3-4D50-AD1E-C97213F92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7" y="3322468"/>
              <a:ext cx="5468123" cy="926594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B8258CA-A32E-4D42-889A-1CD6D8A5ECD2}"/>
              </a:ext>
            </a:extLst>
          </p:cNvPr>
          <p:cNvSpPr txBox="1"/>
          <p:nvPr/>
        </p:nvSpPr>
        <p:spPr>
          <a:xfrm>
            <a:off x="612396" y="1380391"/>
            <a:ext cx="108889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Warsztaty sieciujące dla Zespołu Innowacyjny Przemysł odbyły się  w dniu 10, 17</a:t>
            </a:r>
            <a:br>
              <a:rPr lang="pl-PL" sz="2400" dirty="0"/>
            </a:br>
            <a:r>
              <a:rPr lang="pl-PL" sz="2400" dirty="0"/>
              <a:t>i 24 czerwca 2021 r.;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W lipcu 2021 r. odbyło się kolejne LUBUSKIE FORUM INNOWACJI podczas, którego zaprezentowano nowe partnerstwa w obszarach B+R w regionie lubuskim;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sz="2400" dirty="0"/>
              <a:t>Odbyło się wiele spotkań poszczególnych zespołów, np.: turystyka z grupy Zdrowie</a:t>
            </a:r>
            <a:br>
              <a:rPr lang="pl-PL" sz="2400" dirty="0"/>
            </a:br>
            <a:r>
              <a:rPr lang="pl-PL" sz="2400" dirty="0"/>
              <a:t>i jakość życia w dniu 7 czerwca, podczas którego zostało zawiązane partnerstwo: Harmonia sztuki i przyrody na lubuskich szlakach turystycznych z praktycznym wykorzystaniem odnawialnych źródeł energii, czy 8 czerwca zespołu Technologie Kosmiczne;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C80119-3B2F-44E3-9438-9AAD3BC5D847}"/>
              </a:ext>
            </a:extLst>
          </p:cNvPr>
          <p:cNvSpPr txBox="1"/>
          <p:nvPr/>
        </p:nvSpPr>
        <p:spPr>
          <a:xfrm>
            <a:off x="612396" y="466422"/>
            <a:ext cx="9495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Działania podjęte od VI 2020 do XI 2021</a:t>
            </a:r>
          </a:p>
        </p:txBody>
      </p:sp>
    </p:spTree>
    <p:extLst>
      <p:ext uri="{BB962C8B-B14F-4D97-AF65-F5344CB8AC3E}">
        <p14:creationId xmlns:p14="http://schemas.microsoft.com/office/powerpoint/2010/main" val="3680756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2349</Words>
  <Application>Microsoft Office PowerPoint</Application>
  <PresentationFormat>Panoramiczny</PresentationFormat>
  <Paragraphs>178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Jerzy Tutaj</dc:creator>
  <cp:lastModifiedBy>Guty Paweł</cp:lastModifiedBy>
  <cp:revision>12</cp:revision>
  <dcterms:created xsi:type="dcterms:W3CDTF">2021-11-17T19:00:52Z</dcterms:created>
  <dcterms:modified xsi:type="dcterms:W3CDTF">2021-11-22T10:26:14Z</dcterms:modified>
</cp:coreProperties>
</file>