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4" r:id="rId6"/>
    <p:sldId id="260" r:id="rId7"/>
    <p:sldId id="265" r:id="rId8"/>
    <p:sldId id="266" r:id="rId9"/>
    <p:sldId id="267" r:id="rId10"/>
    <p:sldId id="269" r:id="rId11"/>
    <p:sldId id="270" r:id="rId12"/>
    <p:sldId id="268" r:id="rId13"/>
    <p:sldId id="271" r:id="rId14"/>
    <p:sldId id="272" r:id="rId15"/>
    <p:sldId id="274" r:id="rId16"/>
    <p:sldId id="273" r:id="rId17"/>
    <p:sldId id="287" r:id="rId18"/>
    <p:sldId id="288" r:id="rId19"/>
    <p:sldId id="285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86" r:id="rId28"/>
    <p:sldId id="289" r:id="rId29"/>
    <p:sldId id="291" r:id="rId30"/>
    <p:sldId id="292" r:id="rId31"/>
    <p:sldId id="293" r:id="rId32"/>
    <p:sldId id="294" r:id="rId33"/>
    <p:sldId id="295" r:id="rId34"/>
    <p:sldId id="298" r:id="rId35"/>
    <p:sldId id="296" r:id="rId36"/>
    <p:sldId id="297" r:id="rId3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8EB72A"/>
    <a:srgbClr val="FECC00"/>
    <a:srgbClr val="00A0E3"/>
    <a:srgbClr val="ACC413"/>
    <a:srgbClr val="AFC422"/>
    <a:srgbClr val="BCE3F9"/>
    <a:srgbClr val="F6E600"/>
    <a:srgbClr val="3D8C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80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F30796-E362-4AD0-9738-2FCB8111487D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CFFB4A4-31EA-46F8-BCA9-61817779F188}">
      <dgm:prSet phldrT="[Tekst]" custT="1"/>
      <dgm:spPr/>
      <dgm:t>
        <a:bodyPr anchor="ctr"/>
        <a:lstStyle/>
        <a:p>
          <a:r>
            <a:rPr lang="pl-PL" sz="3200" dirty="0">
              <a:solidFill>
                <a:srgbClr val="00A0E3"/>
              </a:solidFill>
              <a:effectLst/>
            </a:rPr>
            <a:t>Innowacyjny Przemysł</a:t>
          </a:r>
        </a:p>
      </dgm:t>
    </dgm:pt>
    <dgm:pt modelId="{75EA6D64-F830-4E0D-BADF-6CB2CD5587D2}" type="parTrans" cxnId="{5434E0E2-5062-4A23-B137-BFD872641F16}">
      <dgm:prSet/>
      <dgm:spPr/>
      <dgm:t>
        <a:bodyPr/>
        <a:lstStyle/>
        <a:p>
          <a:endParaRPr lang="pl-PL"/>
        </a:p>
      </dgm:t>
    </dgm:pt>
    <dgm:pt modelId="{D49D9D9B-5FC2-42AC-86C3-CE60DA01A8C7}" type="sibTrans" cxnId="{5434E0E2-5062-4A23-B137-BFD872641F16}">
      <dgm:prSet/>
      <dgm:spPr/>
      <dgm:t>
        <a:bodyPr/>
        <a:lstStyle/>
        <a:p>
          <a:endParaRPr lang="pl-PL"/>
        </a:p>
      </dgm:t>
    </dgm:pt>
    <dgm:pt modelId="{40CE433E-4AA4-402A-B0FF-84A4648C3F35}">
      <dgm:prSet phldrT="[Tekst]" custT="1"/>
      <dgm:spPr>
        <a:solidFill>
          <a:srgbClr val="00A0E3"/>
        </a:solidFill>
        <a:ln>
          <a:noFill/>
        </a:ln>
      </dgm:spPr>
      <dgm:t>
        <a:bodyPr/>
        <a:lstStyle/>
        <a:p>
          <a:pPr>
            <a:lnSpc>
              <a:spcPct val="150000"/>
            </a:lnSpc>
          </a:pPr>
          <a:r>
            <a:rPr lang="pl-PL" sz="1200" dirty="0"/>
            <a:t>Przemysł komputerowy, elektroniczny i elektryczny</a:t>
          </a:r>
        </a:p>
      </dgm:t>
    </dgm:pt>
    <dgm:pt modelId="{27067C03-108D-43CD-9E3D-30A5F0435116}" type="parTrans" cxnId="{6D2CF287-7729-4F18-9ABF-33F0C3DDE0F2}">
      <dgm:prSet/>
      <dgm:spPr/>
      <dgm:t>
        <a:bodyPr/>
        <a:lstStyle/>
        <a:p>
          <a:endParaRPr lang="pl-PL"/>
        </a:p>
      </dgm:t>
    </dgm:pt>
    <dgm:pt modelId="{0CE78C09-2B42-4BCC-AD6E-EDC588A8FA9B}" type="sibTrans" cxnId="{6D2CF287-7729-4F18-9ABF-33F0C3DDE0F2}">
      <dgm:prSet/>
      <dgm:spPr/>
      <dgm:t>
        <a:bodyPr/>
        <a:lstStyle/>
        <a:p>
          <a:endParaRPr lang="pl-PL"/>
        </a:p>
      </dgm:t>
    </dgm:pt>
    <dgm:pt modelId="{75E5AA0A-2A3A-4B4F-975F-29E4A7BA9605}">
      <dgm:prSet phldrT="[Tekst]" custT="1"/>
      <dgm:spPr/>
      <dgm:t>
        <a:bodyPr/>
        <a:lstStyle/>
        <a:p>
          <a:r>
            <a:rPr lang="pl-PL" sz="3200" dirty="0">
              <a:solidFill>
                <a:srgbClr val="8EB72A"/>
              </a:solidFill>
              <a:effectLst/>
            </a:rPr>
            <a:t>Zielona Gospodarka</a:t>
          </a:r>
        </a:p>
      </dgm:t>
    </dgm:pt>
    <dgm:pt modelId="{B57F1704-D340-400F-AB11-CF9E357AE113}" type="parTrans" cxnId="{81704157-A481-446B-9207-E8E2A96C7222}">
      <dgm:prSet/>
      <dgm:spPr/>
      <dgm:t>
        <a:bodyPr/>
        <a:lstStyle/>
        <a:p>
          <a:endParaRPr lang="pl-PL"/>
        </a:p>
      </dgm:t>
    </dgm:pt>
    <dgm:pt modelId="{EDE1CB01-0626-4760-B650-E69538DA9386}" type="sibTrans" cxnId="{81704157-A481-446B-9207-E8E2A96C7222}">
      <dgm:prSet/>
      <dgm:spPr/>
      <dgm:t>
        <a:bodyPr/>
        <a:lstStyle/>
        <a:p>
          <a:endParaRPr lang="pl-PL"/>
        </a:p>
      </dgm:t>
    </dgm:pt>
    <dgm:pt modelId="{5F753C96-E233-451E-9040-6CEBAEAE87DB}">
      <dgm:prSet phldrT="[Tekst]" custT="1"/>
      <dgm:spPr>
        <a:solidFill>
          <a:srgbClr val="8EB72A"/>
        </a:solidFill>
        <a:ln>
          <a:noFill/>
        </a:ln>
      </dgm:spPr>
      <dgm:t>
        <a:bodyPr/>
        <a:lstStyle/>
        <a:p>
          <a:pPr>
            <a:lnSpc>
              <a:spcPct val="150000"/>
            </a:lnSpc>
          </a:pPr>
          <a:r>
            <a:rPr lang="pl-PL" sz="1200" dirty="0" err="1"/>
            <a:t>Elektromobilność</a:t>
          </a:r>
          <a:r>
            <a:rPr lang="pl-PL" sz="1200" dirty="0"/>
            <a:t> i zielona motoryzacja</a:t>
          </a:r>
        </a:p>
      </dgm:t>
    </dgm:pt>
    <dgm:pt modelId="{EB280274-AB82-4C84-A968-2A2236E33197}" type="parTrans" cxnId="{08C501D1-55AE-45D8-B3D2-AC805012402C}">
      <dgm:prSet/>
      <dgm:spPr/>
      <dgm:t>
        <a:bodyPr/>
        <a:lstStyle/>
        <a:p>
          <a:endParaRPr lang="pl-PL"/>
        </a:p>
      </dgm:t>
    </dgm:pt>
    <dgm:pt modelId="{D7F52E3E-7227-45C1-9668-4C6406E2EAEE}" type="sibTrans" cxnId="{08C501D1-55AE-45D8-B3D2-AC805012402C}">
      <dgm:prSet/>
      <dgm:spPr/>
      <dgm:t>
        <a:bodyPr/>
        <a:lstStyle/>
        <a:p>
          <a:endParaRPr lang="pl-PL"/>
        </a:p>
      </dgm:t>
    </dgm:pt>
    <dgm:pt modelId="{6AFB7EB2-2D35-4539-AF1C-83A2843A3434}">
      <dgm:prSet phldrT="[Tekst]" custT="1"/>
      <dgm:spPr/>
      <dgm:t>
        <a:bodyPr/>
        <a:lstStyle/>
        <a:p>
          <a:r>
            <a:rPr lang="pl-PL" sz="3200" dirty="0">
              <a:solidFill>
                <a:srgbClr val="FECC00"/>
              </a:solidFill>
              <a:effectLst/>
            </a:rPr>
            <a:t>Zdrowie i jakość życia</a:t>
          </a:r>
        </a:p>
      </dgm:t>
    </dgm:pt>
    <dgm:pt modelId="{43D2DAD9-1E86-41F0-AEA7-25E630D8AF97}" type="parTrans" cxnId="{FCD95E06-1EB3-4489-A9C7-5625EA4A5D9E}">
      <dgm:prSet/>
      <dgm:spPr/>
      <dgm:t>
        <a:bodyPr/>
        <a:lstStyle/>
        <a:p>
          <a:endParaRPr lang="pl-PL"/>
        </a:p>
      </dgm:t>
    </dgm:pt>
    <dgm:pt modelId="{482F3148-9960-4660-BF09-D2084F2D5E2B}" type="sibTrans" cxnId="{FCD95E06-1EB3-4489-A9C7-5625EA4A5D9E}">
      <dgm:prSet/>
      <dgm:spPr/>
      <dgm:t>
        <a:bodyPr/>
        <a:lstStyle/>
        <a:p>
          <a:endParaRPr lang="pl-PL"/>
        </a:p>
      </dgm:t>
    </dgm:pt>
    <dgm:pt modelId="{10CDC742-A935-44E0-B008-E02949AF60C7}">
      <dgm:prSet phldrT="[Tekst]" custT="1"/>
      <dgm:spPr>
        <a:solidFill>
          <a:srgbClr val="FECC00"/>
        </a:solidFill>
        <a:ln>
          <a:noFill/>
        </a:ln>
      </dgm:spPr>
      <dgm:t>
        <a:bodyPr/>
        <a:lstStyle/>
        <a:p>
          <a:pPr>
            <a:lnSpc>
              <a:spcPct val="150000"/>
            </a:lnSpc>
          </a:pPr>
          <a:r>
            <a:rPr lang="pl-PL" sz="1200" dirty="0">
              <a:solidFill>
                <a:srgbClr val="0070C0"/>
              </a:solidFill>
              <a:effectLst/>
            </a:rPr>
            <a:t>Technologie medyczne głównie w zakresie rehabilitacji i w obszarze telemedycyny</a:t>
          </a:r>
        </a:p>
      </dgm:t>
    </dgm:pt>
    <dgm:pt modelId="{35C297D2-6CFE-4D6B-ABBD-2630C27FC06E}" type="parTrans" cxnId="{063C8827-11EC-4281-9805-013ED399BB1F}">
      <dgm:prSet/>
      <dgm:spPr/>
      <dgm:t>
        <a:bodyPr/>
        <a:lstStyle/>
        <a:p>
          <a:endParaRPr lang="pl-PL"/>
        </a:p>
      </dgm:t>
    </dgm:pt>
    <dgm:pt modelId="{A0A84374-D80F-4F95-8A28-4B4FA0B698C4}" type="sibTrans" cxnId="{063C8827-11EC-4281-9805-013ED399BB1F}">
      <dgm:prSet/>
      <dgm:spPr/>
      <dgm:t>
        <a:bodyPr/>
        <a:lstStyle/>
        <a:p>
          <a:endParaRPr lang="pl-PL"/>
        </a:p>
      </dgm:t>
    </dgm:pt>
    <dgm:pt modelId="{AF0B5F31-BF94-4A4F-8540-533D8E4F87F4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pl-PL" sz="1200" dirty="0" err="1"/>
            <a:t>Przemysł metalowo-maszynowy</a:t>
          </a:r>
        </a:p>
      </dgm:t>
    </dgm:pt>
    <dgm:pt modelId="{15C2C507-82DB-46B7-BF98-4983A8E3DFA9}" type="parTrans" cxnId="{7EC69222-5C87-4D3B-B8C5-8A5BAA9FCB74}">
      <dgm:prSet/>
      <dgm:spPr/>
      <dgm:t>
        <a:bodyPr/>
        <a:lstStyle/>
        <a:p>
          <a:endParaRPr lang="pl-PL"/>
        </a:p>
      </dgm:t>
    </dgm:pt>
    <dgm:pt modelId="{130FF3D3-4CE3-42D6-AE03-42791FD9A46C}" type="sibTrans" cxnId="{7EC69222-5C87-4D3B-B8C5-8A5BAA9FCB74}">
      <dgm:prSet/>
      <dgm:spPr/>
      <dgm:t>
        <a:bodyPr/>
        <a:lstStyle/>
        <a:p>
          <a:endParaRPr lang="pl-PL"/>
        </a:p>
      </dgm:t>
    </dgm:pt>
    <dgm:pt modelId="{103854A5-67E4-4DE0-A6AB-3DBC32C96D9E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pl-PL" sz="1200" dirty="0" err="1"/>
            <a:t>Sektor kosmiczny</a:t>
          </a:r>
        </a:p>
      </dgm:t>
    </dgm:pt>
    <dgm:pt modelId="{7943AA5E-6542-4BF0-A07B-12D65B03C8BF}" type="parTrans" cxnId="{D51DA45C-5120-49FC-B03B-E582A87E9124}">
      <dgm:prSet/>
      <dgm:spPr/>
      <dgm:t>
        <a:bodyPr/>
        <a:lstStyle/>
        <a:p>
          <a:endParaRPr lang="pl-PL"/>
        </a:p>
      </dgm:t>
    </dgm:pt>
    <dgm:pt modelId="{0DD1F558-02CD-4E16-8EBA-C9C73748C190}" type="sibTrans" cxnId="{D51DA45C-5120-49FC-B03B-E582A87E9124}">
      <dgm:prSet/>
      <dgm:spPr/>
      <dgm:t>
        <a:bodyPr/>
        <a:lstStyle/>
        <a:p>
          <a:endParaRPr lang="pl-PL"/>
        </a:p>
      </dgm:t>
    </dgm:pt>
    <dgm:pt modelId="{DD02355A-5C7D-41F5-82D9-857FBC044785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pl-PL" sz="1200" dirty="0" err="1"/>
            <a:t>Technologie informacyjno- komunikacyjne, np. cyberbezpieczeństwo</a:t>
          </a:r>
        </a:p>
      </dgm:t>
    </dgm:pt>
    <dgm:pt modelId="{3AD7CA78-2D05-47BE-A30E-F41D227A6419}" type="parTrans" cxnId="{3352F0A9-1FC8-4AAF-85EF-F2C1F08442E0}">
      <dgm:prSet/>
      <dgm:spPr/>
      <dgm:t>
        <a:bodyPr/>
        <a:lstStyle/>
        <a:p>
          <a:endParaRPr lang="pl-PL"/>
        </a:p>
      </dgm:t>
    </dgm:pt>
    <dgm:pt modelId="{FAE2B543-71E2-4358-83FB-273608036AAD}" type="sibTrans" cxnId="{3352F0A9-1FC8-4AAF-85EF-F2C1F08442E0}">
      <dgm:prSet/>
      <dgm:spPr/>
      <dgm:t>
        <a:bodyPr/>
        <a:lstStyle/>
        <a:p>
          <a:endParaRPr lang="pl-PL"/>
        </a:p>
      </dgm:t>
    </dgm:pt>
    <dgm:pt modelId="{72E58431-634C-49FC-B498-8D4211BE4914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pl-PL" sz="1200" dirty="0" err="1"/>
            <a:t>Wytwarzanie maszyn, urządzeń i części metalowych oraz konstrukcji i wyrobów spawanych </a:t>
          </a:r>
        </a:p>
      </dgm:t>
    </dgm:pt>
    <dgm:pt modelId="{E30D3EC2-6C0D-43EF-8105-C36F3A42E5BB}" type="parTrans" cxnId="{D7DED72E-F3C8-4152-912B-7EEA39EC6BE6}">
      <dgm:prSet/>
      <dgm:spPr/>
      <dgm:t>
        <a:bodyPr/>
        <a:lstStyle/>
        <a:p>
          <a:endParaRPr lang="pl-PL"/>
        </a:p>
      </dgm:t>
    </dgm:pt>
    <dgm:pt modelId="{1BBBB199-1DFE-4C0B-91BE-02750A043CE9}" type="sibTrans" cxnId="{D7DED72E-F3C8-4152-912B-7EEA39EC6BE6}">
      <dgm:prSet/>
      <dgm:spPr/>
      <dgm:t>
        <a:bodyPr/>
        <a:lstStyle/>
        <a:p>
          <a:endParaRPr lang="pl-PL"/>
        </a:p>
      </dgm:t>
    </dgm:pt>
    <dgm:pt modelId="{A74961DD-384F-4A84-ACF3-8D25ED2B0208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pl-PL" sz="1200" dirty="0" err="1"/>
            <a:t>Nowoczesna gospodarka oparta na wodorze</a:t>
          </a:r>
        </a:p>
      </dgm:t>
    </dgm:pt>
    <dgm:pt modelId="{CD56D683-4D87-4F10-8180-1A8CF64196B5}" type="parTrans" cxnId="{641401F9-A76F-476D-B27E-6CA28B2F5C95}">
      <dgm:prSet/>
      <dgm:spPr/>
      <dgm:t>
        <a:bodyPr/>
        <a:lstStyle/>
        <a:p>
          <a:endParaRPr lang="pl-PL"/>
        </a:p>
      </dgm:t>
    </dgm:pt>
    <dgm:pt modelId="{BF3F6640-EF67-4A09-B06E-B676E04D8F70}" type="sibTrans" cxnId="{641401F9-A76F-476D-B27E-6CA28B2F5C95}">
      <dgm:prSet/>
      <dgm:spPr/>
      <dgm:t>
        <a:bodyPr/>
        <a:lstStyle/>
        <a:p>
          <a:endParaRPr lang="pl-PL"/>
        </a:p>
      </dgm:t>
    </dgm:pt>
    <dgm:pt modelId="{E38F5B6A-E701-4EDA-AF00-DEBA5F91FD53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pl-PL" sz="1200" dirty="0" err="1"/>
            <a:t>Innowacje cyfrowe, ekoinnowacje, nowe materiały i technologie przyszłości w przemyśle</a:t>
          </a:r>
        </a:p>
      </dgm:t>
    </dgm:pt>
    <dgm:pt modelId="{74EA9D7E-A422-4213-ABAA-3F881214AADA}" type="parTrans" cxnId="{82555056-50C6-4F09-8B37-C85E29B96734}">
      <dgm:prSet/>
      <dgm:spPr/>
      <dgm:t>
        <a:bodyPr/>
        <a:lstStyle/>
        <a:p>
          <a:endParaRPr lang="pl-PL"/>
        </a:p>
      </dgm:t>
    </dgm:pt>
    <dgm:pt modelId="{5E9EF941-D0B8-44A4-9E5A-DA7DBC756174}" type="sibTrans" cxnId="{82555056-50C6-4F09-8B37-C85E29B96734}">
      <dgm:prSet/>
      <dgm:spPr/>
      <dgm:t>
        <a:bodyPr/>
        <a:lstStyle/>
        <a:p>
          <a:endParaRPr lang="pl-PL"/>
        </a:p>
      </dgm:t>
    </dgm:pt>
    <dgm:pt modelId="{4139DB6F-554E-4705-A4CA-715310AF7DCA}">
      <dgm:prSet custT="1"/>
      <dgm:spPr/>
      <dgm:t>
        <a:bodyPr/>
        <a:lstStyle/>
        <a:p>
          <a:pPr>
            <a:lnSpc>
              <a:spcPct val="90000"/>
            </a:lnSpc>
          </a:pPr>
          <a:endParaRPr lang="pl-PL" sz="1200" dirty="0" err="1"/>
        </a:p>
      </dgm:t>
    </dgm:pt>
    <dgm:pt modelId="{6C5B970B-BC18-4CFA-95B7-5C11A4CB68D2}" type="parTrans" cxnId="{AF17EF9A-8CEB-4030-AAF5-B620F89D16DC}">
      <dgm:prSet/>
      <dgm:spPr/>
      <dgm:t>
        <a:bodyPr/>
        <a:lstStyle/>
        <a:p>
          <a:endParaRPr lang="pl-PL"/>
        </a:p>
      </dgm:t>
    </dgm:pt>
    <dgm:pt modelId="{7BEC12C2-79E3-408B-99C3-4BCB0BAE922B}" type="sibTrans" cxnId="{AF17EF9A-8CEB-4030-AAF5-B620F89D16DC}">
      <dgm:prSet/>
      <dgm:spPr/>
      <dgm:t>
        <a:bodyPr/>
        <a:lstStyle/>
        <a:p>
          <a:endParaRPr lang="pl-PL"/>
        </a:p>
      </dgm:t>
    </dgm:pt>
    <dgm:pt modelId="{CAB3E003-08FB-4416-99ED-D26E28C61E22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pl-PL" sz="1200" dirty="0">
              <a:solidFill>
                <a:srgbClr val="0070C0"/>
              </a:solidFill>
              <a:effectLst/>
            </a:rPr>
            <a:t>Usługi zdrowotne skupione na profilaktyce</a:t>
          </a:r>
        </a:p>
      </dgm:t>
    </dgm:pt>
    <dgm:pt modelId="{176A4C1E-69F3-4E62-A7D6-22B14884B75B}" type="parTrans" cxnId="{B009D4EB-3146-4C02-AF5B-BC1F20F5C4D0}">
      <dgm:prSet/>
      <dgm:spPr/>
      <dgm:t>
        <a:bodyPr/>
        <a:lstStyle/>
        <a:p>
          <a:endParaRPr lang="pl-PL"/>
        </a:p>
      </dgm:t>
    </dgm:pt>
    <dgm:pt modelId="{EAEC3267-0C1B-4B3A-9C3E-BE9E8E8F0DC9}" type="sibTrans" cxnId="{B009D4EB-3146-4C02-AF5B-BC1F20F5C4D0}">
      <dgm:prSet/>
      <dgm:spPr/>
      <dgm:t>
        <a:bodyPr/>
        <a:lstStyle/>
        <a:p>
          <a:endParaRPr lang="pl-PL"/>
        </a:p>
      </dgm:t>
    </dgm:pt>
    <dgm:pt modelId="{F2878361-224F-4FA7-8289-6818E73DE60E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pl-PL" sz="1200" dirty="0">
              <a:solidFill>
                <a:srgbClr val="0070C0"/>
              </a:solidFill>
              <a:effectLst/>
            </a:rPr>
            <a:t>Produkty regionalne i bio produkty spożywcze i dietetyczne</a:t>
          </a:r>
        </a:p>
      </dgm:t>
    </dgm:pt>
    <dgm:pt modelId="{B4D4254E-AC8E-4363-B5BF-BDA0C119C72B}" type="parTrans" cxnId="{A504C599-EFCD-4D9B-BA00-48DEAF319178}">
      <dgm:prSet/>
      <dgm:spPr/>
      <dgm:t>
        <a:bodyPr/>
        <a:lstStyle/>
        <a:p>
          <a:endParaRPr lang="pl-PL"/>
        </a:p>
      </dgm:t>
    </dgm:pt>
    <dgm:pt modelId="{6BB807EA-3688-4056-B2D2-FCC53C3F07B7}" type="sibTrans" cxnId="{A504C599-EFCD-4D9B-BA00-48DEAF319178}">
      <dgm:prSet/>
      <dgm:spPr/>
      <dgm:t>
        <a:bodyPr/>
        <a:lstStyle/>
        <a:p>
          <a:endParaRPr lang="pl-PL"/>
        </a:p>
      </dgm:t>
    </dgm:pt>
    <dgm:pt modelId="{5864482D-0E89-415F-A305-98C7D366A9D4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pl-PL" sz="1200" dirty="0">
              <a:solidFill>
                <a:srgbClr val="0070C0"/>
              </a:solidFill>
              <a:effectLst/>
            </a:rPr>
            <a:t>Wyspecjalizowane formy turystyki</a:t>
          </a:r>
        </a:p>
      </dgm:t>
    </dgm:pt>
    <dgm:pt modelId="{C012948D-1721-4773-B906-7EABC70BEC69}" type="parTrans" cxnId="{09E76B29-3CEE-44E0-A38D-829B5411756A}">
      <dgm:prSet/>
      <dgm:spPr/>
      <dgm:t>
        <a:bodyPr/>
        <a:lstStyle/>
        <a:p>
          <a:endParaRPr lang="pl-PL"/>
        </a:p>
      </dgm:t>
    </dgm:pt>
    <dgm:pt modelId="{EE48443E-45EA-4A40-AFBE-7A4322C890BC}" type="sibTrans" cxnId="{09E76B29-3CEE-44E0-A38D-829B5411756A}">
      <dgm:prSet/>
      <dgm:spPr/>
      <dgm:t>
        <a:bodyPr/>
        <a:lstStyle/>
        <a:p>
          <a:endParaRPr lang="pl-PL"/>
        </a:p>
      </dgm:t>
    </dgm:pt>
    <dgm:pt modelId="{2A89EF63-6593-4CBD-B400-C1BD18A02164}">
      <dgm:prSet custT="1"/>
      <dgm:spPr/>
      <dgm:t>
        <a:bodyPr/>
        <a:lstStyle/>
        <a:p>
          <a:pPr>
            <a:lnSpc>
              <a:spcPct val="90000"/>
            </a:lnSpc>
          </a:pPr>
          <a:endParaRPr lang="pl-PL" sz="1200" dirty="0">
            <a:solidFill>
              <a:srgbClr val="0070C0"/>
            </a:solidFill>
            <a:effectLst/>
          </a:endParaRPr>
        </a:p>
      </dgm:t>
    </dgm:pt>
    <dgm:pt modelId="{5E84322E-B955-47CB-BC5B-73CEC6C9B27E}" type="parTrans" cxnId="{80B974B7-A7AF-431C-B59B-1ED9B6EC820A}">
      <dgm:prSet/>
      <dgm:spPr/>
      <dgm:t>
        <a:bodyPr/>
        <a:lstStyle/>
        <a:p>
          <a:endParaRPr lang="pl-PL"/>
        </a:p>
      </dgm:t>
    </dgm:pt>
    <dgm:pt modelId="{9FF698DD-E555-4C88-B671-F9ADCA4EAF5D}" type="sibTrans" cxnId="{80B974B7-A7AF-431C-B59B-1ED9B6EC820A}">
      <dgm:prSet/>
      <dgm:spPr/>
      <dgm:t>
        <a:bodyPr/>
        <a:lstStyle/>
        <a:p>
          <a:endParaRPr lang="pl-PL"/>
        </a:p>
      </dgm:t>
    </dgm:pt>
    <dgm:pt modelId="{C863AB73-8C2F-4FBA-8D79-DDCB75035839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pl-PL" sz="1200" dirty="0"/>
            <a:t>Recykling i bezpieczna dla środowiska utylizacja</a:t>
          </a:r>
        </a:p>
      </dgm:t>
    </dgm:pt>
    <dgm:pt modelId="{6D91C606-7336-4DA4-8916-E98BABFF1C01}" type="parTrans" cxnId="{B6F88883-6FC8-4886-AA58-88712AB678FC}">
      <dgm:prSet/>
      <dgm:spPr/>
      <dgm:t>
        <a:bodyPr/>
        <a:lstStyle/>
        <a:p>
          <a:endParaRPr lang="pl-PL"/>
        </a:p>
      </dgm:t>
    </dgm:pt>
    <dgm:pt modelId="{4EAB6B0C-1844-4700-B9C5-2F82235ADE88}" type="sibTrans" cxnId="{B6F88883-6FC8-4886-AA58-88712AB678FC}">
      <dgm:prSet/>
      <dgm:spPr/>
      <dgm:t>
        <a:bodyPr/>
        <a:lstStyle/>
        <a:p>
          <a:endParaRPr lang="pl-PL"/>
        </a:p>
      </dgm:t>
    </dgm:pt>
    <dgm:pt modelId="{DB6A7421-073C-419C-8255-BE6AF48ED238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pl-PL" sz="1200" dirty="0"/>
            <a:t>Zrównoważone projektowanie wyrobów i przestrzeni</a:t>
          </a:r>
        </a:p>
      </dgm:t>
    </dgm:pt>
    <dgm:pt modelId="{2CFFDD9A-98B9-47DB-9EB6-B7F3A65D9A9B}" type="parTrans" cxnId="{05BB26C6-BCD8-49F6-BAEA-14C07716947E}">
      <dgm:prSet/>
      <dgm:spPr/>
      <dgm:t>
        <a:bodyPr/>
        <a:lstStyle/>
        <a:p>
          <a:endParaRPr lang="pl-PL"/>
        </a:p>
      </dgm:t>
    </dgm:pt>
    <dgm:pt modelId="{234C4FF1-B9E9-4B05-A73D-F2B84FE9DB1B}" type="sibTrans" cxnId="{05BB26C6-BCD8-49F6-BAEA-14C07716947E}">
      <dgm:prSet/>
      <dgm:spPr/>
      <dgm:t>
        <a:bodyPr/>
        <a:lstStyle/>
        <a:p>
          <a:endParaRPr lang="pl-PL"/>
        </a:p>
      </dgm:t>
    </dgm:pt>
    <dgm:pt modelId="{AC1F7635-1BD3-4F51-9FBF-34F847579D4C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pl-PL" sz="1200" dirty="0"/>
            <a:t>Pasywne budownictwo, zielone materiały budowlane oraz recykling materiałów budowlanych</a:t>
          </a:r>
        </a:p>
      </dgm:t>
    </dgm:pt>
    <dgm:pt modelId="{48C909D1-8202-4733-92CC-CD11180D1CDF}" type="parTrans" cxnId="{A4D1E328-AFCE-42C7-9BEA-FA9ABE0A9229}">
      <dgm:prSet/>
      <dgm:spPr/>
      <dgm:t>
        <a:bodyPr/>
        <a:lstStyle/>
        <a:p>
          <a:endParaRPr lang="pl-PL"/>
        </a:p>
      </dgm:t>
    </dgm:pt>
    <dgm:pt modelId="{2EB8B5F4-1A70-4BC2-8064-D270D60F46EC}" type="sibTrans" cxnId="{A4D1E328-AFCE-42C7-9BEA-FA9ABE0A9229}">
      <dgm:prSet/>
      <dgm:spPr/>
      <dgm:t>
        <a:bodyPr/>
        <a:lstStyle/>
        <a:p>
          <a:endParaRPr lang="pl-PL"/>
        </a:p>
      </dgm:t>
    </dgm:pt>
    <dgm:pt modelId="{95A076F7-1555-4AC0-841E-8340569D41BA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pl-PL" sz="1200" dirty="0"/>
            <a:t>Odnawialne źródła energii</a:t>
          </a:r>
        </a:p>
      </dgm:t>
    </dgm:pt>
    <dgm:pt modelId="{31F17B37-5D1D-491D-89A8-AAA16DF41D3C}" type="parTrans" cxnId="{4B5F626C-648A-43B0-9FA4-46FFAAC755A7}">
      <dgm:prSet/>
      <dgm:spPr/>
      <dgm:t>
        <a:bodyPr/>
        <a:lstStyle/>
        <a:p>
          <a:endParaRPr lang="pl-PL"/>
        </a:p>
      </dgm:t>
    </dgm:pt>
    <dgm:pt modelId="{BAE0BD12-2171-4AC7-9C6E-D37CE5FE7034}" type="sibTrans" cxnId="{4B5F626C-648A-43B0-9FA4-46FFAAC755A7}">
      <dgm:prSet/>
      <dgm:spPr/>
      <dgm:t>
        <a:bodyPr/>
        <a:lstStyle/>
        <a:p>
          <a:endParaRPr lang="pl-PL"/>
        </a:p>
      </dgm:t>
    </dgm:pt>
    <dgm:pt modelId="{AFEB723B-4407-4204-B752-5F47898AA8F9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pl-PL" sz="1200" dirty="0"/>
            <a:t>Surowce wtórne i pozyskanie produktów energetycznych z odpadów (np. </a:t>
          </a:r>
          <a:r>
            <a:rPr lang="pl-PL" sz="1200" dirty="0" err="1"/>
            <a:t>biogazowania</a:t>
          </a:r>
          <a:r>
            <a:rPr lang="pl-PL" sz="1200" dirty="0"/>
            <a:t>).</a:t>
          </a:r>
        </a:p>
      </dgm:t>
    </dgm:pt>
    <dgm:pt modelId="{F49225E2-1836-4DE5-BF55-634B23847BE3}" type="parTrans" cxnId="{CD5C04BC-CC2B-4C84-827B-9E78EA2B18E6}">
      <dgm:prSet/>
      <dgm:spPr/>
      <dgm:t>
        <a:bodyPr/>
        <a:lstStyle/>
        <a:p>
          <a:endParaRPr lang="pl-PL"/>
        </a:p>
      </dgm:t>
    </dgm:pt>
    <dgm:pt modelId="{043E9D14-A18C-4633-8045-646C60BBA2B3}" type="sibTrans" cxnId="{CD5C04BC-CC2B-4C84-827B-9E78EA2B18E6}">
      <dgm:prSet/>
      <dgm:spPr/>
      <dgm:t>
        <a:bodyPr/>
        <a:lstStyle/>
        <a:p>
          <a:endParaRPr lang="pl-PL"/>
        </a:p>
      </dgm:t>
    </dgm:pt>
    <dgm:pt modelId="{72A724D7-8978-4999-9F92-4D2A9373F79E}" type="pres">
      <dgm:prSet presAssocID="{EFF30796-E362-4AD0-9738-2FCB8111487D}" presName="linearFlow" presStyleCnt="0">
        <dgm:presLayoutVars>
          <dgm:dir/>
          <dgm:animLvl val="lvl"/>
          <dgm:resizeHandles/>
        </dgm:presLayoutVars>
      </dgm:prSet>
      <dgm:spPr/>
    </dgm:pt>
    <dgm:pt modelId="{F6BEA837-99A1-4CE5-A906-913FF1CD9A8C}" type="pres">
      <dgm:prSet presAssocID="{CCFFB4A4-31EA-46F8-BCA9-61817779F188}" presName="compositeNode" presStyleCnt="0">
        <dgm:presLayoutVars>
          <dgm:bulletEnabled val="1"/>
        </dgm:presLayoutVars>
      </dgm:prSet>
      <dgm:spPr/>
    </dgm:pt>
    <dgm:pt modelId="{EBAD0FC4-69BC-459D-B1C7-4BA5E5691733}" type="pres">
      <dgm:prSet presAssocID="{CCFFB4A4-31EA-46F8-BCA9-61817779F188}" presName="image" presStyleLbl="fgImgPlace1" presStyleIdx="0" presStyleCnt="3" custLinFactX="18310" custLinFactNeighborX="100000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703" r="4703"/>
          </a:stretch>
        </a:blip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37376798-0D1F-4568-B68E-9ED7890CD3BC}" type="pres">
      <dgm:prSet presAssocID="{CCFFB4A4-31EA-46F8-BCA9-61817779F188}" presName="childNode" presStyleLbl="node1" presStyleIdx="0" presStyleCnt="3" custScaleX="175529" custLinFactNeighborY="0">
        <dgm:presLayoutVars>
          <dgm:bulletEnabled val="1"/>
        </dgm:presLayoutVars>
      </dgm:prSet>
      <dgm:spPr>
        <a:prstGeom prst="roundRect">
          <a:avLst/>
        </a:prstGeom>
      </dgm:spPr>
    </dgm:pt>
    <dgm:pt modelId="{EC07363B-6B97-4D3E-9706-97FB6227E252}" type="pres">
      <dgm:prSet presAssocID="{CCFFB4A4-31EA-46F8-BCA9-61817779F188}" presName="parentNode" presStyleLbl="revTx" presStyleIdx="0" presStyleCnt="3" custLinFactX="-94240" custLinFactNeighborX="-100000">
        <dgm:presLayoutVars>
          <dgm:chMax val="0"/>
          <dgm:bulletEnabled val="1"/>
        </dgm:presLayoutVars>
      </dgm:prSet>
      <dgm:spPr/>
    </dgm:pt>
    <dgm:pt modelId="{6FB27C28-A1B0-44A8-BC77-7FEFF935E1A9}" type="pres">
      <dgm:prSet presAssocID="{D49D9D9B-5FC2-42AC-86C3-CE60DA01A8C7}" presName="sibTrans" presStyleCnt="0"/>
      <dgm:spPr/>
    </dgm:pt>
    <dgm:pt modelId="{2D6BBB14-F61B-40EB-98F4-9FEF57A8EA3F}" type="pres">
      <dgm:prSet presAssocID="{75E5AA0A-2A3A-4B4F-975F-29E4A7BA9605}" presName="compositeNode" presStyleCnt="0">
        <dgm:presLayoutVars>
          <dgm:bulletEnabled val="1"/>
        </dgm:presLayoutVars>
      </dgm:prSet>
      <dgm:spPr/>
    </dgm:pt>
    <dgm:pt modelId="{6C567902-B48B-44D3-B72E-25435F9A834A}" type="pres">
      <dgm:prSet presAssocID="{75E5AA0A-2A3A-4B4F-975F-29E4A7BA9605}" presName="image" presStyleLbl="fgImgPlace1" presStyleIdx="1" presStyleCnt="3" custLinFactX="21670" custLinFactNeighborX="10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8DAB3C9B-62D6-482A-B94A-773E853DB4CD}" type="pres">
      <dgm:prSet presAssocID="{75E5AA0A-2A3A-4B4F-975F-29E4A7BA9605}" presName="childNode" presStyleLbl="node1" presStyleIdx="1" presStyleCnt="3" custScaleX="175529">
        <dgm:presLayoutVars>
          <dgm:bulletEnabled val="1"/>
        </dgm:presLayoutVars>
      </dgm:prSet>
      <dgm:spPr>
        <a:prstGeom prst="roundRect">
          <a:avLst/>
        </a:prstGeom>
      </dgm:spPr>
    </dgm:pt>
    <dgm:pt modelId="{CBB3A948-6821-4FAB-B616-C2416D19CAAC}" type="pres">
      <dgm:prSet presAssocID="{75E5AA0A-2A3A-4B4F-975F-29E4A7BA9605}" presName="parentNode" presStyleLbl="revTx" presStyleIdx="1" presStyleCnt="3" custLinFactX="-94240" custLinFactNeighborX="-100000">
        <dgm:presLayoutVars>
          <dgm:chMax val="0"/>
          <dgm:bulletEnabled val="1"/>
        </dgm:presLayoutVars>
      </dgm:prSet>
      <dgm:spPr/>
    </dgm:pt>
    <dgm:pt modelId="{34F8D8A8-4C14-4C86-A1BE-08A0FD9F2372}" type="pres">
      <dgm:prSet presAssocID="{EDE1CB01-0626-4760-B650-E69538DA9386}" presName="sibTrans" presStyleCnt="0"/>
      <dgm:spPr/>
    </dgm:pt>
    <dgm:pt modelId="{6F5F4F61-3B2F-41DB-A698-FE64B2954FAB}" type="pres">
      <dgm:prSet presAssocID="{6AFB7EB2-2D35-4539-AF1C-83A2843A3434}" presName="compositeNode" presStyleCnt="0">
        <dgm:presLayoutVars>
          <dgm:bulletEnabled val="1"/>
        </dgm:presLayoutVars>
      </dgm:prSet>
      <dgm:spPr/>
    </dgm:pt>
    <dgm:pt modelId="{03C94886-21ED-46AC-A636-501A3C723BC1}" type="pres">
      <dgm:prSet presAssocID="{6AFB7EB2-2D35-4539-AF1C-83A2843A3434}" presName="image" presStyleLbl="fgImgPlace1" presStyleIdx="2" presStyleCnt="3" custLinFactX="27687" custLinFactNeighborX="100000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3501" b="3501"/>
          </a:stretch>
        </a:blip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1CBDF14B-3CC2-46F2-A8A3-8E594602D81A}" type="pres">
      <dgm:prSet presAssocID="{6AFB7EB2-2D35-4539-AF1C-83A2843A3434}" presName="childNode" presStyleLbl="node1" presStyleIdx="2" presStyleCnt="3" custScaleX="175529">
        <dgm:presLayoutVars>
          <dgm:bulletEnabled val="1"/>
        </dgm:presLayoutVars>
      </dgm:prSet>
      <dgm:spPr>
        <a:prstGeom prst="roundRect">
          <a:avLst/>
        </a:prstGeom>
      </dgm:spPr>
    </dgm:pt>
    <dgm:pt modelId="{B527CCD1-EE21-4865-BD7B-8F4469002C54}" type="pres">
      <dgm:prSet presAssocID="{6AFB7EB2-2D35-4539-AF1C-83A2843A3434}" presName="parentNode" presStyleLbl="revTx" presStyleIdx="2" presStyleCnt="3" custLinFactX="-94239" custLinFactNeighborX="-100000">
        <dgm:presLayoutVars>
          <dgm:chMax val="0"/>
          <dgm:bulletEnabled val="1"/>
        </dgm:presLayoutVars>
      </dgm:prSet>
      <dgm:spPr/>
    </dgm:pt>
  </dgm:ptLst>
  <dgm:cxnLst>
    <dgm:cxn modelId="{28316A03-5496-4AF6-896D-6432FD84FCAF}" type="presOf" srcId="{6AFB7EB2-2D35-4539-AF1C-83A2843A3434}" destId="{B527CCD1-EE21-4865-BD7B-8F4469002C54}" srcOrd="0" destOrd="0" presId="urn:microsoft.com/office/officeart/2005/8/layout/hList2"/>
    <dgm:cxn modelId="{FCD95E06-1EB3-4489-A9C7-5625EA4A5D9E}" srcId="{EFF30796-E362-4AD0-9738-2FCB8111487D}" destId="{6AFB7EB2-2D35-4539-AF1C-83A2843A3434}" srcOrd="2" destOrd="0" parTransId="{43D2DAD9-1E86-41F0-AEA7-25E630D8AF97}" sibTransId="{482F3148-9960-4660-BF09-D2084F2D5E2B}"/>
    <dgm:cxn modelId="{A5296D16-1D69-45CC-AA30-AC26E554DED5}" type="presOf" srcId="{95A076F7-1555-4AC0-841E-8340569D41BA}" destId="{8DAB3C9B-62D6-482A-B94A-773E853DB4CD}" srcOrd="0" destOrd="4" presId="urn:microsoft.com/office/officeart/2005/8/layout/hList2"/>
    <dgm:cxn modelId="{7EC69222-5C87-4D3B-B8C5-8A5BAA9FCB74}" srcId="{CCFFB4A4-31EA-46F8-BCA9-61817779F188}" destId="{AF0B5F31-BF94-4A4F-8540-533D8E4F87F4}" srcOrd="1" destOrd="0" parTransId="{15C2C507-82DB-46B7-BF98-4983A8E3DFA9}" sibTransId="{130FF3D3-4CE3-42D6-AE03-42791FD9A46C}"/>
    <dgm:cxn modelId="{063C8827-11EC-4281-9805-013ED399BB1F}" srcId="{6AFB7EB2-2D35-4539-AF1C-83A2843A3434}" destId="{10CDC742-A935-44E0-B008-E02949AF60C7}" srcOrd="0" destOrd="0" parTransId="{35C297D2-6CFE-4D6B-ABBD-2630C27FC06E}" sibTransId="{A0A84374-D80F-4F95-8A28-4B4FA0B698C4}"/>
    <dgm:cxn modelId="{A4D1E328-AFCE-42C7-9BEA-FA9ABE0A9229}" srcId="{75E5AA0A-2A3A-4B4F-975F-29E4A7BA9605}" destId="{AC1F7635-1BD3-4F51-9FBF-34F847579D4C}" srcOrd="3" destOrd="0" parTransId="{48C909D1-8202-4733-92CC-CD11180D1CDF}" sibTransId="{2EB8B5F4-1A70-4BC2-8064-D270D60F46EC}"/>
    <dgm:cxn modelId="{09E76B29-3CEE-44E0-A38D-829B5411756A}" srcId="{6AFB7EB2-2D35-4539-AF1C-83A2843A3434}" destId="{5864482D-0E89-415F-A305-98C7D366A9D4}" srcOrd="3" destOrd="0" parTransId="{C012948D-1721-4773-B906-7EABC70BEC69}" sibTransId="{EE48443E-45EA-4A40-AFBE-7A4322C890BC}"/>
    <dgm:cxn modelId="{D7DED72E-F3C8-4152-912B-7EEA39EC6BE6}" srcId="{CCFFB4A4-31EA-46F8-BCA9-61817779F188}" destId="{72E58431-634C-49FC-B498-8D4211BE4914}" srcOrd="4" destOrd="0" parTransId="{E30D3EC2-6C0D-43EF-8105-C36F3A42E5BB}" sibTransId="{1BBBB199-1DFE-4C0B-91BE-02750A043CE9}"/>
    <dgm:cxn modelId="{5514D33D-743E-4CDE-8718-27EE75F9E71C}" type="presOf" srcId="{75E5AA0A-2A3A-4B4F-975F-29E4A7BA9605}" destId="{CBB3A948-6821-4FAB-B616-C2416D19CAAC}" srcOrd="0" destOrd="0" presId="urn:microsoft.com/office/officeart/2005/8/layout/hList2"/>
    <dgm:cxn modelId="{B71DC03E-BC0C-4503-95BD-8B1457A8DED8}" type="presOf" srcId="{40CE433E-4AA4-402A-B0FF-84A4648C3F35}" destId="{37376798-0D1F-4568-B68E-9ED7890CD3BC}" srcOrd="0" destOrd="0" presId="urn:microsoft.com/office/officeart/2005/8/layout/hList2"/>
    <dgm:cxn modelId="{D51DA45C-5120-49FC-B03B-E582A87E9124}" srcId="{CCFFB4A4-31EA-46F8-BCA9-61817779F188}" destId="{103854A5-67E4-4DE0-A6AB-3DBC32C96D9E}" srcOrd="2" destOrd="0" parTransId="{7943AA5E-6542-4BF0-A07B-12D65B03C8BF}" sibTransId="{0DD1F558-02CD-4E16-8EBA-C9C73748C190}"/>
    <dgm:cxn modelId="{4B5F626C-648A-43B0-9FA4-46FFAAC755A7}" srcId="{75E5AA0A-2A3A-4B4F-975F-29E4A7BA9605}" destId="{95A076F7-1555-4AC0-841E-8340569D41BA}" srcOrd="4" destOrd="0" parTransId="{31F17B37-5D1D-491D-89A8-AAA16DF41D3C}" sibTransId="{BAE0BD12-2171-4AC7-9C6E-D37CE5FE7034}"/>
    <dgm:cxn modelId="{5DF42A73-03F7-4EFC-8CF4-2EB178A7386D}" type="presOf" srcId="{A74961DD-384F-4A84-ACF3-8D25ED2B0208}" destId="{37376798-0D1F-4568-B68E-9ED7890CD3BC}" srcOrd="0" destOrd="5" presId="urn:microsoft.com/office/officeart/2005/8/layout/hList2"/>
    <dgm:cxn modelId="{82555056-50C6-4F09-8B37-C85E29B96734}" srcId="{CCFFB4A4-31EA-46F8-BCA9-61817779F188}" destId="{E38F5B6A-E701-4EDA-AF00-DEBA5F91FD53}" srcOrd="6" destOrd="0" parTransId="{74EA9D7E-A422-4213-ABAA-3F881214AADA}" sibTransId="{5E9EF941-D0B8-44A4-9E5A-DA7DBC756174}"/>
    <dgm:cxn modelId="{81704157-A481-446B-9207-E8E2A96C7222}" srcId="{EFF30796-E362-4AD0-9738-2FCB8111487D}" destId="{75E5AA0A-2A3A-4B4F-975F-29E4A7BA9605}" srcOrd="1" destOrd="0" parTransId="{B57F1704-D340-400F-AB11-CF9E357AE113}" sibTransId="{EDE1CB01-0626-4760-B650-E69538DA9386}"/>
    <dgm:cxn modelId="{EDFF9F78-F9FF-43AC-8514-2B12DB591C3C}" type="presOf" srcId="{AC1F7635-1BD3-4F51-9FBF-34F847579D4C}" destId="{8DAB3C9B-62D6-482A-B94A-773E853DB4CD}" srcOrd="0" destOrd="3" presId="urn:microsoft.com/office/officeart/2005/8/layout/hList2"/>
    <dgm:cxn modelId="{F591C578-7808-4B0A-93FD-443521EC110B}" type="presOf" srcId="{AFEB723B-4407-4204-B752-5F47898AA8F9}" destId="{8DAB3C9B-62D6-482A-B94A-773E853DB4CD}" srcOrd="0" destOrd="5" presId="urn:microsoft.com/office/officeart/2005/8/layout/hList2"/>
    <dgm:cxn modelId="{94AB337A-FFF5-47F3-B73E-94021B8B576D}" type="presOf" srcId="{F2878361-224F-4FA7-8289-6818E73DE60E}" destId="{1CBDF14B-3CC2-46F2-A8A3-8E594602D81A}" srcOrd="0" destOrd="2" presId="urn:microsoft.com/office/officeart/2005/8/layout/hList2"/>
    <dgm:cxn modelId="{91ED997A-1709-4B74-B6A1-F760F8E7DECB}" type="presOf" srcId="{10CDC742-A935-44E0-B008-E02949AF60C7}" destId="{1CBDF14B-3CC2-46F2-A8A3-8E594602D81A}" srcOrd="0" destOrd="0" presId="urn:microsoft.com/office/officeart/2005/8/layout/hList2"/>
    <dgm:cxn modelId="{B6F88883-6FC8-4886-AA58-88712AB678FC}" srcId="{75E5AA0A-2A3A-4B4F-975F-29E4A7BA9605}" destId="{C863AB73-8C2F-4FBA-8D79-DDCB75035839}" srcOrd="1" destOrd="0" parTransId="{6D91C606-7336-4DA4-8916-E98BABFF1C01}" sibTransId="{4EAB6B0C-1844-4700-B9C5-2F82235ADE88}"/>
    <dgm:cxn modelId="{E5981685-5B12-4012-A531-2E2E64D6C21F}" type="presOf" srcId="{2A89EF63-6593-4CBD-B400-C1BD18A02164}" destId="{1CBDF14B-3CC2-46F2-A8A3-8E594602D81A}" srcOrd="0" destOrd="4" presId="urn:microsoft.com/office/officeart/2005/8/layout/hList2"/>
    <dgm:cxn modelId="{6D2CF287-7729-4F18-9ABF-33F0C3DDE0F2}" srcId="{CCFFB4A4-31EA-46F8-BCA9-61817779F188}" destId="{40CE433E-4AA4-402A-B0FF-84A4648C3F35}" srcOrd="0" destOrd="0" parTransId="{27067C03-108D-43CD-9E3D-30A5F0435116}" sibTransId="{0CE78C09-2B42-4BCC-AD6E-EDC588A8FA9B}"/>
    <dgm:cxn modelId="{7AC6BB88-44BC-440F-9FA4-E9104E227811}" type="presOf" srcId="{AF0B5F31-BF94-4A4F-8540-533D8E4F87F4}" destId="{37376798-0D1F-4568-B68E-9ED7890CD3BC}" srcOrd="0" destOrd="1" presId="urn:microsoft.com/office/officeart/2005/8/layout/hList2"/>
    <dgm:cxn modelId="{46E33794-210A-46F0-94AD-0C334BA2CCF9}" type="presOf" srcId="{5864482D-0E89-415F-A305-98C7D366A9D4}" destId="{1CBDF14B-3CC2-46F2-A8A3-8E594602D81A}" srcOrd="0" destOrd="3" presId="urn:microsoft.com/office/officeart/2005/8/layout/hList2"/>
    <dgm:cxn modelId="{A504C599-EFCD-4D9B-BA00-48DEAF319178}" srcId="{6AFB7EB2-2D35-4539-AF1C-83A2843A3434}" destId="{F2878361-224F-4FA7-8289-6818E73DE60E}" srcOrd="2" destOrd="0" parTransId="{B4D4254E-AC8E-4363-B5BF-BDA0C119C72B}" sibTransId="{6BB807EA-3688-4056-B2D2-FCC53C3F07B7}"/>
    <dgm:cxn modelId="{AF17EF9A-8CEB-4030-AAF5-B620F89D16DC}" srcId="{CCFFB4A4-31EA-46F8-BCA9-61817779F188}" destId="{4139DB6F-554E-4705-A4CA-715310AF7DCA}" srcOrd="7" destOrd="0" parTransId="{6C5B970B-BC18-4CFA-95B7-5C11A4CB68D2}" sibTransId="{7BEC12C2-79E3-408B-99C3-4BCB0BAE922B}"/>
    <dgm:cxn modelId="{7070F8A8-FD87-471E-B897-ADCE4243BA0A}" type="presOf" srcId="{E38F5B6A-E701-4EDA-AF00-DEBA5F91FD53}" destId="{37376798-0D1F-4568-B68E-9ED7890CD3BC}" srcOrd="0" destOrd="6" presId="urn:microsoft.com/office/officeart/2005/8/layout/hList2"/>
    <dgm:cxn modelId="{3352F0A9-1FC8-4AAF-85EF-F2C1F08442E0}" srcId="{CCFFB4A4-31EA-46F8-BCA9-61817779F188}" destId="{DD02355A-5C7D-41F5-82D9-857FBC044785}" srcOrd="3" destOrd="0" parTransId="{3AD7CA78-2D05-47BE-A30E-F41D227A6419}" sibTransId="{FAE2B543-71E2-4358-83FB-273608036AAD}"/>
    <dgm:cxn modelId="{077772B3-5AD7-495B-A5EC-75571FE091AD}" type="presOf" srcId="{103854A5-67E4-4DE0-A6AB-3DBC32C96D9E}" destId="{37376798-0D1F-4568-B68E-9ED7890CD3BC}" srcOrd="0" destOrd="2" presId="urn:microsoft.com/office/officeart/2005/8/layout/hList2"/>
    <dgm:cxn modelId="{801EFCB6-DE23-4A19-A636-9CCCB21621D2}" type="presOf" srcId="{4139DB6F-554E-4705-A4CA-715310AF7DCA}" destId="{37376798-0D1F-4568-B68E-9ED7890CD3BC}" srcOrd="0" destOrd="7" presId="urn:microsoft.com/office/officeart/2005/8/layout/hList2"/>
    <dgm:cxn modelId="{80B974B7-A7AF-431C-B59B-1ED9B6EC820A}" srcId="{6AFB7EB2-2D35-4539-AF1C-83A2843A3434}" destId="{2A89EF63-6593-4CBD-B400-C1BD18A02164}" srcOrd="4" destOrd="0" parTransId="{5E84322E-B955-47CB-BC5B-73CEC6C9B27E}" sibTransId="{9FF698DD-E555-4C88-B671-F9ADCA4EAF5D}"/>
    <dgm:cxn modelId="{A24EA9BB-99C0-4C15-A22E-E594685FF285}" type="presOf" srcId="{5F753C96-E233-451E-9040-6CEBAEAE87DB}" destId="{8DAB3C9B-62D6-482A-B94A-773E853DB4CD}" srcOrd="0" destOrd="0" presId="urn:microsoft.com/office/officeart/2005/8/layout/hList2"/>
    <dgm:cxn modelId="{CD5C04BC-CC2B-4C84-827B-9E78EA2B18E6}" srcId="{75E5AA0A-2A3A-4B4F-975F-29E4A7BA9605}" destId="{AFEB723B-4407-4204-B752-5F47898AA8F9}" srcOrd="5" destOrd="0" parTransId="{F49225E2-1836-4DE5-BF55-634B23847BE3}" sibTransId="{043E9D14-A18C-4633-8045-646C60BBA2B3}"/>
    <dgm:cxn modelId="{81B1A9BE-576E-41CE-9627-B1E800FFC404}" type="presOf" srcId="{CAB3E003-08FB-4416-99ED-D26E28C61E22}" destId="{1CBDF14B-3CC2-46F2-A8A3-8E594602D81A}" srcOrd="0" destOrd="1" presId="urn:microsoft.com/office/officeart/2005/8/layout/hList2"/>
    <dgm:cxn modelId="{7025ACBE-6363-40C8-9292-4F496B1FC166}" type="presOf" srcId="{DB6A7421-073C-419C-8255-BE6AF48ED238}" destId="{8DAB3C9B-62D6-482A-B94A-773E853DB4CD}" srcOrd="0" destOrd="2" presId="urn:microsoft.com/office/officeart/2005/8/layout/hList2"/>
    <dgm:cxn modelId="{05BB26C6-BCD8-49F6-BAEA-14C07716947E}" srcId="{75E5AA0A-2A3A-4B4F-975F-29E4A7BA9605}" destId="{DB6A7421-073C-419C-8255-BE6AF48ED238}" srcOrd="2" destOrd="0" parTransId="{2CFFDD9A-98B9-47DB-9EB6-B7F3A65D9A9B}" sibTransId="{234C4FF1-B9E9-4B05-A73D-F2B84FE9DB1B}"/>
    <dgm:cxn modelId="{08C501D1-55AE-45D8-B3D2-AC805012402C}" srcId="{75E5AA0A-2A3A-4B4F-975F-29E4A7BA9605}" destId="{5F753C96-E233-451E-9040-6CEBAEAE87DB}" srcOrd="0" destOrd="0" parTransId="{EB280274-AB82-4C84-A968-2A2236E33197}" sibTransId="{D7F52E3E-7227-45C1-9668-4C6406E2EAEE}"/>
    <dgm:cxn modelId="{FB9D30D2-1FA5-448C-9A3D-E292AAF62B08}" type="presOf" srcId="{72E58431-634C-49FC-B498-8D4211BE4914}" destId="{37376798-0D1F-4568-B68E-9ED7890CD3BC}" srcOrd="0" destOrd="4" presId="urn:microsoft.com/office/officeart/2005/8/layout/hList2"/>
    <dgm:cxn modelId="{EE3367DA-C589-42BA-AF94-F5926A6642F8}" type="presOf" srcId="{EFF30796-E362-4AD0-9738-2FCB8111487D}" destId="{72A724D7-8978-4999-9F92-4D2A9373F79E}" srcOrd="0" destOrd="0" presId="urn:microsoft.com/office/officeart/2005/8/layout/hList2"/>
    <dgm:cxn modelId="{DDC00EDF-30D9-4645-B296-EB95C71C1114}" type="presOf" srcId="{DD02355A-5C7D-41F5-82D9-857FBC044785}" destId="{37376798-0D1F-4568-B68E-9ED7890CD3BC}" srcOrd="0" destOrd="3" presId="urn:microsoft.com/office/officeart/2005/8/layout/hList2"/>
    <dgm:cxn modelId="{5434E0E2-5062-4A23-B137-BFD872641F16}" srcId="{EFF30796-E362-4AD0-9738-2FCB8111487D}" destId="{CCFFB4A4-31EA-46F8-BCA9-61817779F188}" srcOrd="0" destOrd="0" parTransId="{75EA6D64-F830-4E0D-BADF-6CB2CD5587D2}" sibTransId="{D49D9D9B-5FC2-42AC-86C3-CE60DA01A8C7}"/>
    <dgm:cxn modelId="{B39E33EA-EC62-4B6E-9910-80BE1F73FDF4}" type="presOf" srcId="{CCFFB4A4-31EA-46F8-BCA9-61817779F188}" destId="{EC07363B-6B97-4D3E-9706-97FB6227E252}" srcOrd="0" destOrd="0" presId="urn:microsoft.com/office/officeart/2005/8/layout/hList2"/>
    <dgm:cxn modelId="{B009D4EB-3146-4C02-AF5B-BC1F20F5C4D0}" srcId="{6AFB7EB2-2D35-4539-AF1C-83A2843A3434}" destId="{CAB3E003-08FB-4416-99ED-D26E28C61E22}" srcOrd="1" destOrd="0" parTransId="{176A4C1E-69F3-4E62-A7D6-22B14884B75B}" sibTransId="{EAEC3267-0C1B-4B3A-9C3E-BE9E8E8F0DC9}"/>
    <dgm:cxn modelId="{EF911FEC-70B7-48CD-BC7A-F6758D9F19FB}" type="presOf" srcId="{C863AB73-8C2F-4FBA-8D79-DDCB75035839}" destId="{8DAB3C9B-62D6-482A-B94A-773E853DB4CD}" srcOrd="0" destOrd="1" presId="urn:microsoft.com/office/officeart/2005/8/layout/hList2"/>
    <dgm:cxn modelId="{641401F9-A76F-476D-B27E-6CA28B2F5C95}" srcId="{CCFFB4A4-31EA-46F8-BCA9-61817779F188}" destId="{A74961DD-384F-4A84-ACF3-8D25ED2B0208}" srcOrd="5" destOrd="0" parTransId="{CD56D683-4D87-4F10-8180-1A8CF64196B5}" sibTransId="{BF3F6640-EF67-4A09-B06E-B676E04D8F70}"/>
    <dgm:cxn modelId="{3DC38B9C-CC54-44B0-A447-51D921A604B5}" type="presParOf" srcId="{72A724D7-8978-4999-9F92-4D2A9373F79E}" destId="{F6BEA837-99A1-4CE5-A906-913FF1CD9A8C}" srcOrd="0" destOrd="0" presId="urn:microsoft.com/office/officeart/2005/8/layout/hList2"/>
    <dgm:cxn modelId="{CA176C21-31F0-4F4D-AEEF-782D2D47AD8D}" type="presParOf" srcId="{F6BEA837-99A1-4CE5-A906-913FF1CD9A8C}" destId="{EBAD0FC4-69BC-459D-B1C7-4BA5E5691733}" srcOrd="0" destOrd="0" presId="urn:microsoft.com/office/officeart/2005/8/layout/hList2"/>
    <dgm:cxn modelId="{9D93515F-6698-4C1F-A787-C19DDF79F105}" type="presParOf" srcId="{F6BEA837-99A1-4CE5-A906-913FF1CD9A8C}" destId="{37376798-0D1F-4568-B68E-9ED7890CD3BC}" srcOrd="1" destOrd="0" presId="urn:microsoft.com/office/officeart/2005/8/layout/hList2"/>
    <dgm:cxn modelId="{4E94E940-1F02-46B4-9E4D-42DB87BBB249}" type="presParOf" srcId="{F6BEA837-99A1-4CE5-A906-913FF1CD9A8C}" destId="{EC07363B-6B97-4D3E-9706-97FB6227E252}" srcOrd="2" destOrd="0" presId="urn:microsoft.com/office/officeart/2005/8/layout/hList2"/>
    <dgm:cxn modelId="{5FE438B6-F187-4696-9304-5D8C10DCB327}" type="presParOf" srcId="{72A724D7-8978-4999-9F92-4D2A9373F79E}" destId="{6FB27C28-A1B0-44A8-BC77-7FEFF935E1A9}" srcOrd="1" destOrd="0" presId="urn:microsoft.com/office/officeart/2005/8/layout/hList2"/>
    <dgm:cxn modelId="{AFD5C14C-3CE1-4DB3-8301-8136578C8566}" type="presParOf" srcId="{72A724D7-8978-4999-9F92-4D2A9373F79E}" destId="{2D6BBB14-F61B-40EB-98F4-9FEF57A8EA3F}" srcOrd="2" destOrd="0" presId="urn:microsoft.com/office/officeart/2005/8/layout/hList2"/>
    <dgm:cxn modelId="{873765A9-04F5-4C6C-B549-52468A88114E}" type="presParOf" srcId="{2D6BBB14-F61B-40EB-98F4-9FEF57A8EA3F}" destId="{6C567902-B48B-44D3-B72E-25435F9A834A}" srcOrd="0" destOrd="0" presId="urn:microsoft.com/office/officeart/2005/8/layout/hList2"/>
    <dgm:cxn modelId="{92F559FD-FD29-4F11-B1CE-C6F4BD8D3D13}" type="presParOf" srcId="{2D6BBB14-F61B-40EB-98F4-9FEF57A8EA3F}" destId="{8DAB3C9B-62D6-482A-B94A-773E853DB4CD}" srcOrd="1" destOrd="0" presId="urn:microsoft.com/office/officeart/2005/8/layout/hList2"/>
    <dgm:cxn modelId="{B99A0734-6DAC-493A-8A6E-B67965F90E8D}" type="presParOf" srcId="{2D6BBB14-F61B-40EB-98F4-9FEF57A8EA3F}" destId="{CBB3A948-6821-4FAB-B616-C2416D19CAAC}" srcOrd="2" destOrd="0" presId="urn:microsoft.com/office/officeart/2005/8/layout/hList2"/>
    <dgm:cxn modelId="{9B4A6854-9B08-471C-B9D9-86E4D438FAE6}" type="presParOf" srcId="{72A724D7-8978-4999-9F92-4D2A9373F79E}" destId="{34F8D8A8-4C14-4C86-A1BE-08A0FD9F2372}" srcOrd="3" destOrd="0" presId="urn:microsoft.com/office/officeart/2005/8/layout/hList2"/>
    <dgm:cxn modelId="{8ADEE43A-66BB-4E02-9DFE-C1A93C912EA0}" type="presParOf" srcId="{72A724D7-8978-4999-9F92-4D2A9373F79E}" destId="{6F5F4F61-3B2F-41DB-A698-FE64B2954FAB}" srcOrd="4" destOrd="0" presId="urn:microsoft.com/office/officeart/2005/8/layout/hList2"/>
    <dgm:cxn modelId="{BF1E148D-CD25-4981-917E-9EE15610220F}" type="presParOf" srcId="{6F5F4F61-3B2F-41DB-A698-FE64B2954FAB}" destId="{03C94886-21ED-46AC-A636-501A3C723BC1}" srcOrd="0" destOrd="0" presId="urn:microsoft.com/office/officeart/2005/8/layout/hList2"/>
    <dgm:cxn modelId="{3C292DDF-0838-422E-8AD4-D301B06CB4DC}" type="presParOf" srcId="{6F5F4F61-3B2F-41DB-A698-FE64B2954FAB}" destId="{1CBDF14B-3CC2-46F2-A8A3-8E594602D81A}" srcOrd="1" destOrd="0" presId="urn:microsoft.com/office/officeart/2005/8/layout/hList2"/>
    <dgm:cxn modelId="{76DF212E-2D4A-4802-80BE-69F01D9F9897}" type="presParOf" srcId="{6F5F4F61-3B2F-41DB-A698-FE64B2954FAB}" destId="{B527CCD1-EE21-4865-BD7B-8F4469002C54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7363B-6B97-4D3E-9706-97FB6227E252}">
      <dsp:nvSpPr>
        <dsp:cNvPr id="0" name=""/>
        <dsp:cNvSpPr/>
      </dsp:nvSpPr>
      <dsp:spPr>
        <a:xfrm rot="16200000">
          <a:off x="-2149401" y="3157054"/>
          <a:ext cx="4835247" cy="359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7153" bIns="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>
              <a:solidFill>
                <a:srgbClr val="00A0E3"/>
              </a:solidFill>
              <a:effectLst/>
            </a:rPr>
            <a:t>Innowacyjny Przemysł</a:t>
          </a:r>
        </a:p>
      </dsp:txBody>
      <dsp:txXfrm>
        <a:off x="-2149401" y="3157054"/>
        <a:ext cx="4835247" cy="359606"/>
      </dsp:txXfrm>
    </dsp:sp>
    <dsp:sp modelId="{37376798-0D1F-4568-B68E-9ED7890CD3BC}">
      <dsp:nvSpPr>
        <dsp:cNvPr id="0" name=""/>
        <dsp:cNvSpPr/>
      </dsp:nvSpPr>
      <dsp:spPr>
        <a:xfrm>
          <a:off x="470079" y="919234"/>
          <a:ext cx="3144116" cy="4835247"/>
        </a:xfrm>
        <a:prstGeom prst="roundRect">
          <a:avLst/>
        </a:prstGeom>
        <a:solidFill>
          <a:srgbClr val="00A0E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317153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/>
            <a:t>Przemysł komputerowy, elektroniczny i elektryczny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 err="1"/>
            <a:t>Przemysł metalowo-maszynowy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 err="1"/>
            <a:t>Sektor kosmiczny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 err="1"/>
            <a:t>Technologie informacyjno- komunikacyjne, np. cyberbezpieczeństwo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 err="1"/>
            <a:t>Wytwarzanie maszyn, urządzeń i części metalowych oraz konstrukcji i wyrobów spawanych 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 err="1"/>
            <a:t>Nowoczesna gospodarka oparta na wodorze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 err="1"/>
            <a:t>Innowacje cyfrowe, ekoinnowacje, nowe materiały i technologie przyszłości w przemyśle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200" kern="1200" dirty="0" err="1"/>
        </a:p>
      </dsp:txBody>
      <dsp:txXfrm>
        <a:off x="623562" y="1072717"/>
        <a:ext cx="2837150" cy="4528281"/>
      </dsp:txXfrm>
    </dsp:sp>
    <dsp:sp modelId="{EBAD0FC4-69BC-459D-B1C7-4BA5E5691733}">
      <dsp:nvSpPr>
        <dsp:cNvPr id="0" name=""/>
        <dsp:cNvSpPr/>
      </dsp:nvSpPr>
      <dsp:spPr>
        <a:xfrm>
          <a:off x="1637820" y="444553"/>
          <a:ext cx="719213" cy="719213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703" r="4703"/>
          </a:stretch>
        </a:blipFill>
        <a:ln w="12700" cap="flat" cmpd="sng" algn="ctr">
          <a:noFill/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B3A948-6821-4FAB-B616-C2416D19CAAC}">
      <dsp:nvSpPr>
        <dsp:cNvPr id="0" name=""/>
        <dsp:cNvSpPr/>
      </dsp:nvSpPr>
      <dsp:spPr>
        <a:xfrm rot="16200000">
          <a:off x="1458166" y="3157054"/>
          <a:ext cx="4835247" cy="359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7153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>
              <a:solidFill>
                <a:srgbClr val="8EB72A"/>
              </a:solidFill>
              <a:effectLst/>
            </a:rPr>
            <a:t>Zielona Gospodarka</a:t>
          </a:r>
        </a:p>
      </dsp:txBody>
      <dsp:txXfrm>
        <a:off x="1458166" y="3157054"/>
        <a:ext cx="4835247" cy="359606"/>
      </dsp:txXfrm>
    </dsp:sp>
    <dsp:sp modelId="{8DAB3C9B-62D6-482A-B94A-773E853DB4CD}">
      <dsp:nvSpPr>
        <dsp:cNvPr id="0" name=""/>
        <dsp:cNvSpPr/>
      </dsp:nvSpPr>
      <dsp:spPr>
        <a:xfrm>
          <a:off x="4077647" y="919234"/>
          <a:ext cx="3144116" cy="4835247"/>
        </a:xfrm>
        <a:prstGeom prst="roundRect">
          <a:avLst/>
        </a:prstGeom>
        <a:solidFill>
          <a:srgbClr val="8EB72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317153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 err="1"/>
            <a:t>Elektromobilność</a:t>
          </a:r>
          <a:r>
            <a:rPr lang="pl-PL" sz="1200" kern="1200" dirty="0"/>
            <a:t> i zielona motoryzacja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/>
            <a:t>Recykling i bezpieczna dla środowiska utylizacja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/>
            <a:t>Zrównoważone projektowanie wyrobów i przestrzeni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/>
            <a:t>Pasywne budownictwo, zielone materiały budowlane oraz recykling materiałów budowlanych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/>
            <a:t>Odnawialne źródła energii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/>
            <a:t>Surowce wtórne i pozyskanie produktów energetycznych z odpadów (np. </a:t>
          </a:r>
          <a:r>
            <a:rPr lang="pl-PL" sz="1200" kern="1200" dirty="0" err="1"/>
            <a:t>biogazowania</a:t>
          </a:r>
          <a:r>
            <a:rPr lang="pl-PL" sz="1200" kern="1200" dirty="0"/>
            <a:t>).</a:t>
          </a:r>
        </a:p>
      </dsp:txBody>
      <dsp:txXfrm>
        <a:off x="4231130" y="1072717"/>
        <a:ext cx="2837150" cy="4528281"/>
      </dsp:txXfrm>
    </dsp:sp>
    <dsp:sp modelId="{6C567902-B48B-44D3-B72E-25435F9A834A}">
      <dsp:nvSpPr>
        <dsp:cNvPr id="0" name=""/>
        <dsp:cNvSpPr/>
      </dsp:nvSpPr>
      <dsp:spPr>
        <a:xfrm>
          <a:off x="5269554" y="444553"/>
          <a:ext cx="719213" cy="71921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noFill/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7CCD1-EE21-4865-BD7B-8F4469002C54}">
      <dsp:nvSpPr>
        <dsp:cNvPr id="0" name=""/>
        <dsp:cNvSpPr/>
      </dsp:nvSpPr>
      <dsp:spPr>
        <a:xfrm rot="16200000">
          <a:off x="5065738" y="3157054"/>
          <a:ext cx="4835247" cy="359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7153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>
              <a:solidFill>
                <a:srgbClr val="FECC00"/>
              </a:solidFill>
              <a:effectLst/>
            </a:rPr>
            <a:t>Zdrowie i jakość życia</a:t>
          </a:r>
        </a:p>
      </dsp:txBody>
      <dsp:txXfrm>
        <a:off x="5065738" y="3157054"/>
        <a:ext cx="4835247" cy="359606"/>
      </dsp:txXfrm>
    </dsp:sp>
    <dsp:sp modelId="{1CBDF14B-3CC2-46F2-A8A3-8E594602D81A}">
      <dsp:nvSpPr>
        <dsp:cNvPr id="0" name=""/>
        <dsp:cNvSpPr/>
      </dsp:nvSpPr>
      <dsp:spPr>
        <a:xfrm>
          <a:off x="7685215" y="919234"/>
          <a:ext cx="3144116" cy="4835247"/>
        </a:xfrm>
        <a:prstGeom prst="roundRect">
          <a:avLst/>
        </a:prstGeom>
        <a:solidFill>
          <a:srgbClr val="FECC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317153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>
              <a:solidFill>
                <a:srgbClr val="0070C0"/>
              </a:solidFill>
              <a:effectLst/>
            </a:rPr>
            <a:t>Technologie medyczne głównie w zakresie rehabilitacji i w obszarze telemedycyny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>
              <a:solidFill>
                <a:srgbClr val="0070C0"/>
              </a:solidFill>
              <a:effectLst/>
            </a:rPr>
            <a:t>Usługi zdrowotne skupione na profilaktyce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>
              <a:solidFill>
                <a:srgbClr val="0070C0"/>
              </a:solidFill>
              <a:effectLst/>
            </a:rPr>
            <a:t>Produkty regionalne i bio produkty spożywcze i dietetyczne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>
              <a:solidFill>
                <a:srgbClr val="0070C0"/>
              </a:solidFill>
              <a:effectLst/>
            </a:rPr>
            <a:t>Wyspecjalizowane formy turystyki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200" kern="1200" dirty="0">
            <a:solidFill>
              <a:srgbClr val="0070C0"/>
            </a:solidFill>
            <a:effectLst/>
          </a:endParaRPr>
        </a:p>
      </dsp:txBody>
      <dsp:txXfrm>
        <a:off x="7838698" y="1072717"/>
        <a:ext cx="2837150" cy="4528281"/>
      </dsp:txXfrm>
    </dsp:sp>
    <dsp:sp modelId="{03C94886-21ED-46AC-A636-501A3C723BC1}">
      <dsp:nvSpPr>
        <dsp:cNvPr id="0" name=""/>
        <dsp:cNvSpPr/>
      </dsp:nvSpPr>
      <dsp:spPr>
        <a:xfrm>
          <a:off x="8920397" y="444553"/>
          <a:ext cx="719213" cy="719213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3501" b="3501"/>
          </a:stretch>
        </a:blipFill>
        <a:ln w="12700" cap="flat" cmpd="sng" algn="ctr">
          <a:noFill/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5E1550-9CB0-4025-AC9C-3E617627A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09CF60F-A169-4CDD-9992-1B1EA227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CFE5F6-5A38-4E6D-95EC-A30C112A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34D0-CF67-42FB-9CD0-B8F8C5333F40}" type="datetimeFigureOut">
              <a:rPr lang="pl-PL" smtClean="0"/>
              <a:t>22.11.2021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1BAF92A-B146-4140-ABCD-D9977FB8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AC7836B-4C94-4A11-9DE3-A446324A7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60B6-EE44-482D-96F3-C16BA51380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66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D1947C-EE81-424F-B544-AEA11E533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298E016-F9D4-4CCD-BDD2-1EA2B9578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EE8BB1-58E1-4FB1-936B-338815ABF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34D0-CF67-42FB-9CD0-B8F8C5333F40}" type="datetimeFigureOut">
              <a:rPr lang="pl-PL" smtClean="0"/>
              <a:t>22.11.2021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D2C5F2C-B6A5-4559-A582-AB1CB071C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0834868-962B-4610-866E-133B25ED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60B6-EE44-482D-96F3-C16BA51380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502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4C2074D-CE72-4536-AEFD-6B13472A71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C43F5B7-00F7-41AE-B8EF-9CE628CC6F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93EDEE3-CF09-468C-8056-22E9EB0DE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34D0-CF67-42FB-9CD0-B8F8C5333F40}" type="datetimeFigureOut">
              <a:rPr lang="pl-PL" smtClean="0"/>
              <a:t>22.11.2021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BBEBA7B-DFEB-422A-851B-9726C1660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1E0B36F-240A-4435-A183-E506428FA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60B6-EE44-482D-96F3-C16BA51380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528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1B84AE-0D9A-4017-8085-5D67ADF22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81325A-AE43-416B-ADC8-41EB866EF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E68485A-EFF6-437F-9E41-CF5F3D70C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34D0-CF67-42FB-9CD0-B8F8C5333F40}" type="datetimeFigureOut">
              <a:rPr lang="pl-PL" smtClean="0"/>
              <a:t>22.11.2021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4EFCD4A-0BCC-4FE5-8B24-E1A93603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7F23D65-1235-4D83-9B39-FA11107F0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60B6-EE44-482D-96F3-C16BA51380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706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277679-2A17-47B2-B956-762B02F5C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F33D63C-9272-454D-A359-FFDCA590A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D953D4-8929-43EC-86CD-CD612033B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34D0-CF67-42FB-9CD0-B8F8C5333F40}" type="datetimeFigureOut">
              <a:rPr lang="pl-PL" smtClean="0"/>
              <a:t>22.11.2021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B8457AA-783F-4B7F-89B7-0F75F52D4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F15D0DB-D559-43CD-890A-5B68437BB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60B6-EE44-482D-96F3-C16BA51380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920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CA75E-E592-47F5-A08B-BED12C595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A7A3AE-C29E-42A8-A187-F55EF794E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4E91B2E-948F-4DDA-ADB9-54B210A95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CC873C6-44DA-48E9-87DA-65C27D73E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34D0-CF67-42FB-9CD0-B8F8C5333F40}" type="datetimeFigureOut">
              <a:rPr lang="pl-PL" smtClean="0"/>
              <a:t>22.11.2021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5B3320B-4A82-4AA6-8E87-AB80E30C0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B513A67-816C-499A-9F54-27D50EF56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60B6-EE44-482D-96F3-C16BA51380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097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1CF90F-8F1A-4E31-8C33-E5663176B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41081A-BAB8-4674-92D0-8502BCE06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35A0920-5049-4B03-87B7-623FD817A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7F54534-5DEC-4C26-8E67-15110FC2F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3BA5DA3-C703-4730-8185-A60BDC7FB3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7B50207-EBDC-4576-994D-4642E76D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34D0-CF67-42FB-9CD0-B8F8C5333F40}" type="datetimeFigureOut">
              <a:rPr lang="pl-PL" smtClean="0"/>
              <a:t>22.11.2021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E025987-5836-4511-80A7-19047B1FB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576B526-C949-4416-9462-A8BC6AAA1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60B6-EE44-482D-96F3-C16BA51380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901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C5FEFB-B1B1-415A-AA6A-63ABF1E78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E2EF3DA-3529-47AA-9540-7722AB98A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34D0-CF67-42FB-9CD0-B8F8C5333F40}" type="datetimeFigureOut">
              <a:rPr lang="pl-PL" smtClean="0"/>
              <a:t>22.11.2021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E3E8899-827A-43F9-B663-1E8337965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C1F7391-2892-4C33-9766-D007B05F9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60B6-EE44-482D-96F3-C16BA51380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7008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84687EE-DC13-488A-9AF9-325F6AD2B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34D0-CF67-42FB-9CD0-B8F8C5333F40}" type="datetimeFigureOut">
              <a:rPr lang="pl-PL" smtClean="0"/>
              <a:t>22.11.2021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E822308-1DC5-4DE1-BD43-76CDDF633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155D7FA-3DBA-4CA0-A29F-41A0D861A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60B6-EE44-482D-96F3-C16BA51380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3952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A36F08-DCDC-45BA-90CD-A6A0584AE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E180BE-90D7-46F5-BA01-4A70F7DC9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91D054A-074F-44A8-8B6A-8474783FD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1F293F8-3CCA-40B9-97A0-6BD41A861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34D0-CF67-42FB-9CD0-B8F8C5333F40}" type="datetimeFigureOut">
              <a:rPr lang="pl-PL" smtClean="0"/>
              <a:t>22.11.2021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355F2F8-3276-46E2-B54B-5562B7972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3B9FCB8-360A-4054-91AA-DDABAF4D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60B6-EE44-482D-96F3-C16BA51380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1023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A4F2EF-A061-47DC-86A5-7A6D372AB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39219DE-73F2-45AA-B4DA-30147CA9F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D9C40D7-2123-40C0-B895-E69959C63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124057A-BCC7-4B69-9FD5-265A3BC73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34D0-CF67-42FB-9CD0-B8F8C5333F40}" type="datetimeFigureOut">
              <a:rPr lang="pl-PL" smtClean="0"/>
              <a:t>22.11.2021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7924006-1493-4B48-92C3-9D4D1E640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25CBA91-BF3F-4C13-84CE-E6D932C73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60B6-EE44-482D-96F3-C16BA51380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4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856A11F-9C5D-43F5-9826-7707EDEC7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74CF87E-F74E-4865-A482-F04CF0D70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C9EB33F-28F8-40E2-8975-966FA22D69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334D0-CF67-42FB-9CD0-B8F8C5333F40}" type="datetimeFigureOut">
              <a:rPr lang="pl-PL" smtClean="0"/>
              <a:t>22.11.2021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2C0CB52-CE04-45DA-BA8B-0E3DCDB891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22B8E50-16E8-4C12-91A0-7EB36F3F9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660B6-EE44-482D-96F3-C16BA51380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907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0.sv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2.sv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4.sv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4.png"/><Relationship Id="rId12" Type="http://schemas.openxmlformats.org/officeDocument/2006/relationships/image" Target="../media/image2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6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6.png"/><Relationship Id="rId3" Type="http://schemas.openxmlformats.org/officeDocument/2006/relationships/image" Target="../media/image25.png"/><Relationship Id="rId7" Type="http://schemas.openxmlformats.org/officeDocument/2006/relationships/image" Target="../media/image4.png"/><Relationship Id="rId12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0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27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2.png"/><Relationship Id="rId3" Type="http://schemas.openxmlformats.org/officeDocument/2006/relationships/image" Target="../media/image25.png"/><Relationship Id="rId7" Type="http://schemas.openxmlformats.org/officeDocument/2006/relationships/image" Target="../media/image4.png"/><Relationship Id="rId12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0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33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3.svg"/><Relationship Id="rId3" Type="http://schemas.openxmlformats.org/officeDocument/2006/relationships/image" Target="../media/image25.png"/><Relationship Id="rId7" Type="http://schemas.openxmlformats.org/officeDocument/2006/relationships/image" Target="../media/image4.png"/><Relationship Id="rId12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4.png"/><Relationship Id="rId12" Type="http://schemas.openxmlformats.org/officeDocument/2006/relationships/image" Target="../media/image3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4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4.png"/><Relationship Id="rId12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0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35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6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38.svg"/><Relationship Id="rId5" Type="http://schemas.openxmlformats.org/officeDocument/2006/relationships/image" Target="../media/image3.png"/><Relationship Id="rId10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6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38.svg"/><Relationship Id="rId5" Type="http://schemas.openxmlformats.org/officeDocument/2006/relationships/image" Target="../media/image3.png"/><Relationship Id="rId10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6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40.svg"/><Relationship Id="rId5" Type="http://schemas.openxmlformats.org/officeDocument/2006/relationships/image" Target="../media/image3.png"/><Relationship Id="rId10" Type="http://schemas.openxmlformats.org/officeDocument/2006/relationships/image" Target="../media/image3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6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40.svg"/><Relationship Id="rId5" Type="http://schemas.openxmlformats.org/officeDocument/2006/relationships/image" Target="../media/image3.png"/><Relationship Id="rId10" Type="http://schemas.openxmlformats.org/officeDocument/2006/relationships/image" Target="../media/image3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6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42.svg"/><Relationship Id="rId5" Type="http://schemas.openxmlformats.org/officeDocument/2006/relationships/image" Target="../media/image3.png"/><Relationship Id="rId10" Type="http://schemas.openxmlformats.org/officeDocument/2006/relationships/image" Target="../media/image41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6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42.svg"/><Relationship Id="rId5" Type="http://schemas.openxmlformats.org/officeDocument/2006/relationships/image" Target="../media/image3.png"/><Relationship Id="rId10" Type="http://schemas.openxmlformats.org/officeDocument/2006/relationships/image" Target="../media/image41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diagramColors" Target="../diagrams/colors1.xml"/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3.png"/><Relationship Id="rId10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microsoft.com/office/2007/relationships/diagramDrawing" Target="../diagrams/drawing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6.sv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a 27">
            <a:extLst>
              <a:ext uri="{FF2B5EF4-FFF2-40B4-BE49-F238E27FC236}">
                <a16:creationId xmlns:a16="http://schemas.microsoft.com/office/drawing/2014/main" id="{0EB938D1-C680-4E83-869C-67D3660C0C68}"/>
              </a:ext>
            </a:extLst>
          </p:cNvPr>
          <p:cNvGrpSpPr/>
          <p:nvPr/>
        </p:nvGrpSpPr>
        <p:grpSpPr>
          <a:xfrm>
            <a:off x="-50333" y="-63500"/>
            <a:ext cx="12267734" cy="6921500"/>
            <a:chOff x="-1223" y="-63500"/>
            <a:chExt cx="12218623" cy="6921500"/>
          </a:xfrm>
        </p:grpSpPr>
        <p:sp>
          <p:nvSpPr>
            <p:cNvPr id="24" name="Prostokąt 23">
              <a:extLst>
                <a:ext uri="{FF2B5EF4-FFF2-40B4-BE49-F238E27FC236}">
                  <a16:creationId xmlns:a16="http://schemas.microsoft.com/office/drawing/2014/main" id="{A7A3FB77-7FAD-43BC-9184-95DD1E7900B1}"/>
                </a:ext>
              </a:extLst>
            </p:cNvPr>
            <p:cNvSpPr/>
            <p:nvPr/>
          </p:nvSpPr>
          <p:spPr>
            <a:xfrm>
              <a:off x="0" y="1854200"/>
              <a:ext cx="12217400" cy="3143046"/>
            </a:xfrm>
            <a:custGeom>
              <a:avLst/>
              <a:gdLst>
                <a:gd name="connsiteX0" fmla="*/ 0 w 12204700"/>
                <a:gd name="connsiteY0" fmla="*/ 0 h 1199946"/>
                <a:gd name="connsiteX1" fmla="*/ 12204700 w 12204700"/>
                <a:gd name="connsiteY1" fmla="*/ 0 h 1199946"/>
                <a:gd name="connsiteX2" fmla="*/ 12204700 w 12204700"/>
                <a:gd name="connsiteY2" fmla="*/ 1199946 h 1199946"/>
                <a:gd name="connsiteX3" fmla="*/ 0 w 12204700"/>
                <a:gd name="connsiteY3" fmla="*/ 1199946 h 1199946"/>
                <a:gd name="connsiteX4" fmla="*/ 0 w 12204700"/>
                <a:gd name="connsiteY4" fmla="*/ 0 h 1199946"/>
                <a:gd name="connsiteX0" fmla="*/ 0 w 12204700"/>
                <a:gd name="connsiteY0" fmla="*/ 0 h 2965246"/>
                <a:gd name="connsiteX1" fmla="*/ 12204700 w 12204700"/>
                <a:gd name="connsiteY1" fmla="*/ 0 h 2965246"/>
                <a:gd name="connsiteX2" fmla="*/ 12204700 w 12204700"/>
                <a:gd name="connsiteY2" fmla="*/ 2965246 h 2965246"/>
                <a:gd name="connsiteX3" fmla="*/ 0 w 12204700"/>
                <a:gd name="connsiteY3" fmla="*/ 1199946 h 2965246"/>
                <a:gd name="connsiteX4" fmla="*/ 0 w 12204700"/>
                <a:gd name="connsiteY4" fmla="*/ 0 h 2965246"/>
                <a:gd name="connsiteX0" fmla="*/ 0 w 12204700"/>
                <a:gd name="connsiteY0" fmla="*/ 0 h 2965246"/>
                <a:gd name="connsiteX1" fmla="*/ 12204700 w 12204700"/>
                <a:gd name="connsiteY1" fmla="*/ 0 h 2965246"/>
                <a:gd name="connsiteX2" fmla="*/ 12204700 w 12204700"/>
                <a:gd name="connsiteY2" fmla="*/ 2965246 h 2965246"/>
                <a:gd name="connsiteX3" fmla="*/ 12700 w 12204700"/>
                <a:gd name="connsiteY3" fmla="*/ 844346 h 2965246"/>
                <a:gd name="connsiteX4" fmla="*/ 0 w 12204700"/>
                <a:gd name="connsiteY4" fmla="*/ 0 h 2965246"/>
                <a:gd name="connsiteX0" fmla="*/ 0 w 12204700"/>
                <a:gd name="connsiteY0" fmla="*/ 0 h 2965246"/>
                <a:gd name="connsiteX1" fmla="*/ 12204700 w 12204700"/>
                <a:gd name="connsiteY1" fmla="*/ 0 h 2965246"/>
                <a:gd name="connsiteX2" fmla="*/ 12204700 w 12204700"/>
                <a:gd name="connsiteY2" fmla="*/ 2965246 h 2965246"/>
                <a:gd name="connsiteX3" fmla="*/ 63500 w 12204700"/>
                <a:gd name="connsiteY3" fmla="*/ 1111046 h 2965246"/>
                <a:gd name="connsiteX4" fmla="*/ 0 w 12204700"/>
                <a:gd name="connsiteY4" fmla="*/ 0 h 2965246"/>
                <a:gd name="connsiteX0" fmla="*/ 0 w 12204700"/>
                <a:gd name="connsiteY0" fmla="*/ 0 h 3041446"/>
                <a:gd name="connsiteX1" fmla="*/ 12204700 w 12204700"/>
                <a:gd name="connsiteY1" fmla="*/ 0 h 3041446"/>
                <a:gd name="connsiteX2" fmla="*/ 12204700 w 12204700"/>
                <a:gd name="connsiteY2" fmla="*/ 3041446 h 3041446"/>
                <a:gd name="connsiteX3" fmla="*/ 63500 w 12204700"/>
                <a:gd name="connsiteY3" fmla="*/ 1111046 h 3041446"/>
                <a:gd name="connsiteX4" fmla="*/ 0 w 12204700"/>
                <a:gd name="connsiteY4" fmla="*/ 0 h 3041446"/>
                <a:gd name="connsiteX0" fmla="*/ 0 w 12204700"/>
                <a:gd name="connsiteY0" fmla="*/ 0 h 3041446"/>
                <a:gd name="connsiteX1" fmla="*/ 12204700 w 12204700"/>
                <a:gd name="connsiteY1" fmla="*/ 0 h 3041446"/>
                <a:gd name="connsiteX2" fmla="*/ 12204700 w 12204700"/>
                <a:gd name="connsiteY2" fmla="*/ 3041446 h 3041446"/>
                <a:gd name="connsiteX3" fmla="*/ 12700 w 12204700"/>
                <a:gd name="connsiteY3" fmla="*/ 1111046 h 3041446"/>
                <a:gd name="connsiteX4" fmla="*/ 0 w 12204700"/>
                <a:gd name="connsiteY4" fmla="*/ 0 h 3041446"/>
                <a:gd name="connsiteX0" fmla="*/ 0 w 12204700"/>
                <a:gd name="connsiteY0" fmla="*/ 0 h 3041446"/>
                <a:gd name="connsiteX1" fmla="*/ 12204700 w 12204700"/>
                <a:gd name="connsiteY1" fmla="*/ 0 h 3041446"/>
                <a:gd name="connsiteX2" fmla="*/ 12204700 w 12204700"/>
                <a:gd name="connsiteY2" fmla="*/ 3041446 h 3041446"/>
                <a:gd name="connsiteX3" fmla="*/ 0 w 12204700"/>
                <a:gd name="connsiteY3" fmla="*/ 1111046 h 3041446"/>
                <a:gd name="connsiteX4" fmla="*/ 0 w 12204700"/>
                <a:gd name="connsiteY4" fmla="*/ 0 h 3041446"/>
                <a:gd name="connsiteX0" fmla="*/ 0 w 12217400"/>
                <a:gd name="connsiteY0" fmla="*/ 0 h 3143046"/>
                <a:gd name="connsiteX1" fmla="*/ 12204700 w 12217400"/>
                <a:gd name="connsiteY1" fmla="*/ 0 h 3143046"/>
                <a:gd name="connsiteX2" fmla="*/ 12217400 w 12217400"/>
                <a:gd name="connsiteY2" fmla="*/ 3143046 h 3143046"/>
                <a:gd name="connsiteX3" fmla="*/ 0 w 12217400"/>
                <a:gd name="connsiteY3" fmla="*/ 1111046 h 3143046"/>
                <a:gd name="connsiteX4" fmla="*/ 0 w 12217400"/>
                <a:gd name="connsiteY4" fmla="*/ 0 h 314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3143046">
                  <a:moveTo>
                    <a:pt x="0" y="0"/>
                  </a:moveTo>
                  <a:lnTo>
                    <a:pt x="12204700" y="0"/>
                  </a:lnTo>
                  <a:cubicBezTo>
                    <a:pt x="12208933" y="1047682"/>
                    <a:pt x="12213167" y="2095364"/>
                    <a:pt x="12217400" y="3143046"/>
                  </a:cubicBezTo>
                  <a:lnTo>
                    <a:pt x="0" y="1111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C42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Prostokąt 22">
              <a:extLst>
                <a:ext uri="{FF2B5EF4-FFF2-40B4-BE49-F238E27FC236}">
                  <a16:creationId xmlns:a16="http://schemas.microsoft.com/office/drawing/2014/main" id="{8131B2E5-213A-4E0F-8E9E-45737D4A6257}"/>
                </a:ext>
              </a:extLst>
            </p:cNvPr>
            <p:cNvSpPr/>
            <p:nvPr/>
          </p:nvSpPr>
          <p:spPr>
            <a:xfrm>
              <a:off x="-1" y="-63500"/>
              <a:ext cx="12192001" cy="2258004"/>
            </a:xfrm>
            <a:custGeom>
              <a:avLst/>
              <a:gdLst>
                <a:gd name="connsiteX0" fmla="*/ 0 w 12192000"/>
                <a:gd name="connsiteY0" fmla="*/ 0 h 2092904"/>
                <a:gd name="connsiteX1" fmla="*/ 12192000 w 12192000"/>
                <a:gd name="connsiteY1" fmla="*/ 0 h 2092904"/>
                <a:gd name="connsiteX2" fmla="*/ 12192000 w 12192000"/>
                <a:gd name="connsiteY2" fmla="*/ 2092904 h 2092904"/>
                <a:gd name="connsiteX3" fmla="*/ 0 w 12192000"/>
                <a:gd name="connsiteY3" fmla="*/ 2092904 h 2092904"/>
                <a:gd name="connsiteX4" fmla="*/ 0 w 12192000"/>
                <a:gd name="connsiteY4" fmla="*/ 0 h 2092904"/>
                <a:gd name="connsiteX0" fmla="*/ 12700 w 12204700"/>
                <a:gd name="connsiteY0" fmla="*/ 0 h 2232604"/>
                <a:gd name="connsiteX1" fmla="*/ 12204700 w 12204700"/>
                <a:gd name="connsiteY1" fmla="*/ 0 h 2232604"/>
                <a:gd name="connsiteX2" fmla="*/ 12204700 w 12204700"/>
                <a:gd name="connsiteY2" fmla="*/ 2092904 h 2232604"/>
                <a:gd name="connsiteX3" fmla="*/ 0 w 12204700"/>
                <a:gd name="connsiteY3" fmla="*/ 2232604 h 2232604"/>
                <a:gd name="connsiteX4" fmla="*/ 12700 w 12204700"/>
                <a:gd name="connsiteY4" fmla="*/ 0 h 2232604"/>
                <a:gd name="connsiteX0" fmla="*/ 12700 w 12204700"/>
                <a:gd name="connsiteY0" fmla="*/ 0 h 2258004"/>
                <a:gd name="connsiteX1" fmla="*/ 12204700 w 12204700"/>
                <a:gd name="connsiteY1" fmla="*/ 0 h 2258004"/>
                <a:gd name="connsiteX2" fmla="*/ 12204700 w 12204700"/>
                <a:gd name="connsiteY2" fmla="*/ 2092904 h 2258004"/>
                <a:gd name="connsiteX3" fmla="*/ 0 w 12204700"/>
                <a:gd name="connsiteY3" fmla="*/ 2258004 h 2258004"/>
                <a:gd name="connsiteX4" fmla="*/ 12700 w 12204700"/>
                <a:gd name="connsiteY4" fmla="*/ 0 h 225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4700" h="2258004">
                  <a:moveTo>
                    <a:pt x="12700" y="0"/>
                  </a:moveTo>
                  <a:lnTo>
                    <a:pt x="12204700" y="0"/>
                  </a:lnTo>
                  <a:lnTo>
                    <a:pt x="12204700" y="2092904"/>
                  </a:lnTo>
                  <a:lnTo>
                    <a:pt x="0" y="2258004"/>
                  </a:lnTo>
                  <a:cubicBezTo>
                    <a:pt x="4233" y="1513803"/>
                    <a:pt x="8467" y="744201"/>
                    <a:pt x="12700" y="0"/>
                  </a:cubicBezTo>
                  <a:close/>
                </a:path>
              </a:pathLst>
            </a:custGeom>
            <a:solidFill>
              <a:srgbClr val="BCE3F9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rostokąt 24">
              <a:extLst>
                <a:ext uri="{FF2B5EF4-FFF2-40B4-BE49-F238E27FC236}">
                  <a16:creationId xmlns:a16="http://schemas.microsoft.com/office/drawing/2014/main" id="{E027871F-A21D-4CCB-A36B-8015967B0466}"/>
                </a:ext>
              </a:extLst>
            </p:cNvPr>
            <p:cNvSpPr/>
            <p:nvPr/>
          </p:nvSpPr>
          <p:spPr>
            <a:xfrm>
              <a:off x="-1223" y="2882900"/>
              <a:ext cx="12205923" cy="3975100"/>
            </a:xfrm>
            <a:custGeom>
              <a:avLst/>
              <a:gdLst>
                <a:gd name="connsiteX0" fmla="*/ 0 w 12192000"/>
                <a:gd name="connsiteY0" fmla="*/ 0 h 3898900"/>
                <a:gd name="connsiteX1" fmla="*/ 12192000 w 12192000"/>
                <a:gd name="connsiteY1" fmla="*/ 0 h 3898900"/>
                <a:gd name="connsiteX2" fmla="*/ 12192000 w 12192000"/>
                <a:gd name="connsiteY2" fmla="*/ 3898900 h 3898900"/>
                <a:gd name="connsiteX3" fmla="*/ 0 w 12192000"/>
                <a:gd name="connsiteY3" fmla="*/ 3898900 h 3898900"/>
                <a:gd name="connsiteX4" fmla="*/ 0 w 12192000"/>
                <a:gd name="connsiteY4" fmla="*/ 0 h 3898900"/>
                <a:gd name="connsiteX0" fmla="*/ 0 w 12204700"/>
                <a:gd name="connsiteY0" fmla="*/ 0 h 3898900"/>
                <a:gd name="connsiteX1" fmla="*/ 12204700 w 12204700"/>
                <a:gd name="connsiteY1" fmla="*/ 1765300 h 3898900"/>
                <a:gd name="connsiteX2" fmla="*/ 12192000 w 12204700"/>
                <a:gd name="connsiteY2" fmla="*/ 3898900 h 3898900"/>
                <a:gd name="connsiteX3" fmla="*/ 0 w 12204700"/>
                <a:gd name="connsiteY3" fmla="*/ 3898900 h 3898900"/>
                <a:gd name="connsiteX4" fmla="*/ 0 w 12204700"/>
                <a:gd name="connsiteY4" fmla="*/ 0 h 3898900"/>
                <a:gd name="connsiteX0" fmla="*/ 0 w 12193221"/>
                <a:gd name="connsiteY0" fmla="*/ 0 h 3898900"/>
                <a:gd name="connsiteX1" fmla="*/ 12192000 w 12193221"/>
                <a:gd name="connsiteY1" fmla="*/ 2603500 h 3898900"/>
                <a:gd name="connsiteX2" fmla="*/ 12192000 w 12193221"/>
                <a:gd name="connsiteY2" fmla="*/ 3898900 h 3898900"/>
                <a:gd name="connsiteX3" fmla="*/ 0 w 12193221"/>
                <a:gd name="connsiteY3" fmla="*/ 3898900 h 3898900"/>
                <a:gd name="connsiteX4" fmla="*/ 0 w 12193221"/>
                <a:gd name="connsiteY4" fmla="*/ 0 h 3898900"/>
                <a:gd name="connsiteX0" fmla="*/ 0 w 12193221"/>
                <a:gd name="connsiteY0" fmla="*/ 0 h 3898900"/>
                <a:gd name="connsiteX1" fmla="*/ 12192000 w 12193221"/>
                <a:gd name="connsiteY1" fmla="*/ 1955800 h 3898900"/>
                <a:gd name="connsiteX2" fmla="*/ 12192000 w 12193221"/>
                <a:gd name="connsiteY2" fmla="*/ 3898900 h 3898900"/>
                <a:gd name="connsiteX3" fmla="*/ 0 w 12193221"/>
                <a:gd name="connsiteY3" fmla="*/ 3898900 h 3898900"/>
                <a:gd name="connsiteX4" fmla="*/ 0 w 12193221"/>
                <a:gd name="connsiteY4" fmla="*/ 0 h 3898900"/>
                <a:gd name="connsiteX0" fmla="*/ 12700 w 12193221"/>
                <a:gd name="connsiteY0" fmla="*/ 0 h 2921000"/>
                <a:gd name="connsiteX1" fmla="*/ 12192000 w 12193221"/>
                <a:gd name="connsiteY1" fmla="*/ 977900 h 2921000"/>
                <a:gd name="connsiteX2" fmla="*/ 12192000 w 12193221"/>
                <a:gd name="connsiteY2" fmla="*/ 2921000 h 2921000"/>
                <a:gd name="connsiteX3" fmla="*/ 0 w 12193221"/>
                <a:gd name="connsiteY3" fmla="*/ 2921000 h 2921000"/>
                <a:gd name="connsiteX4" fmla="*/ 12700 w 12193221"/>
                <a:gd name="connsiteY4" fmla="*/ 0 h 2921000"/>
                <a:gd name="connsiteX0" fmla="*/ 25400 w 12193221"/>
                <a:gd name="connsiteY0" fmla="*/ 0 h 3898900"/>
                <a:gd name="connsiteX1" fmla="*/ 12192000 w 12193221"/>
                <a:gd name="connsiteY1" fmla="*/ 1955800 h 3898900"/>
                <a:gd name="connsiteX2" fmla="*/ 12192000 w 12193221"/>
                <a:gd name="connsiteY2" fmla="*/ 3898900 h 3898900"/>
                <a:gd name="connsiteX3" fmla="*/ 0 w 12193221"/>
                <a:gd name="connsiteY3" fmla="*/ 3898900 h 3898900"/>
                <a:gd name="connsiteX4" fmla="*/ 25400 w 12193221"/>
                <a:gd name="connsiteY4" fmla="*/ 0 h 3898900"/>
                <a:gd name="connsiteX0" fmla="*/ 25400 w 12193221"/>
                <a:gd name="connsiteY0" fmla="*/ 0 h 3898900"/>
                <a:gd name="connsiteX1" fmla="*/ 12192000 w 12193221"/>
                <a:gd name="connsiteY1" fmla="*/ 1955800 h 3898900"/>
                <a:gd name="connsiteX2" fmla="*/ 12192000 w 12193221"/>
                <a:gd name="connsiteY2" fmla="*/ 3898900 h 3898900"/>
                <a:gd name="connsiteX3" fmla="*/ 0 w 12193221"/>
                <a:gd name="connsiteY3" fmla="*/ 3898900 h 3898900"/>
                <a:gd name="connsiteX4" fmla="*/ 25400 w 12193221"/>
                <a:gd name="connsiteY4" fmla="*/ 0 h 3898900"/>
                <a:gd name="connsiteX0" fmla="*/ 562 w 12206483"/>
                <a:gd name="connsiteY0" fmla="*/ 0 h 3937000"/>
                <a:gd name="connsiteX1" fmla="*/ 12205262 w 12206483"/>
                <a:gd name="connsiteY1" fmla="*/ 1993900 h 3937000"/>
                <a:gd name="connsiteX2" fmla="*/ 12205262 w 12206483"/>
                <a:gd name="connsiteY2" fmla="*/ 3937000 h 3937000"/>
                <a:gd name="connsiteX3" fmla="*/ 13262 w 12206483"/>
                <a:gd name="connsiteY3" fmla="*/ 3937000 h 3937000"/>
                <a:gd name="connsiteX4" fmla="*/ 562 w 12206483"/>
                <a:gd name="connsiteY4" fmla="*/ 0 h 3937000"/>
                <a:gd name="connsiteX0" fmla="*/ 1222 w 12194443"/>
                <a:gd name="connsiteY0" fmla="*/ 0 h 3911600"/>
                <a:gd name="connsiteX1" fmla="*/ 12193222 w 12194443"/>
                <a:gd name="connsiteY1" fmla="*/ 1968500 h 3911600"/>
                <a:gd name="connsiteX2" fmla="*/ 12193222 w 12194443"/>
                <a:gd name="connsiteY2" fmla="*/ 3911600 h 3911600"/>
                <a:gd name="connsiteX3" fmla="*/ 1222 w 12194443"/>
                <a:gd name="connsiteY3" fmla="*/ 3911600 h 3911600"/>
                <a:gd name="connsiteX4" fmla="*/ 1222 w 12194443"/>
                <a:gd name="connsiteY4" fmla="*/ 0 h 3911600"/>
                <a:gd name="connsiteX0" fmla="*/ 1222 w 12193784"/>
                <a:gd name="connsiteY0" fmla="*/ 0 h 3911600"/>
                <a:gd name="connsiteX1" fmla="*/ 12180523 w 12193784"/>
                <a:gd name="connsiteY1" fmla="*/ 1968500 h 3911600"/>
                <a:gd name="connsiteX2" fmla="*/ 12193222 w 12193784"/>
                <a:gd name="connsiteY2" fmla="*/ 3911600 h 3911600"/>
                <a:gd name="connsiteX3" fmla="*/ 1222 w 12193784"/>
                <a:gd name="connsiteY3" fmla="*/ 3911600 h 3911600"/>
                <a:gd name="connsiteX4" fmla="*/ 1222 w 12193784"/>
                <a:gd name="connsiteY4" fmla="*/ 0 h 3911600"/>
                <a:gd name="connsiteX0" fmla="*/ 1222 w 12218623"/>
                <a:gd name="connsiteY0" fmla="*/ 0 h 3911600"/>
                <a:gd name="connsiteX1" fmla="*/ 12218623 w 12218623"/>
                <a:gd name="connsiteY1" fmla="*/ 1943100 h 3911600"/>
                <a:gd name="connsiteX2" fmla="*/ 12193222 w 12218623"/>
                <a:gd name="connsiteY2" fmla="*/ 3911600 h 3911600"/>
                <a:gd name="connsiteX3" fmla="*/ 1222 w 12218623"/>
                <a:gd name="connsiteY3" fmla="*/ 3911600 h 3911600"/>
                <a:gd name="connsiteX4" fmla="*/ 1222 w 12218623"/>
                <a:gd name="connsiteY4" fmla="*/ 0 h 3911600"/>
                <a:gd name="connsiteX0" fmla="*/ 1222 w 12194444"/>
                <a:gd name="connsiteY0" fmla="*/ 0 h 3911600"/>
                <a:gd name="connsiteX1" fmla="*/ 12193223 w 12194444"/>
                <a:gd name="connsiteY1" fmla="*/ 1905000 h 3911600"/>
                <a:gd name="connsiteX2" fmla="*/ 12193222 w 12194444"/>
                <a:gd name="connsiteY2" fmla="*/ 3911600 h 3911600"/>
                <a:gd name="connsiteX3" fmla="*/ 1222 w 12194444"/>
                <a:gd name="connsiteY3" fmla="*/ 3911600 h 3911600"/>
                <a:gd name="connsiteX4" fmla="*/ 1222 w 12194444"/>
                <a:gd name="connsiteY4" fmla="*/ 0 h 3911600"/>
                <a:gd name="connsiteX0" fmla="*/ 1222 w 12205923"/>
                <a:gd name="connsiteY0" fmla="*/ 0 h 3911600"/>
                <a:gd name="connsiteX1" fmla="*/ 12205923 w 12205923"/>
                <a:gd name="connsiteY1" fmla="*/ 1981200 h 3911600"/>
                <a:gd name="connsiteX2" fmla="*/ 12193222 w 12205923"/>
                <a:gd name="connsiteY2" fmla="*/ 3911600 h 3911600"/>
                <a:gd name="connsiteX3" fmla="*/ 1222 w 12205923"/>
                <a:gd name="connsiteY3" fmla="*/ 3911600 h 3911600"/>
                <a:gd name="connsiteX4" fmla="*/ 1222 w 12205923"/>
                <a:gd name="connsiteY4" fmla="*/ 0 h 3911600"/>
                <a:gd name="connsiteX0" fmla="*/ 1222 w 12205923"/>
                <a:gd name="connsiteY0" fmla="*/ 0 h 3911600"/>
                <a:gd name="connsiteX1" fmla="*/ 12205923 w 12205923"/>
                <a:gd name="connsiteY1" fmla="*/ 1955800 h 3911600"/>
                <a:gd name="connsiteX2" fmla="*/ 12193222 w 12205923"/>
                <a:gd name="connsiteY2" fmla="*/ 3911600 h 3911600"/>
                <a:gd name="connsiteX3" fmla="*/ 1222 w 12205923"/>
                <a:gd name="connsiteY3" fmla="*/ 3911600 h 3911600"/>
                <a:gd name="connsiteX4" fmla="*/ 1222 w 12205923"/>
                <a:gd name="connsiteY4" fmla="*/ 0 h 3911600"/>
                <a:gd name="connsiteX0" fmla="*/ 1222 w 12205923"/>
                <a:gd name="connsiteY0" fmla="*/ 0 h 3975100"/>
                <a:gd name="connsiteX1" fmla="*/ 12205923 w 12205923"/>
                <a:gd name="connsiteY1" fmla="*/ 2019300 h 3975100"/>
                <a:gd name="connsiteX2" fmla="*/ 12193222 w 12205923"/>
                <a:gd name="connsiteY2" fmla="*/ 3975100 h 3975100"/>
                <a:gd name="connsiteX3" fmla="*/ 1222 w 12205923"/>
                <a:gd name="connsiteY3" fmla="*/ 3975100 h 3975100"/>
                <a:gd name="connsiteX4" fmla="*/ 1222 w 12205923"/>
                <a:gd name="connsiteY4" fmla="*/ 0 h 3975100"/>
                <a:gd name="connsiteX0" fmla="*/ 1222 w 12205923"/>
                <a:gd name="connsiteY0" fmla="*/ 0 h 3975100"/>
                <a:gd name="connsiteX1" fmla="*/ 12205923 w 12205923"/>
                <a:gd name="connsiteY1" fmla="*/ 2095500 h 3975100"/>
                <a:gd name="connsiteX2" fmla="*/ 12193222 w 12205923"/>
                <a:gd name="connsiteY2" fmla="*/ 3975100 h 3975100"/>
                <a:gd name="connsiteX3" fmla="*/ 1222 w 12205923"/>
                <a:gd name="connsiteY3" fmla="*/ 3975100 h 3975100"/>
                <a:gd name="connsiteX4" fmla="*/ 1222 w 12205923"/>
                <a:gd name="connsiteY4" fmla="*/ 0 h 397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923" h="3975100">
                  <a:moveTo>
                    <a:pt x="1222" y="0"/>
                  </a:moveTo>
                  <a:lnTo>
                    <a:pt x="12205923" y="2095500"/>
                  </a:lnTo>
                  <a:cubicBezTo>
                    <a:pt x="12201690" y="2806700"/>
                    <a:pt x="12197455" y="3263900"/>
                    <a:pt x="12193222" y="3975100"/>
                  </a:cubicBezTo>
                  <a:lnTo>
                    <a:pt x="1222" y="3975100"/>
                  </a:lnTo>
                  <a:cubicBezTo>
                    <a:pt x="5455" y="3001433"/>
                    <a:pt x="-3011" y="973667"/>
                    <a:pt x="1222" y="0"/>
                  </a:cubicBezTo>
                  <a:close/>
                </a:path>
              </a:pathLst>
            </a:custGeom>
            <a:solidFill>
              <a:srgbClr val="F6E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879373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az 29">
            <a:extLst>
              <a:ext uri="{FF2B5EF4-FFF2-40B4-BE49-F238E27FC236}">
                <a16:creationId xmlns:a16="http://schemas.microsoft.com/office/drawing/2014/main" id="{253B9CE9-ED7D-4389-A679-C207283BA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EB488E63-C639-4423-B548-C5DADFF55C3D}"/>
              </a:ext>
            </a:extLst>
          </p:cNvPr>
          <p:cNvSpPr/>
          <p:nvPr/>
        </p:nvSpPr>
        <p:spPr>
          <a:xfrm>
            <a:off x="-38887" y="-11564"/>
            <a:ext cx="9216578" cy="6900178"/>
          </a:xfrm>
          <a:prstGeom prst="rect">
            <a:avLst/>
          </a:prstGeom>
          <a:solidFill>
            <a:srgbClr val="00A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E45C5E51-E7DE-40B2-86EE-E1A9B3DE6FF3}"/>
              </a:ext>
            </a:extLst>
          </p:cNvPr>
          <p:cNvGrpSpPr/>
          <p:nvPr/>
        </p:nvGrpSpPr>
        <p:grpSpPr>
          <a:xfrm>
            <a:off x="9565018" y="5930900"/>
            <a:ext cx="2309481" cy="749299"/>
            <a:chOff x="1923279" y="2080163"/>
            <a:chExt cx="8345441" cy="2707634"/>
          </a:xfrm>
        </p:grpSpPr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id="{29446F58-11B6-4703-BFE9-D55DF0E322A0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24" name="Obraz 23">
                <a:extLst>
                  <a:ext uri="{FF2B5EF4-FFF2-40B4-BE49-F238E27FC236}">
                    <a16:creationId xmlns:a16="http://schemas.microsoft.com/office/drawing/2014/main" id="{FF1F8065-143E-4B00-A069-4841CDCA5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26" name="Obraz 25">
                <a:extLst>
                  <a:ext uri="{FF2B5EF4-FFF2-40B4-BE49-F238E27FC236}">
                    <a16:creationId xmlns:a16="http://schemas.microsoft.com/office/drawing/2014/main" id="{E91BDB38-0E47-4CB5-94FE-863AAF6866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27" name="Obraz 26">
                <a:extLst>
                  <a:ext uri="{FF2B5EF4-FFF2-40B4-BE49-F238E27FC236}">
                    <a16:creationId xmlns:a16="http://schemas.microsoft.com/office/drawing/2014/main" id="{A370193E-9518-4EA8-9B55-3F5F9BB244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28" name="Obraz 27">
                <a:extLst>
                  <a:ext uri="{FF2B5EF4-FFF2-40B4-BE49-F238E27FC236}">
                    <a16:creationId xmlns:a16="http://schemas.microsoft.com/office/drawing/2014/main" id="{194AC187-F14F-4AEA-904B-540C20171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17C37B02-4D9F-4A39-A488-B70B94D5E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22" name="Obraz 21">
              <a:extLst>
                <a:ext uri="{FF2B5EF4-FFF2-40B4-BE49-F238E27FC236}">
                  <a16:creationId xmlns:a16="http://schemas.microsoft.com/office/drawing/2014/main" id="{B58FCA6A-8B87-4CAE-BA3B-D39E50662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0CE5CFC-EEAE-4FE0-930F-928CE064E7F6}"/>
              </a:ext>
            </a:extLst>
          </p:cNvPr>
          <p:cNvSpPr txBox="1"/>
          <p:nvPr/>
        </p:nvSpPr>
        <p:spPr>
          <a:xfrm>
            <a:off x="1084470" y="266984"/>
            <a:ext cx="9416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BCE3F9"/>
                </a:solidFill>
              </a:rPr>
              <a:t>Smart </a:t>
            </a:r>
            <a:r>
              <a:rPr lang="pl-PL" sz="2400" dirty="0" err="1">
                <a:solidFill>
                  <a:srgbClr val="BCE3F9"/>
                </a:solidFill>
              </a:rPr>
              <a:t>Factory</a:t>
            </a:r>
            <a:r>
              <a:rPr lang="pl-PL" sz="2400" dirty="0">
                <a:solidFill>
                  <a:srgbClr val="BCE3F9"/>
                </a:solidFill>
              </a:rPr>
              <a:t> 4.0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18796AB7-290F-4D50-BE3C-7BF26509DAE7}"/>
              </a:ext>
            </a:extLst>
          </p:cNvPr>
          <p:cNvSpPr/>
          <p:nvPr/>
        </p:nvSpPr>
        <p:spPr>
          <a:xfrm>
            <a:off x="590550" y="-9897"/>
            <a:ext cx="36000" cy="6912000"/>
          </a:xfrm>
          <a:prstGeom prst="rect">
            <a:avLst/>
          </a:prstGeom>
          <a:solidFill>
            <a:srgbClr val="BCE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844D5AD3-359B-4185-A488-F7F71C637614}"/>
              </a:ext>
            </a:extLst>
          </p:cNvPr>
          <p:cNvSpPr/>
          <p:nvPr/>
        </p:nvSpPr>
        <p:spPr>
          <a:xfrm>
            <a:off x="803715" y="1090190"/>
            <a:ext cx="192600" cy="192600"/>
          </a:xfrm>
          <a:prstGeom prst="rect">
            <a:avLst/>
          </a:prstGeom>
          <a:solidFill>
            <a:srgbClr val="FE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5D0C67CE-D30B-4642-96A6-C6A2E4BABE8F}"/>
              </a:ext>
            </a:extLst>
          </p:cNvPr>
          <p:cNvSpPr txBox="1"/>
          <p:nvPr/>
        </p:nvSpPr>
        <p:spPr>
          <a:xfrm>
            <a:off x="1084470" y="995633"/>
            <a:ext cx="82726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FECC00"/>
                </a:solidFill>
              </a:rPr>
              <a:t>Partnerzy</a:t>
            </a:r>
          </a:p>
          <a:p>
            <a:pPr marL="914400" lvl="1" indent="-457200">
              <a:buAutoNum type="arabicPeriod" startAt="29"/>
            </a:pPr>
            <a:r>
              <a:rPr lang="pl-PL" sz="2000" dirty="0">
                <a:solidFill>
                  <a:srgbClr val="BCE3F9"/>
                </a:solidFill>
              </a:rPr>
              <a:t>Przedsiębiorstwo Wielobranżowe </a:t>
            </a:r>
            <a:r>
              <a:rPr lang="pl-PL" sz="2000" dirty="0" err="1">
                <a:solidFill>
                  <a:srgbClr val="BCE3F9"/>
                </a:solidFill>
              </a:rPr>
              <a:t>Anmet</a:t>
            </a:r>
            <a:r>
              <a:rPr lang="pl-PL" sz="2000" dirty="0">
                <a:solidFill>
                  <a:srgbClr val="BCE3F9"/>
                </a:solidFill>
              </a:rPr>
              <a:t> Andrzej </a:t>
            </a:r>
            <a:r>
              <a:rPr lang="pl-PL" sz="2000" dirty="0" err="1">
                <a:solidFill>
                  <a:srgbClr val="BCE3F9"/>
                </a:solidFill>
              </a:rPr>
              <a:t>Adamcio</a:t>
            </a:r>
            <a:r>
              <a:rPr lang="pl-PL" sz="2000" dirty="0">
                <a:solidFill>
                  <a:srgbClr val="BCE3F9"/>
                </a:solidFill>
              </a:rPr>
              <a:t>, </a:t>
            </a:r>
          </a:p>
          <a:p>
            <a:pPr marL="914400" lvl="1" indent="-457200">
              <a:buAutoNum type="arabicPeriod" startAt="29"/>
            </a:pPr>
            <a:r>
              <a:rPr lang="pl-PL" sz="2000" dirty="0" err="1">
                <a:solidFill>
                  <a:srgbClr val="BCE3F9"/>
                </a:solidFill>
              </a:rPr>
              <a:t>Prosupport</a:t>
            </a:r>
            <a:r>
              <a:rPr lang="pl-PL" sz="2000" dirty="0">
                <a:solidFill>
                  <a:srgbClr val="BCE3F9"/>
                </a:solidFill>
              </a:rPr>
              <a:t> Sp. z o.o., </a:t>
            </a:r>
          </a:p>
          <a:p>
            <a:pPr marL="914400" lvl="1" indent="-457200">
              <a:buAutoNum type="arabicPeriod" startAt="29"/>
            </a:pPr>
            <a:r>
              <a:rPr lang="pl-PL" sz="2000" dirty="0">
                <a:solidFill>
                  <a:srgbClr val="BCE3F9"/>
                </a:solidFill>
              </a:rPr>
              <a:t>PQ STUDIO Sp. z o.o., </a:t>
            </a:r>
          </a:p>
          <a:p>
            <a:pPr marL="914400" lvl="1" indent="-457200">
              <a:buAutoNum type="arabicPeriod" startAt="29"/>
            </a:pPr>
            <a:r>
              <a:rPr lang="pl-PL" sz="2000" dirty="0" err="1">
                <a:solidFill>
                  <a:srgbClr val="BCE3F9"/>
                </a:solidFill>
              </a:rPr>
              <a:t>HaCon</a:t>
            </a:r>
            <a:r>
              <a:rPr lang="pl-PL" sz="2000" dirty="0">
                <a:solidFill>
                  <a:srgbClr val="BCE3F9"/>
                </a:solidFill>
              </a:rPr>
              <a:t> Sp. </a:t>
            </a:r>
            <a:r>
              <a:rPr lang="pl-PL" sz="2000" dirty="0" err="1">
                <a:solidFill>
                  <a:srgbClr val="BCE3F9"/>
                </a:solidFill>
              </a:rPr>
              <a:t>zo.o</a:t>
            </a:r>
            <a:r>
              <a:rPr lang="pl-PL" sz="2000" dirty="0">
                <a:solidFill>
                  <a:srgbClr val="BCE3F9"/>
                </a:solidFill>
              </a:rPr>
              <a:t>., </a:t>
            </a:r>
          </a:p>
          <a:p>
            <a:pPr marL="914400" lvl="1" indent="-457200">
              <a:buAutoNum type="arabicPeriod" startAt="29"/>
            </a:pPr>
            <a:r>
              <a:rPr lang="pl-PL" sz="2000" dirty="0" err="1">
                <a:solidFill>
                  <a:srgbClr val="BCE3F9"/>
                </a:solidFill>
              </a:rPr>
              <a:t>Inbud</a:t>
            </a:r>
            <a:r>
              <a:rPr lang="pl-PL" sz="2000" dirty="0">
                <a:solidFill>
                  <a:srgbClr val="BCE3F9"/>
                </a:solidFill>
              </a:rPr>
              <a:t> Sp. z o.o., </a:t>
            </a:r>
          </a:p>
          <a:p>
            <a:pPr marL="914400" lvl="1" indent="-457200">
              <a:buAutoNum type="arabicPeriod" startAt="29"/>
            </a:pPr>
            <a:r>
              <a:rPr lang="pl-PL" sz="2000" dirty="0">
                <a:solidFill>
                  <a:srgbClr val="BCE3F9"/>
                </a:solidFill>
              </a:rPr>
              <a:t>Zachodnia Izba Przemysłowo-Handlowa, </a:t>
            </a:r>
          </a:p>
          <a:p>
            <a:pPr marL="914400" lvl="1" indent="-457200">
              <a:buAutoNum type="arabicPeriod" startAt="29"/>
            </a:pPr>
            <a:r>
              <a:rPr lang="pl-PL" sz="2000" dirty="0">
                <a:solidFill>
                  <a:srgbClr val="BCE3F9"/>
                </a:solidFill>
              </a:rPr>
              <a:t>Kostrzyńsko Słubicka Specjalna Strefa Ekonomiczna, </a:t>
            </a:r>
          </a:p>
          <a:p>
            <a:pPr marL="914400" lvl="1" indent="-457200">
              <a:buAutoNum type="arabicPeriod" startAt="29"/>
            </a:pPr>
            <a:r>
              <a:rPr lang="pl-PL" sz="2000" dirty="0">
                <a:solidFill>
                  <a:srgbClr val="BCE3F9"/>
                </a:solidFill>
              </a:rPr>
              <a:t>Lubuska Organizacja Pracodawców, </a:t>
            </a:r>
          </a:p>
          <a:p>
            <a:pPr marL="914400" lvl="1" indent="-457200">
              <a:buAutoNum type="arabicPeriod" startAt="29"/>
            </a:pPr>
            <a:r>
              <a:rPr lang="pl-PL" sz="2000" dirty="0">
                <a:solidFill>
                  <a:srgbClr val="BCE3F9"/>
                </a:solidFill>
              </a:rPr>
              <a:t>Stowarzyszenie Inżynierów i Techników Mechaników Polskich (SIMP), </a:t>
            </a:r>
          </a:p>
          <a:p>
            <a:pPr marL="914400" lvl="1" indent="-457200">
              <a:buAutoNum type="arabicPeriod" startAt="29"/>
            </a:pPr>
            <a:r>
              <a:rPr lang="pl-PL" sz="2000" dirty="0">
                <a:solidFill>
                  <a:srgbClr val="BCE3F9"/>
                </a:solidFill>
              </a:rPr>
              <a:t>Polsko Amerykańska Rada Współpracy (USPTC) Stowarzyszenie,</a:t>
            </a:r>
          </a:p>
          <a:p>
            <a:pPr marL="914400" lvl="1" indent="-457200">
              <a:buAutoNum type="arabicPeriod" startAt="29"/>
            </a:pPr>
            <a:r>
              <a:rPr lang="pl-PL" sz="2000" dirty="0">
                <a:solidFill>
                  <a:srgbClr val="BCE3F9"/>
                </a:solidFill>
              </a:rPr>
              <a:t>Polskie Stowarzyszenie Upowszechniania Komputerowych Systemów Inżynierskich "</a:t>
            </a:r>
            <a:r>
              <a:rPr lang="pl-PL" sz="2000" dirty="0" err="1">
                <a:solidFill>
                  <a:srgbClr val="BCE3F9"/>
                </a:solidFill>
              </a:rPr>
              <a:t>ProCAx</a:t>
            </a:r>
            <a:r>
              <a:rPr lang="pl-PL" sz="2000" dirty="0">
                <a:solidFill>
                  <a:srgbClr val="BCE3F9"/>
                </a:solidFill>
              </a:rPr>
              <a:t>", </a:t>
            </a:r>
          </a:p>
          <a:p>
            <a:pPr marL="914400" lvl="1" indent="-457200">
              <a:buAutoNum type="arabicPeriod" startAt="29"/>
            </a:pPr>
            <a:r>
              <a:rPr lang="pl-PL" sz="2000" dirty="0">
                <a:solidFill>
                  <a:srgbClr val="BCE3F9"/>
                </a:solidFill>
              </a:rPr>
              <a:t>Polski Klaster Technologii Kompozytowych,</a:t>
            </a:r>
          </a:p>
        </p:txBody>
      </p:sp>
    </p:spTree>
    <p:extLst>
      <p:ext uri="{BB962C8B-B14F-4D97-AF65-F5344CB8AC3E}">
        <p14:creationId xmlns:p14="http://schemas.microsoft.com/office/powerpoint/2010/main" val="1874689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az 29">
            <a:extLst>
              <a:ext uri="{FF2B5EF4-FFF2-40B4-BE49-F238E27FC236}">
                <a16:creationId xmlns:a16="http://schemas.microsoft.com/office/drawing/2014/main" id="{253B9CE9-ED7D-4389-A679-C207283BA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EB488E63-C639-4423-B548-C5DADFF55C3D}"/>
              </a:ext>
            </a:extLst>
          </p:cNvPr>
          <p:cNvSpPr/>
          <p:nvPr/>
        </p:nvSpPr>
        <p:spPr>
          <a:xfrm>
            <a:off x="-38887" y="-11564"/>
            <a:ext cx="9216578" cy="6900178"/>
          </a:xfrm>
          <a:prstGeom prst="rect">
            <a:avLst/>
          </a:prstGeom>
          <a:solidFill>
            <a:srgbClr val="00A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E45C5E51-E7DE-40B2-86EE-E1A9B3DE6FF3}"/>
              </a:ext>
            </a:extLst>
          </p:cNvPr>
          <p:cNvGrpSpPr/>
          <p:nvPr/>
        </p:nvGrpSpPr>
        <p:grpSpPr>
          <a:xfrm>
            <a:off x="9565018" y="5930900"/>
            <a:ext cx="2309481" cy="749299"/>
            <a:chOff x="1923279" y="2080163"/>
            <a:chExt cx="8345441" cy="2707634"/>
          </a:xfrm>
        </p:grpSpPr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id="{29446F58-11B6-4703-BFE9-D55DF0E322A0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24" name="Obraz 23">
                <a:extLst>
                  <a:ext uri="{FF2B5EF4-FFF2-40B4-BE49-F238E27FC236}">
                    <a16:creationId xmlns:a16="http://schemas.microsoft.com/office/drawing/2014/main" id="{FF1F8065-143E-4B00-A069-4841CDCA5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26" name="Obraz 25">
                <a:extLst>
                  <a:ext uri="{FF2B5EF4-FFF2-40B4-BE49-F238E27FC236}">
                    <a16:creationId xmlns:a16="http://schemas.microsoft.com/office/drawing/2014/main" id="{E91BDB38-0E47-4CB5-94FE-863AAF6866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27" name="Obraz 26">
                <a:extLst>
                  <a:ext uri="{FF2B5EF4-FFF2-40B4-BE49-F238E27FC236}">
                    <a16:creationId xmlns:a16="http://schemas.microsoft.com/office/drawing/2014/main" id="{A370193E-9518-4EA8-9B55-3F5F9BB244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28" name="Obraz 27">
                <a:extLst>
                  <a:ext uri="{FF2B5EF4-FFF2-40B4-BE49-F238E27FC236}">
                    <a16:creationId xmlns:a16="http://schemas.microsoft.com/office/drawing/2014/main" id="{194AC187-F14F-4AEA-904B-540C20171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17C37B02-4D9F-4A39-A488-B70B94D5E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22" name="Obraz 21">
              <a:extLst>
                <a:ext uri="{FF2B5EF4-FFF2-40B4-BE49-F238E27FC236}">
                  <a16:creationId xmlns:a16="http://schemas.microsoft.com/office/drawing/2014/main" id="{B58FCA6A-8B87-4CAE-BA3B-D39E50662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0CE5CFC-EEAE-4FE0-930F-928CE064E7F6}"/>
              </a:ext>
            </a:extLst>
          </p:cNvPr>
          <p:cNvSpPr txBox="1"/>
          <p:nvPr/>
        </p:nvSpPr>
        <p:spPr>
          <a:xfrm>
            <a:off x="1084470" y="266984"/>
            <a:ext cx="9416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BCE3F9"/>
                </a:solidFill>
              </a:rPr>
              <a:t>Smart </a:t>
            </a:r>
            <a:r>
              <a:rPr lang="pl-PL" sz="2400" dirty="0" err="1">
                <a:solidFill>
                  <a:srgbClr val="BCE3F9"/>
                </a:solidFill>
              </a:rPr>
              <a:t>Factory</a:t>
            </a:r>
            <a:r>
              <a:rPr lang="pl-PL" sz="2400" dirty="0">
                <a:solidFill>
                  <a:srgbClr val="BCE3F9"/>
                </a:solidFill>
              </a:rPr>
              <a:t> 4.0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18796AB7-290F-4D50-BE3C-7BF26509DAE7}"/>
              </a:ext>
            </a:extLst>
          </p:cNvPr>
          <p:cNvSpPr/>
          <p:nvPr/>
        </p:nvSpPr>
        <p:spPr>
          <a:xfrm>
            <a:off x="590550" y="-9897"/>
            <a:ext cx="36000" cy="6912000"/>
          </a:xfrm>
          <a:prstGeom prst="rect">
            <a:avLst/>
          </a:prstGeom>
          <a:solidFill>
            <a:srgbClr val="BCE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844D5AD3-359B-4185-A488-F7F71C637614}"/>
              </a:ext>
            </a:extLst>
          </p:cNvPr>
          <p:cNvSpPr/>
          <p:nvPr/>
        </p:nvSpPr>
        <p:spPr>
          <a:xfrm>
            <a:off x="803715" y="1098579"/>
            <a:ext cx="192600" cy="192600"/>
          </a:xfrm>
          <a:prstGeom prst="rect">
            <a:avLst/>
          </a:prstGeom>
          <a:solidFill>
            <a:srgbClr val="FE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5D0C67CE-D30B-4642-96A6-C6A2E4BABE8F}"/>
              </a:ext>
            </a:extLst>
          </p:cNvPr>
          <p:cNvSpPr txBox="1"/>
          <p:nvPr/>
        </p:nvSpPr>
        <p:spPr>
          <a:xfrm>
            <a:off x="1084469" y="995633"/>
            <a:ext cx="827265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FECC00"/>
                </a:solidFill>
              </a:rPr>
              <a:t>Partnerzy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41.	</a:t>
            </a:r>
            <a:r>
              <a:rPr lang="pl-PL" sz="2000" dirty="0" err="1">
                <a:solidFill>
                  <a:srgbClr val="BCE3F9"/>
                </a:solidFill>
              </a:rPr>
              <a:t>Interizon</a:t>
            </a:r>
            <a:r>
              <a:rPr lang="pl-PL" sz="2000" dirty="0">
                <a:solidFill>
                  <a:srgbClr val="BCE3F9"/>
                </a:solidFill>
              </a:rPr>
              <a:t> - Pomorski Klaster ICT, 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42.	Sieć Badawcza Łukasiewicz - Instytut Metali Nieżelaznych, 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43.	Ośrodek Badawczo-Rozwojowy Przemysłu Płyt Drewnopochodnych sp. z o.o., 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44.	Wydział Inżynierii Mechanicznej i Mechatroniki Zachodniopomorskiego Uniwersytetu Technologicznego, 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45.	Wydział Ekonomiczny Zachodniopomorskiego Uniwersytetu Technologicznego, 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46.	Wydział Mechaniczny Technologiczny Politechniki Warszawskiej, 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47.	Instytut Inżynierii Mechanicznej Uniwersytetu Zielonogórskiego, 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48.	Katedra Mechaniki, Inżynierii Materiałowej i Biomedycznej Wydziału Mechanicznego Politechniki Wrocławskiej, 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49.	Sieć Badawcza Łukasiewicz - Instytut Mechaniki Precyzyjnej,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50.	Sieć Badawcza Łukasiewicz - Instytut Spawalnictwa, </a:t>
            </a:r>
          </a:p>
        </p:txBody>
      </p:sp>
    </p:spTree>
    <p:extLst>
      <p:ext uri="{BB962C8B-B14F-4D97-AF65-F5344CB8AC3E}">
        <p14:creationId xmlns:p14="http://schemas.microsoft.com/office/powerpoint/2010/main" val="3665365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az 29">
            <a:extLst>
              <a:ext uri="{FF2B5EF4-FFF2-40B4-BE49-F238E27FC236}">
                <a16:creationId xmlns:a16="http://schemas.microsoft.com/office/drawing/2014/main" id="{253B9CE9-ED7D-4389-A679-C207283BA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7FB83D4-902B-4D7F-80E0-013F42AB4A1D}"/>
              </a:ext>
            </a:extLst>
          </p:cNvPr>
          <p:cNvSpPr/>
          <p:nvPr/>
        </p:nvSpPr>
        <p:spPr>
          <a:xfrm flipV="1">
            <a:off x="-38886" y="-1"/>
            <a:ext cx="10891065" cy="6932161"/>
          </a:xfrm>
          <a:custGeom>
            <a:avLst/>
            <a:gdLst>
              <a:gd name="connsiteX0" fmla="*/ 0 w 8993956"/>
              <a:gd name="connsiteY0" fmla="*/ 0 h 6858000"/>
              <a:gd name="connsiteX1" fmla="*/ 8993956 w 8993956"/>
              <a:gd name="connsiteY1" fmla="*/ 0 h 6858000"/>
              <a:gd name="connsiteX2" fmla="*/ 8993956 w 8993956"/>
              <a:gd name="connsiteY2" fmla="*/ 6858000 h 6858000"/>
              <a:gd name="connsiteX3" fmla="*/ 0 w 8993956"/>
              <a:gd name="connsiteY3" fmla="*/ 6858000 h 6858000"/>
              <a:gd name="connsiteX4" fmla="*/ 0 w 8993956"/>
              <a:gd name="connsiteY4" fmla="*/ 0 h 6858000"/>
              <a:gd name="connsiteX0" fmla="*/ 0 w 8993956"/>
              <a:gd name="connsiteY0" fmla="*/ 0 h 6858000"/>
              <a:gd name="connsiteX1" fmla="*/ 8993956 w 8993956"/>
              <a:gd name="connsiteY1" fmla="*/ 0 h 6858000"/>
              <a:gd name="connsiteX2" fmla="*/ 4739456 w 8993956"/>
              <a:gd name="connsiteY2" fmla="*/ 6858000 h 6858000"/>
              <a:gd name="connsiteX3" fmla="*/ 0 w 8993956"/>
              <a:gd name="connsiteY3" fmla="*/ 6858000 h 6858000"/>
              <a:gd name="connsiteX4" fmla="*/ 0 w 8993956"/>
              <a:gd name="connsiteY4" fmla="*/ 0 h 6858000"/>
              <a:gd name="connsiteX0" fmla="*/ 0 w 8993956"/>
              <a:gd name="connsiteY0" fmla="*/ 0 h 6870700"/>
              <a:gd name="connsiteX1" fmla="*/ 8993956 w 8993956"/>
              <a:gd name="connsiteY1" fmla="*/ 0 h 6870700"/>
              <a:gd name="connsiteX2" fmla="*/ 6873056 w 8993956"/>
              <a:gd name="connsiteY2" fmla="*/ 6870700 h 6870700"/>
              <a:gd name="connsiteX3" fmla="*/ 0 w 8993956"/>
              <a:gd name="connsiteY3" fmla="*/ 6858000 h 6870700"/>
              <a:gd name="connsiteX4" fmla="*/ 0 w 8993956"/>
              <a:gd name="connsiteY4" fmla="*/ 0 h 6870700"/>
              <a:gd name="connsiteX0" fmla="*/ 0 w 8157585"/>
              <a:gd name="connsiteY0" fmla="*/ 0 h 6870700"/>
              <a:gd name="connsiteX1" fmla="*/ 8157585 w 8157585"/>
              <a:gd name="connsiteY1" fmla="*/ 25400 h 6870700"/>
              <a:gd name="connsiteX2" fmla="*/ 6873056 w 8157585"/>
              <a:gd name="connsiteY2" fmla="*/ 6870700 h 6870700"/>
              <a:gd name="connsiteX3" fmla="*/ 0 w 8157585"/>
              <a:gd name="connsiteY3" fmla="*/ 6858000 h 6870700"/>
              <a:gd name="connsiteX4" fmla="*/ 0 w 8157585"/>
              <a:gd name="connsiteY4" fmla="*/ 0 h 6870700"/>
              <a:gd name="connsiteX0" fmla="*/ 0 w 8622235"/>
              <a:gd name="connsiteY0" fmla="*/ 0 h 6870700"/>
              <a:gd name="connsiteX1" fmla="*/ 8622235 w 8622235"/>
              <a:gd name="connsiteY1" fmla="*/ 25400 h 6870700"/>
              <a:gd name="connsiteX2" fmla="*/ 7337706 w 8622235"/>
              <a:gd name="connsiteY2" fmla="*/ 6870700 h 6870700"/>
              <a:gd name="connsiteX3" fmla="*/ 464650 w 8622235"/>
              <a:gd name="connsiteY3" fmla="*/ 6858000 h 6870700"/>
              <a:gd name="connsiteX4" fmla="*/ 0 w 8622235"/>
              <a:gd name="connsiteY4" fmla="*/ 0 h 6870700"/>
              <a:gd name="connsiteX0" fmla="*/ 10326 w 8632561"/>
              <a:gd name="connsiteY0" fmla="*/ 0 h 6870700"/>
              <a:gd name="connsiteX1" fmla="*/ 8632561 w 8632561"/>
              <a:gd name="connsiteY1" fmla="*/ 25400 h 6870700"/>
              <a:gd name="connsiteX2" fmla="*/ 7348032 w 8632561"/>
              <a:gd name="connsiteY2" fmla="*/ 6870700 h 6870700"/>
              <a:gd name="connsiteX3" fmla="*/ 0 w 8632561"/>
              <a:gd name="connsiteY3" fmla="*/ 6870700 h 6870700"/>
              <a:gd name="connsiteX4" fmla="*/ 10326 w 8632561"/>
              <a:gd name="connsiteY4" fmla="*/ 0 h 6870700"/>
              <a:gd name="connsiteX0" fmla="*/ 10326 w 8642887"/>
              <a:gd name="connsiteY0" fmla="*/ 0 h 6870700"/>
              <a:gd name="connsiteX1" fmla="*/ 8642887 w 8642887"/>
              <a:gd name="connsiteY1" fmla="*/ 12700 h 6870700"/>
              <a:gd name="connsiteX2" fmla="*/ 7348032 w 8642887"/>
              <a:gd name="connsiteY2" fmla="*/ 6870700 h 6870700"/>
              <a:gd name="connsiteX3" fmla="*/ 0 w 8642887"/>
              <a:gd name="connsiteY3" fmla="*/ 6870700 h 6870700"/>
              <a:gd name="connsiteX4" fmla="*/ 10326 w 8642887"/>
              <a:gd name="connsiteY4" fmla="*/ 0 h 6870700"/>
              <a:gd name="connsiteX0" fmla="*/ 10326 w 8684189"/>
              <a:gd name="connsiteY0" fmla="*/ 0 h 6870700"/>
              <a:gd name="connsiteX1" fmla="*/ 8684189 w 8684189"/>
              <a:gd name="connsiteY1" fmla="*/ 0 h 6870700"/>
              <a:gd name="connsiteX2" fmla="*/ 7348032 w 8684189"/>
              <a:gd name="connsiteY2" fmla="*/ 6870700 h 6870700"/>
              <a:gd name="connsiteX3" fmla="*/ 0 w 8684189"/>
              <a:gd name="connsiteY3" fmla="*/ 6870700 h 6870700"/>
              <a:gd name="connsiteX4" fmla="*/ 10326 w 8684189"/>
              <a:gd name="connsiteY4" fmla="*/ 0 h 6870700"/>
              <a:gd name="connsiteX0" fmla="*/ 10326 w 8684189"/>
              <a:gd name="connsiteY0" fmla="*/ 50800 h 6921500"/>
              <a:gd name="connsiteX1" fmla="*/ 8684189 w 8684189"/>
              <a:gd name="connsiteY1" fmla="*/ 0 h 6921500"/>
              <a:gd name="connsiteX2" fmla="*/ 7348032 w 8684189"/>
              <a:gd name="connsiteY2" fmla="*/ 6921500 h 6921500"/>
              <a:gd name="connsiteX3" fmla="*/ 0 w 8684189"/>
              <a:gd name="connsiteY3" fmla="*/ 6921500 h 6921500"/>
              <a:gd name="connsiteX4" fmla="*/ 10326 w 8684189"/>
              <a:gd name="connsiteY4" fmla="*/ 50800 h 6921500"/>
              <a:gd name="connsiteX0" fmla="*/ 2486 w 8684189"/>
              <a:gd name="connsiteY0" fmla="*/ 31014 h 6921500"/>
              <a:gd name="connsiteX1" fmla="*/ 8684189 w 8684189"/>
              <a:gd name="connsiteY1" fmla="*/ 0 h 6921500"/>
              <a:gd name="connsiteX2" fmla="*/ 7348032 w 8684189"/>
              <a:gd name="connsiteY2" fmla="*/ 6921500 h 6921500"/>
              <a:gd name="connsiteX3" fmla="*/ 0 w 8684189"/>
              <a:gd name="connsiteY3" fmla="*/ 6921500 h 6921500"/>
              <a:gd name="connsiteX4" fmla="*/ 2486 w 8684189"/>
              <a:gd name="connsiteY4" fmla="*/ 31014 h 692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4189" h="6921500">
                <a:moveTo>
                  <a:pt x="2486" y="31014"/>
                </a:moveTo>
                <a:lnTo>
                  <a:pt x="8684189" y="0"/>
                </a:lnTo>
                <a:lnTo>
                  <a:pt x="7348032" y="6921500"/>
                </a:lnTo>
                <a:lnTo>
                  <a:pt x="0" y="6921500"/>
                </a:lnTo>
                <a:cubicBezTo>
                  <a:pt x="829" y="4624671"/>
                  <a:pt x="1657" y="2327843"/>
                  <a:pt x="2486" y="31014"/>
                </a:cubicBezTo>
                <a:close/>
              </a:path>
            </a:pathLst>
          </a:custGeom>
          <a:solidFill>
            <a:srgbClr val="00A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E45C5E51-E7DE-40B2-86EE-E1A9B3DE6FF3}"/>
              </a:ext>
            </a:extLst>
          </p:cNvPr>
          <p:cNvGrpSpPr/>
          <p:nvPr/>
        </p:nvGrpSpPr>
        <p:grpSpPr>
          <a:xfrm>
            <a:off x="9565018" y="211314"/>
            <a:ext cx="2309481" cy="749299"/>
            <a:chOff x="1923279" y="2080163"/>
            <a:chExt cx="8345441" cy="2707634"/>
          </a:xfrm>
        </p:grpSpPr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id="{29446F58-11B6-4703-BFE9-D55DF0E322A0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24" name="Obraz 23">
                <a:extLst>
                  <a:ext uri="{FF2B5EF4-FFF2-40B4-BE49-F238E27FC236}">
                    <a16:creationId xmlns:a16="http://schemas.microsoft.com/office/drawing/2014/main" id="{FF1F8065-143E-4B00-A069-4841CDCA5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26" name="Obraz 25">
                <a:extLst>
                  <a:ext uri="{FF2B5EF4-FFF2-40B4-BE49-F238E27FC236}">
                    <a16:creationId xmlns:a16="http://schemas.microsoft.com/office/drawing/2014/main" id="{E91BDB38-0E47-4CB5-94FE-863AAF6866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27" name="Obraz 26">
                <a:extLst>
                  <a:ext uri="{FF2B5EF4-FFF2-40B4-BE49-F238E27FC236}">
                    <a16:creationId xmlns:a16="http://schemas.microsoft.com/office/drawing/2014/main" id="{A370193E-9518-4EA8-9B55-3F5F9BB244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28" name="Obraz 27">
                <a:extLst>
                  <a:ext uri="{FF2B5EF4-FFF2-40B4-BE49-F238E27FC236}">
                    <a16:creationId xmlns:a16="http://schemas.microsoft.com/office/drawing/2014/main" id="{194AC187-F14F-4AEA-904B-540C20171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17C37B02-4D9F-4A39-A488-B70B94D5E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22" name="Obraz 21">
              <a:extLst>
                <a:ext uri="{FF2B5EF4-FFF2-40B4-BE49-F238E27FC236}">
                  <a16:creationId xmlns:a16="http://schemas.microsoft.com/office/drawing/2014/main" id="{B58FCA6A-8B87-4CAE-BA3B-D39E50662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0CE5CFC-EEAE-4FE0-930F-928CE064E7F6}"/>
              </a:ext>
            </a:extLst>
          </p:cNvPr>
          <p:cNvSpPr txBox="1"/>
          <p:nvPr/>
        </p:nvSpPr>
        <p:spPr>
          <a:xfrm>
            <a:off x="1084470" y="266984"/>
            <a:ext cx="9416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BCE3F9"/>
                </a:solidFill>
              </a:rPr>
              <a:t>Smart </a:t>
            </a:r>
            <a:r>
              <a:rPr lang="pl-PL" sz="2400" dirty="0" err="1">
                <a:solidFill>
                  <a:srgbClr val="BCE3F9"/>
                </a:solidFill>
              </a:rPr>
              <a:t>Factory</a:t>
            </a:r>
            <a:r>
              <a:rPr lang="pl-PL" sz="2400" dirty="0">
                <a:solidFill>
                  <a:srgbClr val="BCE3F9"/>
                </a:solidFill>
              </a:rPr>
              <a:t> 4.0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990FDD01-3C4A-46A3-8BD0-6DA481708F9B}"/>
              </a:ext>
            </a:extLst>
          </p:cNvPr>
          <p:cNvSpPr txBox="1"/>
          <p:nvPr/>
        </p:nvSpPr>
        <p:spPr>
          <a:xfrm>
            <a:off x="1084470" y="2676918"/>
            <a:ext cx="80976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FECC00"/>
                </a:solidFill>
              </a:rPr>
              <a:t>Krótka charakterystyka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Celem głównym Partnerstwa jest TRANSFORMACJA LUBUSKICH PRZEDSIĘBIORSTW W KIERUNKU PRZEMYSŁU 4.0, w tym </a:t>
            </a:r>
            <a:br>
              <a:rPr lang="pl-PL" sz="2000" dirty="0">
                <a:solidFill>
                  <a:srgbClr val="BCE3F9"/>
                </a:solidFill>
              </a:rPr>
            </a:br>
            <a:r>
              <a:rPr lang="pl-PL" sz="2000" dirty="0">
                <a:solidFill>
                  <a:srgbClr val="BCE3F9"/>
                </a:solidFill>
              </a:rPr>
              <a:t>w szczególności budowanie i wzmocnienie konkurencyjności lubuskich przedsiębiorców koncentrujących się na kreowaniu nowych produktów </a:t>
            </a:r>
            <a:br>
              <a:rPr lang="pl-PL" sz="2000" dirty="0">
                <a:solidFill>
                  <a:srgbClr val="BCE3F9"/>
                </a:solidFill>
              </a:rPr>
            </a:br>
            <a:r>
              <a:rPr lang="pl-PL" sz="2000" dirty="0">
                <a:solidFill>
                  <a:srgbClr val="BCE3F9"/>
                </a:solidFill>
              </a:rPr>
              <a:t>i usług poprzez realizację prac badawczo-rozwojowych i wdrożeniowych, z uwzględnieniem modelu dojrzałości cyfrowej w Przemyśle 4.0 </a:t>
            </a:r>
            <a:br>
              <a:rPr lang="pl-PL" sz="2000" dirty="0">
                <a:solidFill>
                  <a:srgbClr val="BCE3F9"/>
                </a:solidFill>
              </a:rPr>
            </a:br>
            <a:r>
              <a:rPr lang="pl-PL" sz="2000" dirty="0">
                <a:solidFill>
                  <a:srgbClr val="BCE3F9"/>
                </a:solidFill>
              </a:rPr>
              <a:t>i zmniejszania negatywnego oddziaływania na środowisko naturalne.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18796AB7-290F-4D50-BE3C-7BF26509DAE7}"/>
              </a:ext>
            </a:extLst>
          </p:cNvPr>
          <p:cNvSpPr/>
          <p:nvPr/>
        </p:nvSpPr>
        <p:spPr>
          <a:xfrm>
            <a:off x="590550" y="9153"/>
            <a:ext cx="36000" cy="4968000"/>
          </a:xfrm>
          <a:prstGeom prst="rect">
            <a:avLst/>
          </a:prstGeom>
          <a:solidFill>
            <a:srgbClr val="BCE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844D5AD3-359B-4185-A488-F7F71C637614}"/>
              </a:ext>
            </a:extLst>
          </p:cNvPr>
          <p:cNvSpPr/>
          <p:nvPr/>
        </p:nvSpPr>
        <p:spPr>
          <a:xfrm>
            <a:off x="803715" y="2785173"/>
            <a:ext cx="192600" cy="192600"/>
          </a:xfrm>
          <a:prstGeom prst="rect">
            <a:avLst/>
          </a:prstGeom>
          <a:solidFill>
            <a:srgbClr val="FE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D7668F6E-DD24-4385-8F83-AEF1F91F21EC}"/>
              </a:ext>
            </a:extLst>
          </p:cNvPr>
          <p:cNvSpPr/>
          <p:nvPr/>
        </p:nvSpPr>
        <p:spPr>
          <a:xfrm>
            <a:off x="511200" y="4968334"/>
            <a:ext cx="192600" cy="192600"/>
          </a:xfrm>
          <a:prstGeom prst="rect">
            <a:avLst/>
          </a:prstGeom>
          <a:solidFill>
            <a:srgbClr val="BCE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330961A2-0BE8-403B-9ED8-E6DE22A1B8A0}"/>
              </a:ext>
            </a:extLst>
          </p:cNvPr>
          <p:cNvSpPr/>
          <p:nvPr/>
        </p:nvSpPr>
        <p:spPr>
          <a:xfrm>
            <a:off x="803715" y="1098579"/>
            <a:ext cx="192600" cy="192600"/>
          </a:xfrm>
          <a:prstGeom prst="rect">
            <a:avLst/>
          </a:prstGeom>
          <a:solidFill>
            <a:srgbClr val="FE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B8400C9F-52FE-4692-81AE-C607446D460E}"/>
              </a:ext>
            </a:extLst>
          </p:cNvPr>
          <p:cNvSpPr txBox="1"/>
          <p:nvPr/>
        </p:nvSpPr>
        <p:spPr>
          <a:xfrm>
            <a:off x="1084469" y="995633"/>
            <a:ext cx="8272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FECC00"/>
                </a:solidFill>
              </a:rPr>
              <a:t>Partnerzy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51.	Centrum Badań Kosmicznych Polskiej Akademii Nauk, 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52.	Fundacja Centrum Nowych Technologii, 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53.	Urząd Miasta Gorzowa Wielkopolskiego, </a:t>
            </a:r>
          </a:p>
        </p:txBody>
      </p:sp>
    </p:spTree>
    <p:extLst>
      <p:ext uri="{BB962C8B-B14F-4D97-AF65-F5344CB8AC3E}">
        <p14:creationId xmlns:p14="http://schemas.microsoft.com/office/powerpoint/2010/main" val="3503743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2" grpId="0" animBg="1"/>
      <p:bldP spid="16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az 29">
            <a:extLst>
              <a:ext uri="{FF2B5EF4-FFF2-40B4-BE49-F238E27FC236}">
                <a16:creationId xmlns:a16="http://schemas.microsoft.com/office/drawing/2014/main" id="{253B9CE9-ED7D-4389-A679-C207283BA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7FB83D4-902B-4D7F-80E0-013F42AB4A1D}"/>
              </a:ext>
            </a:extLst>
          </p:cNvPr>
          <p:cNvSpPr/>
          <p:nvPr/>
        </p:nvSpPr>
        <p:spPr>
          <a:xfrm>
            <a:off x="-38886" y="-28365"/>
            <a:ext cx="10891065" cy="6886365"/>
          </a:xfrm>
          <a:custGeom>
            <a:avLst/>
            <a:gdLst>
              <a:gd name="connsiteX0" fmla="*/ 0 w 8993956"/>
              <a:gd name="connsiteY0" fmla="*/ 0 h 6858000"/>
              <a:gd name="connsiteX1" fmla="*/ 8993956 w 8993956"/>
              <a:gd name="connsiteY1" fmla="*/ 0 h 6858000"/>
              <a:gd name="connsiteX2" fmla="*/ 8993956 w 8993956"/>
              <a:gd name="connsiteY2" fmla="*/ 6858000 h 6858000"/>
              <a:gd name="connsiteX3" fmla="*/ 0 w 8993956"/>
              <a:gd name="connsiteY3" fmla="*/ 6858000 h 6858000"/>
              <a:gd name="connsiteX4" fmla="*/ 0 w 8993956"/>
              <a:gd name="connsiteY4" fmla="*/ 0 h 6858000"/>
              <a:gd name="connsiteX0" fmla="*/ 0 w 8993956"/>
              <a:gd name="connsiteY0" fmla="*/ 0 h 6858000"/>
              <a:gd name="connsiteX1" fmla="*/ 8993956 w 8993956"/>
              <a:gd name="connsiteY1" fmla="*/ 0 h 6858000"/>
              <a:gd name="connsiteX2" fmla="*/ 4739456 w 8993956"/>
              <a:gd name="connsiteY2" fmla="*/ 6858000 h 6858000"/>
              <a:gd name="connsiteX3" fmla="*/ 0 w 8993956"/>
              <a:gd name="connsiteY3" fmla="*/ 6858000 h 6858000"/>
              <a:gd name="connsiteX4" fmla="*/ 0 w 8993956"/>
              <a:gd name="connsiteY4" fmla="*/ 0 h 6858000"/>
              <a:gd name="connsiteX0" fmla="*/ 0 w 8993956"/>
              <a:gd name="connsiteY0" fmla="*/ 0 h 6870700"/>
              <a:gd name="connsiteX1" fmla="*/ 8993956 w 8993956"/>
              <a:gd name="connsiteY1" fmla="*/ 0 h 6870700"/>
              <a:gd name="connsiteX2" fmla="*/ 6873056 w 8993956"/>
              <a:gd name="connsiteY2" fmla="*/ 6870700 h 6870700"/>
              <a:gd name="connsiteX3" fmla="*/ 0 w 8993956"/>
              <a:gd name="connsiteY3" fmla="*/ 6858000 h 6870700"/>
              <a:gd name="connsiteX4" fmla="*/ 0 w 8993956"/>
              <a:gd name="connsiteY4" fmla="*/ 0 h 6870700"/>
              <a:gd name="connsiteX0" fmla="*/ 0 w 8157585"/>
              <a:gd name="connsiteY0" fmla="*/ 0 h 6870700"/>
              <a:gd name="connsiteX1" fmla="*/ 8157585 w 8157585"/>
              <a:gd name="connsiteY1" fmla="*/ 25400 h 6870700"/>
              <a:gd name="connsiteX2" fmla="*/ 6873056 w 8157585"/>
              <a:gd name="connsiteY2" fmla="*/ 6870700 h 6870700"/>
              <a:gd name="connsiteX3" fmla="*/ 0 w 8157585"/>
              <a:gd name="connsiteY3" fmla="*/ 6858000 h 6870700"/>
              <a:gd name="connsiteX4" fmla="*/ 0 w 8157585"/>
              <a:gd name="connsiteY4" fmla="*/ 0 h 6870700"/>
              <a:gd name="connsiteX0" fmla="*/ 0 w 8622235"/>
              <a:gd name="connsiteY0" fmla="*/ 0 h 6870700"/>
              <a:gd name="connsiteX1" fmla="*/ 8622235 w 8622235"/>
              <a:gd name="connsiteY1" fmla="*/ 25400 h 6870700"/>
              <a:gd name="connsiteX2" fmla="*/ 7337706 w 8622235"/>
              <a:gd name="connsiteY2" fmla="*/ 6870700 h 6870700"/>
              <a:gd name="connsiteX3" fmla="*/ 464650 w 8622235"/>
              <a:gd name="connsiteY3" fmla="*/ 6858000 h 6870700"/>
              <a:gd name="connsiteX4" fmla="*/ 0 w 8622235"/>
              <a:gd name="connsiteY4" fmla="*/ 0 h 6870700"/>
              <a:gd name="connsiteX0" fmla="*/ 10326 w 8632561"/>
              <a:gd name="connsiteY0" fmla="*/ 0 h 6870700"/>
              <a:gd name="connsiteX1" fmla="*/ 8632561 w 8632561"/>
              <a:gd name="connsiteY1" fmla="*/ 25400 h 6870700"/>
              <a:gd name="connsiteX2" fmla="*/ 7348032 w 8632561"/>
              <a:gd name="connsiteY2" fmla="*/ 6870700 h 6870700"/>
              <a:gd name="connsiteX3" fmla="*/ 0 w 8632561"/>
              <a:gd name="connsiteY3" fmla="*/ 6870700 h 6870700"/>
              <a:gd name="connsiteX4" fmla="*/ 10326 w 8632561"/>
              <a:gd name="connsiteY4" fmla="*/ 0 h 6870700"/>
              <a:gd name="connsiteX0" fmla="*/ 10326 w 8642887"/>
              <a:gd name="connsiteY0" fmla="*/ 0 h 6870700"/>
              <a:gd name="connsiteX1" fmla="*/ 8642887 w 8642887"/>
              <a:gd name="connsiteY1" fmla="*/ 12700 h 6870700"/>
              <a:gd name="connsiteX2" fmla="*/ 7348032 w 8642887"/>
              <a:gd name="connsiteY2" fmla="*/ 6870700 h 6870700"/>
              <a:gd name="connsiteX3" fmla="*/ 0 w 8642887"/>
              <a:gd name="connsiteY3" fmla="*/ 6870700 h 6870700"/>
              <a:gd name="connsiteX4" fmla="*/ 10326 w 8642887"/>
              <a:gd name="connsiteY4" fmla="*/ 0 h 6870700"/>
              <a:gd name="connsiteX0" fmla="*/ 10326 w 8684189"/>
              <a:gd name="connsiteY0" fmla="*/ 0 h 6870700"/>
              <a:gd name="connsiteX1" fmla="*/ 8684189 w 8684189"/>
              <a:gd name="connsiteY1" fmla="*/ 0 h 6870700"/>
              <a:gd name="connsiteX2" fmla="*/ 7348032 w 8684189"/>
              <a:gd name="connsiteY2" fmla="*/ 6870700 h 6870700"/>
              <a:gd name="connsiteX3" fmla="*/ 0 w 8684189"/>
              <a:gd name="connsiteY3" fmla="*/ 6870700 h 6870700"/>
              <a:gd name="connsiteX4" fmla="*/ 10326 w 8684189"/>
              <a:gd name="connsiteY4" fmla="*/ 0 h 6870700"/>
              <a:gd name="connsiteX0" fmla="*/ 10326 w 8684189"/>
              <a:gd name="connsiteY0" fmla="*/ 50800 h 6921500"/>
              <a:gd name="connsiteX1" fmla="*/ 8684189 w 8684189"/>
              <a:gd name="connsiteY1" fmla="*/ 0 h 6921500"/>
              <a:gd name="connsiteX2" fmla="*/ 7348032 w 8684189"/>
              <a:gd name="connsiteY2" fmla="*/ 6921500 h 6921500"/>
              <a:gd name="connsiteX3" fmla="*/ 0 w 8684189"/>
              <a:gd name="connsiteY3" fmla="*/ 6921500 h 6921500"/>
              <a:gd name="connsiteX4" fmla="*/ 10326 w 8684189"/>
              <a:gd name="connsiteY4" fmla="*/ 50800 h 6921500"/>
              <a:gd name="connsiteX0" fmla="*/ 2486 w 8684189"/>
              <a:gd name="connsiteY0" fmla="*/ 31014 h 6921500"/>
              <a:gd name="connsiteX1" fmla="*/ 8684189 w 8684189"/>
              <a:gd name="connsiteY1" fmla="*/ 0 h 6921500"/>
              <a:gd name="connsiteX2" fmla="*/ 7348032 w 8684189"/>
              <a:gd name="connsiteY2" fmla="*/ 6921500 h 6921500"/>
              <a:gd name="connsiteX3" fmla="*/ 0 w 8684189"/>
              <a:gd name="connsiteY3" fmla="*/ 6921500 h 6921500"/>
              <a:gd name="connsiteX4" fmla="*/ 2486 w 8684189"/>
              <a:gd name="connsiteY4" fmla="*/ 31014 h 6921500"/>
              <a:gd name="connsiteX0" fmla="*/ 2486 w 8684189"/>
              <a:gd name="connsiteY0" fmla="*/ 0 h 6928821"/>
              <a:gd name="connsiteX1" fmla="*/ 8684189 w 8684189"/>
              <a:gd name="connsiteY1" fmla="*/ 7321 h 6928821"/>
              <a:gd name="connsiteX2" fmla="*/ 7348032 w 8684189"/>
              <a:gd name="connsiteY2" fmla="*/ 6928821 h 6928821"/>
              <a:gd name="connsiteX3" fmla="*/ 0 w 8684189"/>
              <a:gd name="connsiteY3" fmla="*/ 6928821 h 6928821"/>
              <a:gd name="connsiteX4" fmla="*/ 2486 w 8684189"/>
              <a:gd name="connsiteY4" fmla="*/ 0 h 6928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4189" h="6928821">
                <a:moveTo>
                  <a:pt x="2486" y="0"/>
                </a:moveTo>
                <a:lnTo>
                  <a:pt x="8684189" y="7321"/>
                </a:lnTo>
                <a:lnTo>
                  <a:pt x="7348032" y="6928821"/>
                </a:lnTo>
                <a:lnTo>
                  <a:pt x="0" y="6928821"/>
                </a:lnTo>
                <a:cubicBezTo>
                  <a:pt x="829" y="4631992"/>
                  <a:pt x="1657" y="2296829"/>
                  <a:pt x="2486" y="0"/>
                </a:cubicBezTo>
                <a:close/>
              </a:path>
            </a:pathLst>
          </a:custGeom>
          <a:solidFill>
            <a:srgbClr val="00A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E45C5E51-E7DE-40B2-86EE-E1A9B3DE6FF3}"/>
              </a:ext>
            </a:extLst>
          </p:cNvPr>
          <p:cNvGrpSpPr/>
          <p:nvPr/>
        </p:nvGrpSpPr>
        <p:grpSpPr>
          <a:xfrm>
            <a:off x="9565018" y="5930900"/>
            <a:ext cx="2309481" cy="749299"/>
            <a:chOff x="1923279" y="2080163"/>
            <a:chExt cx="8345441" cy="2707634"/>
          </a:xfrm>
        </p:grpSpPr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id="{29446F58-11B6-4703-BFE9-D55DF0E322A0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24" name="Obraz 23">
                <a:extLst>
                  <a:ext uri="{FF2B5EF4-FFF2-40B4-BE49-F238E27FC236}">
                    <a16:creationId xmlns:a16="http://schemas.microsoft.com/office/drawing/2014/main" id="{FF1F8065-143E-4B00-A069-4841CDCA5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26" name="Obraz 25">
                <a:extLst>
                  <a:ext uri="{FF2B5EF4-FFF2-40B4-BE49-F238E27FC236}">
                    <a16:creationId xmlns:a16="http://schemas.microsoft.com/office/drawing/2014/main" id="{E91BDB38-0E47-4CB5-94FE-863AAF6866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27" name="Obraz 26">
                <a:extLst>
                  <a:ext uri="{FF2B5EF4-FFF2-40B4-BE49-F238E27FC236}">
                    <a16:creationId xmlns:a16="http://schemas.microsoft.com/office/drawing/2014/main" id="{A370193E-9518-4EA8-9B55-3F5F9BB244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28" name="Obraz 27">
                <a:extLst>
                  <a:ext uri="{FF2B5EF4-FFF2-40B4-BE49-F238E27FC236}">
                    <a16:creationId xmlns:a16="http://schemas.microsoft.com/office/drawing/2014/main" id="{194AC187-F14F-4AEA-904B-540C20171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17C37B02-4D9F-4A39-A488-B70B94D5E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22" name="Obraz 21">
              <a:extLst>
                <a:ext uri="{FF2B5EF4-FFF2-40B4-BE49-F238E27FC236}">
                  <a16:creationId xmlns:a16="http://schemas.microsoft.com/office/drawing/2014/main" id="{B58FCA6A-8B87-4CAE-BA3B-D39E50662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pic>
        <p:nvPicPr>
          <p:cNvPr id="5" name="Grafika 4" descr="Obliczenia w chmurze">
            <a:extLst>
              <a:ext uri="{FF2B5EF4-FFF2-40B4-BE49-F238E27FC236}">
                <a16:creationId xmlns:a16="http://schemas.microsoft.com/office/drawing/2014/main" id="{3CE5ACAE-1D37-4711-A222-11C5BC3F17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365571" y="98515"/>
            <a:ext cx="727286" cy="727286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0CE5CFC-EEAE-4FE0-930F-928CE064E7F6}"/>
              </a:ext>
            </a:extLst>
          </p:cNvPr>
          <p:cNvSpPr txBox="1"/>
          <p:nvPr/>
        </p:nvSpPr>
        <p:spPr>
          <a:xfrm>
            <a:off x="1084470" y="266984"/>
            <a:ext cx="9416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BCE3F9"/>
                </a:solidFill>
              </a:rPr>
              <a:t>Industry4Future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990FDD01-3C4A-46A3-8BD0-6DA481708F9B}"/>
              </a:ext>
            </a:extLst>
          </p:cNvPr>
          <p:cNvSpPr txBox="1"/>
          <p:nvPr/>
        </p:nvSpPr>
        <p:spPr>
          <a:xfrm>
            <a:off x="1084469" y="998713"/>
            <a:ext cx="8493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FECC00"/>
                </a:solidFill>
              </a:rPr>
              <a:t>Podmiot reprezentujący Partnerstwo</a:t>
            </a:r>
          </a:p>
          <a:p>
            <a:pPr lvl="1"/>
            <a:r>
              <a:rPr lang="pl-PL" sz="2000" b="1" dirty="0">
                <a:solidFill>
                  <a:srgbClr val="BCE3F9"/>
                </a:solidFill>
              </a:rPr>
              <a:t>Regionalne Centrum Technologii i Wiedzy INTERIOR Sp. z o.o.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18796AB7-290F-4D50-BE3C-7BF26509DAE7}"/>
              </a:ext>
            </a:extLst>
          </p:cNvPr>
          <p:cNvSpPr/>
          <p:nvPr/>
        </p:nvSpPr>
        <p:spPr>
          <a:xfrm>
            <a:off x="590550" y="666378"/>
            <a:ext cx="36000" cy="6192000"/>
          </a:xfrm>
          <a:prstGeom prst="rect">
            <a:avLst/>
          </a:prstGeom>
          <a:solidFill>
            <a:srgbClr val="BCE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844D5AD3-359B-4185-A488-F7F71C637614}"/>
              </a:ext>
            </a:extLst>
          </p:cNvPr>
          <p:cNvSpPr/>
          <p:nvPr/>
        </p:nvSpPr>
        <p:spPr>
          <a:xfrm>
            <a:off x="803715" y="1098579"/>
            <a:ext cx="192600" cy="192600"/>
          </a:xfrm>
          <a:prstGeom prst="rect">
            <a:avLst/>
          </a:prstGeom>
          <a:solidFill>
            <a:srgbClr val="FE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5D0C67CE-D30B-4642-96A6-C6A2E4BABE8F}"/>
              </a:ext>
            </a:extLst>
          </p:cNvPr>
          <p:cNvSpPr txBox="1"/>
          <p:nvPr/>
        </p:nvSpPr>
        <p:spPr>
          <a:xfrm>
            <a:off x="1084468" y="1886672"/>
            <a:ext cx="886333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FECC00"/>
                </a:solidFill>
              </a:rPr>
              <a:t>Partnerzy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1. AB Foods Polska Sp. z o.o.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2. AKSON elektro Paweł Zdanowicz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3. Assembly Technology Europe Marcin </a:t>
            </a:r>
            <a:r>
              <a:rPr lang="pl-PL" sz="2000" dirty="0" err="1">
                <a:solidFill>
                  <a:srgbClr val="BCE3F9"/>
                </a:solidFill>
              </a:rPr>
              <a:t>Jazownik</a:t>
            </a:r>
            <a:endParaRPr lang="pl-PL" sz="2000" dirty="0">
              <a:solidFill>
                <a:srgbClr val="BCE3F9"/>
              </a:solidFill>
            </a:endParaRP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4. </a:t>
            </a:r>
            <a:r>
              <a:rPr lang="pl-PL" sz="2000" dirty="0" err="1">
                <a:solidFill>
                  <a:srgbClr val="BCE3F9"/>
                </a:solidFill>
              </a:rPr>
              <a:t>AssemTec</a:t>
            </a:r>
            <a:r>
              <a:rPr lang="pl-PL" sz="2000" dirty="0">
                <a:solidFill>
                  <a:srgbClr val="BCE3F9"/>
                </a:solidFill>
              </a:rPr>
              <a:t> Europe Sp. z o.o.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5. BKW Szymon </a:t>
            </a:r>
            <a:r>
              <a:rPr lang="pl-PL" sz="2000" dirty="0" err="1">
                <a:solidFill>
                  <a:srgbClr val="BCE3F9"/>
                </a:solidFill>
              </a:rPr>
              <a:t>Krystkowiak</a:t>
            </a:r>
            <a:endParaRPr lang="pl-PL" sz="2000" dirty="0">
              <a:solidFill>
                <a:srgbClr val="BCE3F9"/>
              </a:solidFill>
            </a:endParaRP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6. CALMET Sp. z o.o.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7. Centrum Badań Kosmicznych Polskiej Akademii Nauk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8. Consulting Kinga Chilińska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9. Dolnośląscy Pracodawcy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10. GAZSTAL SA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11. </a:t>
            </a:r>
            <a:r>
              <a:rPr lang="pl-PL" sz="2000" dirty="0" err="1">
                <a:solidFill>
                  <a:srgbClr val="BCE3F9"/>
                </a:solidFill>
              </a:rPr>
              <a:t>Gedia</a:t>
            </a:r>
            <a:r>
              <a:rPr lang="pl-PL" sz="2000" dirty="0">
                <a:solidFill>
                  <a:srgbClr val="BCE3F9"/>
                </a:solidFill>
              </a:rPr>
              <a:t> Poland Sp. z o.o.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12. HSS Łukasz Nowak</a:t>
            </a: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F520E23E-F957-45B4-AF96-642D340B5110}"/>
              </a:ext>
            </a:extLst>
          </p:cNvPr>
          <p:cNvSpPr/>
          <p:nvPr/>
        </p:nvSpPr>
        <p:spPr>
          <a:xfrm>
            <a:off x="803715" y="1986538"/>
            <a:ext cx="192600" cy="192600"/>
          </a:xfrm>
          <a:prstGeom prst="rect">
            <a:avLst/>
          </a:prstGeom>
          <a:solidFill>
            <a:srgbClr val="FE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4463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az 29">
            <a:extLst>
              <a:ext uri="{FF2B5EF4-FFF2-40B4-BE49-F238E27FC236}">
                <a16:creationId xmlns:a16="http://schemas.microsoft.com/office/drawing/2014/main" id="{253B9CE9-ED7D-4389-A679-C207283BA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EB488E63-C639-4423-B548-C5DADFF55C3D}"/>
              </a:ext>
            </a:extLst>
          </p:cNvPr>
          <p:cNvSpPr/>
          <p:nvPr/>
        </p:nvSpPr>
        <p:spPr>
          <a:xfrm>
            <a:off x="-38887" y="-11564"/>
            <a:ext cx="9216578" cy="6900178"/>
          </a:xfrm>
          <a:prstGeom prst="rect">
            <a:avLst/>
          </a:prstGeom>
          <a:solidFill>
            <a:srgbClr val="00A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E45C5E51-E7DE-40B2-86EE-E1A9B3DE6FF3}"/>
              </a:ext>
            </a:extLst>
          </p:cNvPr>
          <p:cNvGrpSpPr/>
          <p:nvPr/>
        </p:nvGrpSpPr>
        <p:grpSpPr>
          <a:xfrm>
            <a:off x="9565018" y="5930900"/>
            <a:ext cx="2309481" cy="749299"/>
            <a:chOff x="1923279" y="2080163"/>
            <a:chExt cx="8345441" cy="2707634"/>
          </a:xfrm>
        </p:grpSpPr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id="{29446F58-11B6-4703-BFE9-D55DF0E322A0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24" name="Obraz 23">
                <a:extLst>
                  <a:ext uri="{FF2B5EF4-FFF2-40B4-BE49-F238E27FC236}">
                    <a16:creationId xmlns:a16="http://schemas.microsoft.com/office/drawing/2014/main" id="{FF1F8065-143E-4B00-A069-4841CDCA5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26" name="Obraz 25">
                <a:extLst>
                  <a:ext uri="{FF2B5EF4-FFF2-40B4-BE49-F238E27FC236}">
                    <a16:creationId xmlns:a16="http://schemas.microsoft.com/office/drawing/2014/main" id="{E91BDB38-0E47-4CB5-94FE-863AAF6866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27" name="Obraz 26">
                <a:extLst>
                  <a:ext uri="{FF2B5EF4-FFF2-40B4-BE49-F238E27FC236}">
                    <a16:creationId xmlns:a16="http://schemas.microsoft.com/office/drawing/2014/main" id="{A370193E-9518-4EA8-9B55-3F5F9BB244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28" name="Obraz 27">
                <a:extLst>
                  <a:ext uri="{FF2B5EF4-FFF2-40B4-BE49-F238E27FC236}">
                    <a16:creationId xmlns:a16="http://schemas.microsoft.com/office/drawing/2014/main" id="{194AC187-F14F-4AEA-904B-540C20171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17C37B02-4D9F-4A39-A488-B70B94D5E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22" name="Obraz 21">
              <a:extLst>
                <a:ext uri="{FF2B5EF4-FFF2-40B4-BE49-F238E27FC236}">
                  <a16:creationId xmlns:a16="http://schemas.microsoft.com/office/drawing/2014/main" id="{B58FCA6A-8B87-4CAE-BA3B-D39E50662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0CE5CFC-EEAE-4FE0-930F-928CE064E7F6}"/>
              </a:ext>
            </a:extLst>
          </p:cNvPr>
          <p:cNvSpPr txBox="1"/>
          <p:nvPr/>
        </p:nvSpPr>
        <p:spPr>
          <a:xfrm>
            <a:off x="1084470" y="266984"/>
            <a:ext cx="9416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BCE3F9"/>
                </a:solidFill>
              </a:rPr>
              <a:t>Smart </a:t>
            </a:r>
            <a:r>
              <a:rPr lang="pl-PL" sz="2400" dirty="0" err="1">
                <a:solidFill>
                  <a:srgbClr val="BCE3F9"/>
                </a:solidFill>
              </a:rPr>
              <a:t>Factory</a:t>
            </a:r>
            <a:r>
              <a:rPr lang="pl-PL" sz="2400" dirty="0">
                <a:solidFill>
                  <a:srgbClr val="BCE3F9"/>
                </a:solidFill>
              </a:rPr>
              <a:t> 4.0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18796AB7-290F-4D50-BE3C-7BF26509DAE7}"/>
              </a:ext>
            </a:extLst>
          </p:cNvPr>
          <p:cNvSpPr/>
          <p:nvPr/>
        </p:nvSpPr>
        <p:spPr>
          <a:xfrm>
            <a:off x="590550" y="-9897"/>
            <a:ext cx="36000" cy="6912000"/>
          </a:xfrm>
          <a:prstGeom prst="rect">
            <a:avLst/>
          </a:prstGeom>
          <a:solidFill>
            <a:srgbClr val="BCE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844D5AD3-359B-4185-A488-F7F71C637614}"/>
              </a:ext>
            </a:extLst>
          </p:cNvPr>
          <p:cNvSpPr/>
          <p:nvPr/>
        </p:nvSpPr>
        <p:spPr>
          <a:xfrm>
            <a:off x="803715" y="1098579"/>
            <a:ext cx="192600" cy="192600"/>
          </a:xfrm>
          <a:prstGeom prst="rect">
            <a:avLst/>
          </a:prstGeom>
          <a:solidFill>
            <a:srgbClr val="FE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5D0C67CE-D30B-4642-96A6-C6A2E4BABE8F}"/>
              </a:ext>
            </a:extLst>
          </p:cNvPr>
          <p:cNvSpPr txBox="1"/>
          <p:nvPr/>
        </p:nvSpPr>
        <p:spPr>
          <a:xfrm>
            <a:off x="1084469" y="995633"/>
            <a:ext cx="827265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FECC00"/>
                </a:solidFill>
              </a:rPr>
              <a:t>Partnerzy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13. MAZEL SA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14. MP LAB </a:t>
            </a:r>
            <a:r>
              <a:rPr lang="pl-PL" sz="2000" dirty="0" err="1">
                <a:solidFill>
                  <a:srgbClr val="BCE3F9"/>
                </a:solidFill>
              </a:rPr>
              <a:t>Prototypes</a:t>
            </a:r>
            <a:r>
              <a:rPr lang="pl-PL" sz="2000" dirty="0">
                <a:solidFill>
                  <a:srgbClr val="BCE3F9"/>
                </a:solidFill>
              </a:rPr>
              <a:t> Sp. z o.o.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15. </a:t>
            </a:r>
            <a:r>
              <a:rPr lang="pl-PL" sz="2000" dirty="0" err="1">
                <a:solidFill>
                  <a:srgbClr val="BCE3F9"/>
                </a:solidFill>
              </a:rPr>
              <a:t>Mozów</a:t>
            </a:r>
            <a:r>
              <a:rPr lang="pl-PL" sz="2000" dirty="0">
                <a:solidFill>
                  <a:srgbClr val="BCE3F9"/>
                </a:solidFill>
              </a:rPr>
              <a:t> Cooper Sp. z o.o.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16. New Tech Solutions Sp. z o.o.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17. NTC Donat Pieniążek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18. Optyk Opala Justyna Opala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19. Organizacja Pracodawców Ziemi Lubuskiej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20. Park Naukowo-Technologiczny Uniwersytetu Zielonogórskiego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21. POLDECCO Mariusz Borowiecki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22. Polska Izba Rozwoju </a:t>
            </a:r>
            <a:r>
              <a:rPr lang="pl-PL" sz="2000" dirty="0" err="1">
                <a:solidFill>
                  <a:srgbClr val="BCE3F9"/>
                </a:solidFill>
              </a:rPr>
              <a:t>Elektromobilności</a:t>
            </a:r>
            <a:endParaRPr lang="pl-PL" sz="2000" dirty="0">
              <a:solidFill>
                <a:srgbClr val="BCE3F9"/>
              </a:solidFill>
            </a:endParaRP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23. PPHU Inter-</a:t>
            </a:r>
            <a:r>
              <a:rPr lang="pl-PL" sz="2000" dirty="0" err="1">
                <a:solidFill>
                  <a:srgbClr val="BCE3F9"/>
                </a:solidFill>
              </a:rPr>
              <a:t>Castor</a:t>
            </a:r>
            <a:r>
              <a:rPr lang="pl-PL" sz="2000" dirty="0">
                <a:solidFill>
                  <a:srgbClr val="BCE3F9"/>
                </a:solidFill>
              </a:rPr>
              <a:t> Sp. z o.o.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24. PPP </a:t>
            </a:r>
            <a:r>
              <a:rPr lang="pl-PL" sz="2000" dirty="0" err="1">
                <a:solidFill>
                  <a:srgbClr val="BCE3F9"/>
                </a:solidFill>
              </a:rPr>
              <a:t>IdeaPro</a:t>
            </a:r>
            <a:r>
              <a:rPr lang="pl-PL" sz="2000" dirty="0">
                <a:solidFill>
                  <a:srgbClr val="BCE3F9"/>
                </a:solidFill>
              </a:rPr>
              <a:t> Sp. z o.o.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25. Przedsiębiorstwo Budowy i Eksploatacji Elektrowni Wodnych WODEL Sp. z o.o.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26. </a:t>
            </a:r>
            <a:r>
              <a:rPr lang="pl-PL" sz="2000" dirty="0" err="1">
                <a:solidFill>
                  <a:srgbClr val="BCE3F9"/>
                </a:solidFill>
              </a:rPr>
              <a:t>Profiteo</a:t>
            </a:r>
            <a:r>
              <a:rPr lang="pl-PL" sz="2000" dirty="0">
                <a:solidFill>
                  <a:srgbClr val="BCE3F9"/>
                </a:solidFill>
              </a:rPr>
              <a:t> </a:t>
            </a:r>
            <a:r>
              <a:rPr lang="pl-PL" sz="2000" dirty="0" err="1">
                <a:solidFill>
                  <a:srgbClr val="BCE3F9"/>
                </a:solidFill>
              </a:rPr>
              <a:t>Group</a:t>
            </a:r>
            <a:r>
              <a:rPr lang="pl-PL" sz="2000" dirty="0">
                <a:solidFill>
                  <a:srgbClr val="BCE3F9"/>
                </a:solidFill>
              </a:rPr>
              <a:t> Jarosław </a:t>
            </a:r>
            <a:r>
              <a:rPr lang="pl-PL" sz="2000" dirty="0" err="1">
                <a:solidFill>
                  <a:srgbClr val="BCE3F9"/>
                </a:solidFill>
              </a:rPr>
              <a:t>Nieradka</a:t>
            </a:r>
            <a:endParaRPr lang="pl-PL" sz="2000" dirty="0">
              <a:solidFill>
                <a:srgbClr val="BCE3F9"/>
              </a:solidFill>
            </a:endParaRPr>
          </a:p>
          <a:p>
            <a:pPr lvl="1"/>
            <a:endParaRPr lang="pl-PL" sz="2000" dirty="0">
              <a:solidFill>
                <a:srgbClr val="BCE3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853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az 29">
            <a:extLst>
              <a:ext uri="{FF2B5EF4-FFF2-40B4-BE49-F238E27FC236}">
                <a16:creationId xmlns:a16="http://schemas.microsoft.com/office/drawing/2014/main" id="{253B9CE9-ED7D-4389-A679-C207283BA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EB488E63-C639-4423-B548-C5DADFF55C3D}"/>
              </a:ext>
            </a:extLst>
          </p:cNvPr>
          <p:cNvSpPr/>
          <p:nvPr/>
        </p:nvSpPr>
        <p:spPr>
          <a:xfrm>
            <a:off x="-38887" y="-11564"/>
            <a:ext cx="9216578" cy="6900178"/>
          </a:xfrm>
          <a:prstGeom prst="rect">
            <a:avLst/>
          </a:prstGeom>
          <a:solidFill>
            <a:srgbClr val="00A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E45C5E51-E7DE-40B2-86EE-E1A9B3DE6FF3}"/>
              </a:ext>
            </a:extLst>
          </p:cNvPr>
          <p:cNvGrpSpPr/>
          <p:nvPr/>
        </p:nvGrpSpPr>
        <p:grpSpPr>
          <a:xfrm>
            <a:off x="9565018" y="5930900"/>
            <a:ext cx="2309481" cy="749299"/>
            <a:chOff x="1923279" y="2080163"/>
            <a:chExt cx="8345441" cy="2707634"/>
          </a:xfrm>
        </p:grpSpPr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id="{29446F58-11B6-4703-BFE9-D55DF0E322A0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24" name="Obraz 23">
                <a:extLst>
                  <a:ext uri="{FF2B5EF4-FFF2-40B4-BE49-F238E27FC236}">
                    <a16:creationId xmlns:a16="http://schemas.microsoft.com/office/drawing/2014/main" id="{FF1F8065-143E-4B00-A069-4841CDCA5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26" name="Obraz 25">
                <a:extLst>
                  <a:ext uri="{FF2B5EF4-FFF2-40B4-BE49-F238E27FC236}">
                    <a16:creationId xmlns:a16="http://schemas.microsoft.com/office/drawing/2014/main" id="{E91BDB38-0E47-4CB5-94FE-863AAF6866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27" name="Obraz 26">
                <a:extLst>
                  <a:ext uri="{FF2B5EF4-FFF2-40B4-BE49-F238E27FC236}">
                    <a16:creationId xmlns:a16="http://schemas.microsoft.com/office/drawing/2014/main" id="{A370193E-9518-4EA8-9B55-3F5F9BB244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28" name="Obraz 27">
                <a:extLst>
                  <a:ext uri="{FF2B5EF4-FFF2-40B4-BE49-F238E27FC236}">
                    <a16:creationId xmlns:a16="http://schemas.microsoft.com/office/drawing/2014/main" id="{194AC187-F14F-4AEA-904B-540C20171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17C37B02-4D9F-4A39-A488-B70B94D5E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22" name="Obraz 21">
              <a:extLst>
                <a:ext uri="{FF2B5EF4-FFF2-40B4-BE49-F238E27FC236}">
                  <a16:creationId xmlns:a16="http://schemas.microsoft.com/office/drawing/2014/main" id="{B58FCA6A-8B87-4CAE-BA3B-D39E50662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0CE5CFC-EEAE-4FE0-930F-928CE064E7F6}"/>
              </a:ext>
            </a:extLst>
          </p:cNvPr>
          <p:cNvSpPr txBox="1"/>
          <p:nvPr/>
        </p:nvSpPr>
        <p:spPr>
          <a:xfrm>
            <a:off x="1084470" y="266984"/>
            <a:ext cx="9416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BCE3F9"/>
                </a:solidFill>
              </a:rPr>
              <a:t>Smart </a:t>
            </a:r>
            <a:r>
              <a:rPr lang="pl-PL" sz="2400" dirty="0" err="1">
                <a:solidFill>
                  <a:srgbClr val="BCE3F9"/>
                </a:solidFill>
              </a:rPr>
              <a:t>Factory</a:t>
            </a:r>
            <a:r>
              <a:rPr lang="pl-PL" sz="2400" dirty="0">
                <a:solidFill>
                  <a:srgbClr val="BCE3F9"/>
                </a:solidFill>
              </a:rPr>
              <a:t> 4.0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18796AB7-290F-4D50-BE3C-7BF26509DAE7}"/>
              </a:ext>
            </a:extLst>
          </p:cNvPr>
          <p:cNvSpPr/>
          <p:nvPr/>
        </p:nvSpPr>
        <p:spPr>
          <a:xfrm>
            <a:off x="590550" y="-9897"/>
            <a:ext cx="36000" cy="6912000"/>
          </a:xfrm>
          <a:prstGeom prst="rect">
            <a:avLst/>
          </a:prstGeom>
          <a:solidFill>
            <a:srgbClr val="BCE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844D5AD3-359B-4185-A488-F7F71C637614}"/>
              </a:ext>
            </a:extLst>
          </p:cNvPr>
          <p:cNvSpPr/>
          <p:nvPr/>
        </p:nvSpPr>
        <p:spPr>
          <a:xfrm>
            <a:off x="803715" y="1098579"/>
            <a:ext cx="192600" cy="192600"/>
          </a:xfrm>
          <a:prstGeom prst="rect">
            <a:avLst/>
          </a:prstGeom>
          <a:solidFill>
            <a:srgbClr val="FE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5D0C67CE-D30B-4642-96A6-C6A2E4BABE8F}"/>
              </a:ext>
            </a:extLst>
          </p:cNvPr>
          <p:cNvSpPr txBox="1"/>
          <p:nvPr/>
        </p:nvSpPr>
        <p:spPr>
          <a:xfrm>
            <a:off x="1084469" y="995633"/>
            <a:ext cx="82726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FECC00"/>
                </a:solidFill>
              </a:rPr>
              <a:t>Partnerzy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27. Regionalne Centrum Technologii i Wiedzy INTERIOR Sp. z o.o.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28. </a:t>
            </a:r>
            <a:r>
              <a:rPr lang="pl-PL" sz="2000" dirty="0" err="1">
                <a:solidFill>
                  <a:srgbClr val="BCE3F9"/>
                </a:solidFill>
              </a:rPr>
              <a:t>Serwice</a:t>
            </a:r>
            <a:r>
              <a:rPr lang="pl-PL" sz="2000" dirty="0">
                <a:solidFill>
                  <a:srgbClr val="BCE3F9"/>
                </a:solidFill>
              </a:rPr>
              <a:t> s.c. Paweł Nowak, Cezary </a:t>
            </a:r>
            <a:r>
              <a:rPr lang="pl-PL" sz="2000" dirty="0" err="1">
                <a:solidFill>
                  <a:srgbClr val="BCE3F9"/>
                </a:solidFill>
              </a:rPr>
              <a:t>Dmytryszyn</a:t>
            </a:r>
            <a:endParaRPr lang="pl-PL" sz="2000" dirty="0">
              <a:solidFill>
                <a:srgbClr val="BCE3F9"/>
              </a:solidFill>
            </a:endParaRP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29. </a:t>
            </a:r>
            <a:r>
              <a:rPr lang="pl-PL" sz="2000" dirty="0" err="1">
                <a:solidFill>
                  <a:srgbClr val="BCE3F9"/>
                </a:solidFill>
              </a:rPr>
              <a:t>Sinersio</a:t>
            </a:r>
            <a:r>
              <a:rPr lang="pl-PL" sz="2000" dirty="0">
                <a:solidFill>
                  <a:srgbClr val="BCE3F9"/>
                </a:solidFill>
              </a:rPr>
              <a:t> Polska Sp. z o.o.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30. </a:t>
            </a:r>
            <a:r>
              <a:rPr lang="pl-PL" sz="2000" dirty="0" err="1">
                <a:solidFill>
                  <a:srgbClr val="BCE3F9"/>
                </a:solidFill>
              </a:rPr>
              <a:t>SpecTerm</a:t>
            </a:r>
            <a:r>
              <a:rPr lang="pl-PL" sz="2000" dirty="0">
                <a:solidFill>
                  <a:srgbClr val="BCE3F9"/>
                </a:solidFill>
              </a:rPr>
              <a:t> Krzysztof </a:t>
            </a:r>
            <a:r>
              <a:rPr lang="pl-PL" sz="2000" dirty="0" err="1">
                <a:solidFill>
                  <a:srgbClr val="BCE3F9"/>
                </a:solidFill>
              </a:rPr>
              <a:t>Ulanicki</a:t>
            </a:r>
            <a:endParaRPr lang="pl-PL" sz="2000" dirty="0">
              <a:solidFill>
                <a:srgbClr val="BCE3F9"/>
              </a:solidFill>
            </a:endParaRP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31. Solar </a:t>
            </a:r>
            <a:r>
              <a:rPr lang="pl-PL" sz="2000" dirty="0" err="1">
                <a:solidFill>
                  <a:srgbClr val="BCE3F9"/>
                </a:solidFill>
              </a:rPr>
              <a:t>Safety</a:t>
            </a:r>
            <a:r>
              <a:rPr lang="pl-PL" sz="2000" dirty="0">
                <a:solidFill>
                  <a:srgbClr val="BCE3F9"/>
                </a:solidFill>
              </a:rPr>
              <a:t> Solutions Sp. z o.o.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32. Startup Poland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33. Stowarzyszenie Organizatorów Ośrodków Innowacji </a:t>
            </a:r>
            <a:br>
              <a:rPr lang="pl-PL" sz="2000" dirty="0">
                <a:solidFill>
                  <a:srgbClr val="BCE3F9"/>
                </a:solidFill>
              </a:rPr>
            </a:br>
            <a:r>
              <a:rPr lang="pl-PL" sz="2000" dirty="0">
                <a:solidFill>
                  <a:srgbClr val="BCE3F9"/>
                </a:solidFill>
              </a:rPr>
              <a:t>i Przedsiębiorczości w Polsce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34. TKRG Sp. z o.o.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35. TOPTECH Systemy Znakowania Trwałego Tomasz </a:t>
            </a:r>
            <a:r>
              <a:rPr lang="pl-PL" sz="2000" dirty="0" err="1">
                <a:solidFill>
                  <a:srgbClr val="BCE3F9"/>
                </a:solidFill>
              </a:rPr>
              <a:t>Wasyluk</a:t>
            </a:r>
            <a:endParaRPr lang="pl-PL" sz="2000" dirty="0">
              <a:solidFill>
                <a:srgbClr val="BCE3F9"/>
              </a:solidFill>
            </a:endParaRP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36. Uniwersytet Zielonogórski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37. Zachodniopomorska Grupa Doradcza Sp. z o.o.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38. Z Agencja Sp. z o.o.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39. ZIEL-BRUK Edward Makarewicz</a:t>
            </a:r>
          </a:p>
          <a:p>
            <a:pPr lvl="1"/>
            <a:endParaRPr lang="pl-PL" sz="2000" dirty="0">
              <a:solidFill>
                <a:srgbClr val="BCE3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052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az 29">
            <a:extLst>
              <a:ext uri="{FF2B5EF4-FFF2-40B4-BE49-F238E27FC236}">
                <a16:creationId xmlns:a16="http://schemas.microsoft.com/office/drawing/2014/main" id="{253B9CE9-ED7D-4389-A679-C207283BA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7FB83D4-902B-4D7F-80E0-013F42AB4A1D}"/>
              </a:ext>
            </a:extLst>
          </p:cNvPr>
          <p:cNvSpPr/>
          <p:nvPr/>
        </p:nvSpPr>
        <p:spPr>
          <a:xfrm flipV="1">
            <a:off x="-38886" y="-1"/>
            <a:ext cx="10891065" cy="6932161"/>
          </a:xfrm>
          <a:custGeom>
            <a:avLst/>
            <a:gdLst>
              <a:gd name="connsiteX0" fmla="*/ 0 w 8993956"/>
              <a:gd name="connsiteY0" fmla="*/ 0 h 6858000"/>
              <a:gd name="connsiteX1" fmla="*/ 8993956 w 8993956"/>
              <a:gd name="connsiteY1" fmla="*/ 0 h 6858000"/>
              <a:gd name="connsiteX2" fmla="*/ 8993956 w 8993956"/>
              <a:gd name="connsiteY2" fmla="*/ 6858000 h 6858000"/>
              <a:gd name="connsiteX3" fmla="*/ 0 w 8993956"/>
              <a:gd name="connsiteY3" fmla="*/ 6858000 h 6858000"/>
              <a:gd name="connsiteX4" fmla="*/ 0 w 8993956"/>
              <a:gd name="connsiteY4" fmla="*/ 0 h 6858000"/>
              <a:gd name="connsiteX0" fmla="*/ 0 w 8993956"/>
              <a:gd name="connsiteY0" fmla="*/ 0 h 6858000"/>
              <a:gd name="connsiteX1" fmla="*/ 8993956 w 8993956"/>
              <a:gd name="connsiteY1" fmla="*/ 0 h 6858000"/>
              <a:gd name="connsiteX2" fmla="*/ 4739456 w 8993956"/>
              <a:gd name="connsiteY2" fmla="*/ 6858000 h 6858000"/>
              <a:gd name="connsiteX3" fmla="*/ 0 w 8993956"/>
              <a:gd name="connsiteY3" fmla="*/ 6858000 h 6858000"/>
              <a:gd name="connsiteX4" fmla="*/ 0 w 8993956"/>
              <a:gd name="connsiteY4" fmla="*/ 0 h 6858000"/>
              <a:gd name="connsiteX0" fmla="*/ 0 w 8993956"/>
              <a:gd name="connsiteY0" fmla="*/ 0 h 6870700"/>
              <a:gd name="connsiteX1" fmla="*/ 8993956 w 8993956"/>
              <a:gd name="connsiteY1" fmla="*/ 0 h 6870700"/>
              <a:gd name="connsiteX2" fmla="*/ 6873056 w 8993956"/>
              <a:gd name="connsiteY2" fmla="*/ 6870700 h 6870700"/>
              <a:gd name="connsiteX3" fmla="*/ 0 w 8993956"/>
              <a:gd name="connsiteY3" fmla="*/ 6858000 h 6870700"/>
              <a:gd name="connsiteX4" fmla="*/ 0 w 8993956"/>
              <a:gd name="connsiteY4" fmla="*/ 0 h 6870700"/>
              <a:gd name="connsiteX0" fmla="*/ 0 w 8157585"/>
              <a:gd name="connsiteY0" fmla="*/ 0 h 6870700"/>
              <a:gd name="connsiteX1" fmla="*/ 8157585 w 8157585"/>
              <a:gd name="connsiteY1" fmla="*/ 25400 h 6870700"/>
              <a:gd name="connsiteX2" fmla="*/ 6873056 w 8157585"/>
              <a:gd name="connsiteY2" fmla="*/ 6870700 h 6870700"/>
              <a:gd name="connsiteX3" fmla="*/ 0 w 8157585"/>
              <a:gd name="connsiteY3" fmla="*/ 6858000 h 6870700"/>
              <a:gd name="connsiteX4" fmla="*/ 0 w 8157585"/>
              <a:gd name="connsiteY4" fmla="*/ 0 h 6870700"/>
              <a:gd name="connsiteX0" fmla="*/ 0 w 8622235"/>
              <a:gd name="connsiteY0" fmla="*/ 0 h 6870700"/>
              <a:gd name="connsiteX1" fmla="*/ 8622235 w 8622235"/>
              <a:gd name="connsiteY1" fmla="*/ 25400 h 6870700"/>
              <a:gd name="connsiteX2" fmla="*/ 7337706 w 8622235"/>
              <a:gd name="connsiteY2" fmla="*/ 6870700 h 6870700"/>
              <a:gd name="connsiteX3" fmla="*/ 464650 w 8622235"/>
              <a:gd name="connsiteY3" fmla="*/ 6858000 h 6870700"/>
              <a:gd name="connsiteX4" fmla="*/ 0 w 8622235"/>
              <a:gd name="connsiteY4" fmla="*/ 0 h 6870700"/>
              <a:gd name="connsiteX0" fmla="*/ 10326 w 8632561"/>
              <a:gd name="connsiteY0" fmla="*/ 0 h 6870700"/>
              <a:gd name="connsiteX1" fmla="*/ 8632561 w 8632561"/>
              <a:gd name="connsiteY1" fmla="*/ 25400 h 6870700"/>
              <a:gd name="connsiteX2" fmla="*/ 7348032 w 8632561"/>
              <a:gd name="connsiteY2" fmla="*/ 6870700 h 6870700"/>
              <a:gd name="connsiteX3" fmla="*/ 0 w 8632561"/>
              <a:gd name="connsiteY3" fmla="*/ 6870700 h 6870700"/>
              <a:gd name="connsiteX4" fmla="*/ 10326 w 8632561"/>
              <a:gd name="connsiteY4" fmla="*/ 0 h 6870700"/>
              <a:gd name="connsiteX0" fmla="*/ 10326 w 8642887"/>
              <a:gd name="connsiteY0" fmla="*/ 0 h 6870700"/>
              <a:gd name="connsiteX1" fmla="*/ 8642887 w 8642887"/>
              <a:gd name="connsiteY1" fmla="*/ 12700 h 6870700"/>
              <a:gd name="connsiteX2" fmla="*/ 7348032 w 8642887"/>
              <a:gd name="connsiteY2" fmla="*/ 6870700 h 6870700"/>
              <a:gd name="connsiteX3" fmla="*/ 0 w 8642887"/>
              <a:gd name="connsiteY3" fmla="*/ 6870700 h 6870700"/>
              <a:gd name="connsiteX4" fmla="*/ 10326 w 8642887"/>
              <a:gd name="connsiteY4" fmla="*/ 0 h 6870700"/>
              <a:gd name="connsiteX0" fmla="*/ 10326 w 8684189"/>
              <a:gd name="connsiteY0" fmla="*/ 0 h 6870700"/>
              <a:gd name="connsiteX1" fmla="*/ 8684189 w 8684189"/>
              <a:gd name="connsiteY1" fmla="*/ 0 h 6870700"/>
              <a:gd name="connsiteX2" fmla="*/ 7348032 w 8684189"/>
              <a:gd name="connsiteY2" fmla="*/ 6870700 h 6870700"/>
              <a:gd name="connsiteX3" fmla="*/ 0 w 8684189"/>
              <a:gd name="connsiteY3" fmla="*/ 6870700 h 6870700"/>
              <a:gd name="connsiteX4" fmla="*/ 10326 w 8684189"/>
              <a:gd name="connsiteY4" fmla="*/ 0 h 6870700"/>
              <a:gd name="connsiteX0" fmla="*/ 10326 w 8684189"/>
              <a:gd name="connsiteY0" fmla="*/ 50800 h 6921500"/>
              <a:gd name="connsiteX1" fmla="*/ 8684189 w 8684189"/>
              <a:gd name="connsiteY1" fmla="*/ 0 h 6921500"/>
              <a:gd name="connsiteX2" fmla="*/ 7348032 w 8684189"/>
              <a:gd name="connsiteY2" fmla="*/ 6921500 h 6921500"/>
              <a:gd name="connsiteX3" fmla="*/ 0 w 8684189"/>
              <a:gd name="connsiteY3" fmla="*/ 6921500 h 6921500"/>
              <a:gd name="connsiteX4" fmla="*/ 10326 w 8684189"/>
              <a:gd name="connsiteY4" fmla="*/ 50800 h 6921500"/>
              <a:gd name="connsiteX0" fmla="*/ 2486 w 8684189"/>
              <a:gd name="connsiteY0" fmla="*/ 31014 h 6921500"/>
              <a:gd name="connsiteX1" fmla="*/ 8684189 w 8684189"/>
              <a:gd name="connsiteY1" fmla="*/ 0 h 6921500"/>
              <a:gd name="connsiteX2" fmla="*/ 7348032 w 8684189"/>
              <a:gd name="connsiteY2" fmla="*/ 6921500 h 6921500"/>
              <a:gd name="connsiteX3" fmla="*/ 0 w 8684189"/>
              <a:gd name="connsiteY3" fmla="*/ 6921500 h 6921500"/>
              <a:gd name="connsiteX4" fmla="*/ 2486 w 8684189"/>
              <a:gd name="connsiteY4" fmla="*/ 31014 h 692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4189" h="6921500">
                <a:moveTo>
                  <a:pt x="2486" y="31014"/>
                </a:moveTo>
                <a:lnTo>
                  <a:pt x="8684189" y="0"/>
                </a:lnTo>
                <a:lnTo>
                  <a:pt x="7348032" y="6921500"/>
                </a:lnTo>
                <a:lnTo>
                  <a:pt x="0" y="6921500"/>
                </a:lnTo>
                <a:cubicBezTo>
                  <a:pt x="829" y="4624671"/>
                  <a:pt x="1657" y="2327843"/>
                  <a:pt x="2486" y="31014"/>
                </a:cubicBezTo>
                <a:close/>
              </a:path>
            </a:pathLst>
          </a:custGeom>
          <a:solidFill>
            <a:srgbClr val="00A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E45C5E51-E7DE-40B2-86EE-E1A9B3DE6FF3}"/>
              </a:ext>
            </a:extLst>
          </p:cNvPr>
          <p:cNvGrpSpPr/>
          <p:nvPr/>
        </p:nvGrpSpPr>
        <p:grpSpPr>
          <a:xfrm>
            <a:off x="9565018" y="211314"/>
            <a:ext cx="2309481" cy="749299"/>
            <a:chOff x="1923279" y="2080163"/>
            <a:chExt cx="8345441" cy="2707634"/>
          </a:xfrm>
        </p:grpSpPr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id="{29446F58-11B6-4703-BFE9-D55DF0E322A0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24" name="Obraz 23">
                <a:extLst>
                  <a:ext uri="{FF2B5EF4-FFF2-40B4-BE49-F238E27FC236}">
                    <a16:creationId xmlns:a16="http://schemas.microsoft.com/office/drawing/2014/main" id="{FF1F8065-143E-4B00-A069-4841CDCA5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26" name="Obraz 25">
                <a:extLst>
                  <a:ext uri="{FF2B5EF4-FFF2-40B4-BE49-F238E27FC236}">
                    <a16:creationId xmlns:a16="http://schemas.microsoft.com/office/drawing/2014/main" id="{E91BDB38-0E47-4CB5-94FE-863AAF6866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27" name="Obraz 26">
                <a:extLst>
                  <a:ext uri="{FF2B5EF4-FFF2-40B4-BE49-F238E27FC236}">
                    <a16:creationId xmlns:a16="http://schemas.microsoft.com/office/drawing/2014/main" id="{A370193E-9518-4EA8-9B55-3F5F9BB244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28" name="Obraz 27">
                <a:extLst>
                  <a:ext uri="{FF2B5EF4-FFF2-40B4-BE49-F238E27FC236}">
                    <a16:creationId xmlns:a16="http://schemas.microsoft.com/office/drawing/2014/main" id="{194AC187-F14F-4AEA-904B-540C20171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17C37B02-4D9F-4A39-A488-B70B94D5E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22" name="Obraz 21">
              <a:extLst>
                <a:ext uri="{FF2B5EF4-FFF2-40B4-BE49-F238E27FC236}">
                  <a16:creationId xmlns:a16="http://schemas.microsoft.com/office/drawing/2014/main" id="{B58FCA6A-8B87-4CAE-BA3B-D39E50662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0CE5CFC-EEAE-4FE0-930F-928CE064E7F6}"/>
              </a:ext>
            </a:extLst>
          </p:cNvPr>
          <p:cNvSpPr txBox="1"/>
          <p:nvPr/>
        </p:nvSpPr>
        <p:spPr>
          <a:xfrm>
            <a:off x="1084470" y="266984"/>
            <a:ext cx="9416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BCE3F9"/>
                </a:solidFill>
              </a:rPr>
              <a:t>Smart </a:t>
            </a:r>
            <a:r>
              <a:rPr lang="pl-PL" sz="2400" dirty="0" err="1">
                <a:solidFill>
                  <a:srgbClr val="BCE3F9"/>
                </a:solidFill>
              </a:rPr>
              <a:t>Factory</a:t>
            </a:r>
            <a:r>
              <a:rPr lang="pl-PL" sz="2400" dirty="0">
                <a:solidFill>
                  <a:srgbClr val="BCE3F9"/>
                </a:solidFill>
              </a:rPr>
              <a:t> 4.0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990FDD01-3C4A-46A3-8BD0-6DA481708F9B}"/>
              </a:ext>
            </a:extLst>
          </p:cNvPr>
          <p:cNvSpPr txBox="1"/>
          <p:nvPr/>
        </p:nvSpPr>
        <p:spPr>
          <a:xfrm>
            <a:off x="1084470" y="995633"/>
            <a:ext cx="809763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FECC00"/>
                </a:solidFill>
              </a:rPr>
              <a:t>Krótka charakterystyka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Industry4Future Lubuska Inicjatywa Klastrowa w ramach Lubuskich Inteligentnych Specjalizacji. Grupa inicjatywna opracowała kompleksowy program budowy silnego lubuskiego przemysłu, angażujący kluczowych jego interesariuszy sektora prywatnego, publicznego i III sektora. Zakłada on wykorzystanie endogenicznych zasobów regionu wykorzystanych do budowy w regionie przemysłu 4.0. Inicjatorzy przedsięwzięcia jako cel stawiają sobie skoordynowaną współpracę na rzecz sieciowania partnerstwa, budowania projektów B+R w systemie tzw. „otwartej innowacji”, rozwoju firm startup i internacjonalizacji członków. 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18796AB7-290F-4D50-BE3C-7BF26509DAE7}"/>
              </a:ext>
            </a:extLst>
          </p:cNvPr>
          <p:cNvSpPr/>
          <p:nvPr/>
        </p:nvSpPr>
        <p:spPr>
          <a:xfrm>
            <a:off x="590550" y="9153"/>
            <a:ext cx="36000" cy="4212000"/>
          </a:xfrm>
          <a:prstGeom prst="rect">
            <a:avLst/>
          </a:prstGeom>
          <a:solidFill>
            <a:srgbClr val="BCE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844D5AD3-359B-4185-A488-F7F71C637614}"/>
              </a:ext>
            </a:extLst>
          </p:cNvPr>
          <p:cNvSpPr/>
          <p:nvPr/>
        </p:nvSpPr>
        <p:spPr>
          <a:xfrm>
            <a:off x="803715" y="1103888"/>
            <a:ext cx="192600" cy="192600"/>
          </a:xfrm>
          <a:prstGeom prst="rect">
            <a:avLst/>
          </a:prstGeom>
          <a:solidFill>
            <a:srgbClr val="FE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D7668F6E-DD24-4385-8F83-AEF1F91F21EC}"/>
              </a:ext>
            </a:extLst>
          </p:cNvPr>
          <p:cNvSpPr/>
          <p:nvPr/>
        </p:nvSpPr>
        <p:spPr>
          <a:xfrm>
            <a:off x="511200" y="4195303"/>
            <a:ext cx="192600" cy="192600"/>
          </a:xfrm>
          <a:prstGeom prst="rect">
            <a:avLst/>
          </a:prstGeom>
          <a:solidFill>
            <a:srgbClr val="BCE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3086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2" grpId="0" animBg="1"/>
      <p:bldP spid="16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az 29">
            <a:extLst>
              <a:ext uri="{FF2B5EF4-FFF2-40B4-BE49-F238E27FC236}">
                <a16:creationId xmlns:a16="http://schemas.microsoft.com/office/drawing/2014/main" id="{253B9CE9-ED7D-4389-A679-C207283BA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7FB83D4-902B-4D7F-80E0-013F42AB4A1D}"/>
              </a:ext>
            </a:extLst>
          </p:cNvPr>
          <p:cNvSpPr/>
          <p:nvPr/>
        </p:nvSpPr>
        <p:spPr>
          <a:xfrm>
            <a:off x="-38886" y="-28365"/>
            <a:ext cx="10891065" cy="6886365"/>
          </a:xfrm>
          <a:custGeom>
            <a:avLst/>
            <a:gdLst>
              <a:gd name="connsiteX0" fmla="*/ 0 w 8993956"/>
              <a:gd name="connsiteY0" fmla="*/ 0 h 6858000"/>
              <a:gd name="connsiteX1" fmla="*/ 8993956 w 8993956"/>
              <a:gd name="connsiteY1" fmla="*/ 0 h 6858000"/>
              <a:gd name="connsiteX2" fmla="*/ 8993956 w 8993956"/>
              <a:gd name="connsiteY2" fmla="*/ 6858000 h 6858000"/>
              <a:gd name="connsiteX3" fmla="*/ 0 w 8993956"/>
              <a:gd name="connsiteY3" fmla="*/ 6858000 h 6858000"/>
              <a:gd name="connsiteX4" fmla="*/ 0 w 8993956"/>
              <a:gd name="connsiteY4" fmla="*/ 0 h 6858000"/>
              <a:gd name="connsiteX0" fmla="*/ 0 w 8993956"/>
              <a:gd name="connsiteY0" fmla="*/ 0 h 6858000"/>
              <a:gd name="connsiteX1" fmla="*/ 8993956 w 8993956"/>
              <a:gd name="connsiteY1" fmla="*/ 0 h 6858000"/>
              <a:gd name="connsiteX2" fmla="*/ 4739456 w 8993956"/>
              <a:gd name="connsiteY2" fmla="*/ 6858000 h 6858000"/>
              <a:gd name="connsiteX3" fmla="*/ 0 w 8993956"/>
              <a:gd name="connsiteY3" fmla="*/ 6858000 h 6858000"/>
              <a:gd name="connsiteX4" fmla="*/ 0 w 8993956"/>
              <a:gd name="connsiteY4" fmla="*/ 0 h 6858000"/>
              <a:gd name="connsiteX0" fmla="*/ 0 w 8993956"/>
              <a:gd name="connsiteY0" fmla="*/ 0 h 6870700"/>
              <a:gd name="connsiteX1" fmla="*/ 8993956 w 8993956"/>
              <a:gd name="connsiteY1" fmla="*/ 0 h 6870700"/>
              <a:gd name="connsiteX2" fmla="*/ 6873056 w 8993956"/>
              <a:gd name="connsiteY2" fmla="*/ 6870700 h 6870700"/>
              <a:gd name="connsiteX3" fmla="*/ 0 w 8993956"/>
              <a:gd name="connsiteY3" fmla="*/ 6858000 h 6870700"/>
              <a:gd name="connsiteX4" fmla="*/ 0 w 8993956"/>
              <a:gd name="connsiteY4" fmla="*/ 0 h 6870700"/>
              <a:gd name="connsiteX0" fmla="*/ 0 w 8157585"/>
              <a:gd name="connsiteY0" fmla="*/ 0 h 6870700"/>
              <a:gd name="connsiteX1" fmla="*/ 8157585 w 8157585"/>
              <a:gd name="connsiteY1" fmla="*/ 25400 h 6870700"/>
              <a:gd name="connsiteX2" fmla="*/ 6873056 w 8157585"/>
              <a:gd name="connsiteY2" fmla="*/ 6870700 h 6870700"/>
              <a:gd name="connsiteX3" fmla="*/ 0 w 8157585"/>
              <a:gd name="connsiteY3" fmla="*/ 6858000 h 6870700"/>
              <a:gd name="connsiteX4" fmla="*/ 0 w 8157585"/>
              <a:gd name="connsiteY4" fmla="*/ 0 h 6870700"/>
              <a:gd name="connsiteX0" fmla="*/ 0 w 8622235"/>
              <a:gd name="connsiteY0" fmla="*/ 0 h 6870700"/>
              <a:gd name="connsiteX1" fmla="*/ 8622235 w 8622235"/>
              <a:gd name="connsiteY1" fmla="*/ 25400 h 6870700"/>
              <a:gd name="connsiteX2" fmla="*/ 7337706 w 8622235"/>
              <a:gd name="connsiteY2" fmla="*/ 6870700 h 6870700"/>
              <a:gd name="connsiteX3" fmla="*/ 464650 w 8622235"/>
              <a:gd name="connsiteY3" fmla="*/ 6858000 h 6870700"/>
              <a:gd name="connsiteX4" fmla="*/ 0 w 8622235"/>
              <a:gd name="connsiteY4" fmla="*/ 0 h 6870700"/>
              <a:gd name="connsiteX0" fmla="*/ 10326 w 8632561"/>
              <a:gd name="connsiteY0" fmla="*/ 0 h 6870700"/>
              <a:gd name="connsiteX1" fmla="*/ 8632561 w 8632561"/>
              <a:gd name="connsiteY1" fmla="*/ 25400 h 6870700"/>
              <a:gd name="connsiteX2" fmla="*/ 7348032 w 8632561"/>
              <a:gd name="connsiteY2" fmla="*/ 6870700 h 6870700"/>
              <a:gd name="connsiteX3" fmla="*/ 0 w 8632561"/>
              <a:gd name="connsiteY3" fmla="*/ 6870700 h 6870700"/>
              <a:gd name="connsiteX4" fmla="*/ 10326 w 8632561"/>
              <a:gd name="connsiteY4" fmla="*/ 0 h 6870700"/>
              <a:gd name="connsiteX0" fmla="*/ 10326 w 8642887"/>
              <a:gd name="connsiteY0" fmla="*/ 0 h 6870700"/>
              <a:gd name="connsiteX1" fmla="*/ 8642887 w 8642887"/>
              <a:gd name="connsiteY1" fmla="*/ 12700 h 6870700"/>
              <a:gd name="connsiteX2" fmla="*/ 7348032 w 8642887"/>
              <a:gd name="connsiteY2" fmla="*/ 6870700 h 6870700"/>
              <a:gd name="connsiteX3" fmla="*/ 0 w 8642887"/>
              <a:gd name="connsiteY3" fmla="*/ 6870700 h 6870700"/>
              <a:gd name="connsiteX4" fmla="*/ 10326 w 8642887"/>
              <a:gd name="connsiteY4" fmla="*/ 0 h 6870700"/>
              <a:gd name="connsiteX0" fmla="*/ 10326 w 8684189"/>
              <a:gd name="connsiteY0" fmla="*/ 0 h 6870700"/>
              <a:gd name="connsiteX1" fmla="*/ 8684189 w 8684189"/>
              <a:gd name="connsiteY1" fmla="*/ 0 h 6870700"/>
              <a:gd name="connsiteX2" fmla="*/ 7348032 w 8684189"/>
              <a:gd name="connsiteY2" fmla="*/ 6870700 h 6870700"/>
              <a:gd name="connsiteX3" fmla="*/ 0 w 8684189"/>
              <a:gd name="connsiteY3" fmla="*/ 6870700 h 6870700"/>
              <a:gd name="connsiteX4" fmla="*/ 10326 w 8684189"/>
              <a:gd name="connsiteY4" fmla="*/ 0 h 6870700"/>
              <a:gd name="connsiteX0" fmla="*/ 10326 w 8684189"/>
              <a:gd name="connsiteY0" fmla="*/ 50800 h 6921500"/>
              <a:gd name="connsiteX1" fmla="*/ 8684189 w 8684189"/>
              <a:gd name="connsiteY1" fmla="*/ 0 h 6921500"/>
              <a:gd name="connsiteX2" fmla="*/ 7348032 w 8684189"/>
              <a:gd name="connsiteY2" fmla="*/ 6921500 h 6921500"/>
              <a:gd name="connsiteX3" fmla="*/ 0 w 8684189"/>
              <a:gd name="connsiteY3" fmla="*/ 6921500 h 6921500"/>
              <a:gd name="connsiteX4" fmla="*/ 10326 w 8684189"/>
              <a:gd name="connsiteY4" fmla="*/ 50800 h 6921500"/>
              <a:gd name="connsiteX0" fmla="*/ 2486 w 8684189"/>
              <a:gd name="connsiteY0" fmla="*/ 31014 h 6921500"/>
              <a:gd name="connsiteX1" fmla="*/ 8684189 w 8684189"/>
              <a:gd name="connsiteY1" fmla="*/ 0 h 6921500"/>
              <a:gd name="connsiteX2" fmla="*/ 7348032 w 8684189"/>
              <a:gd name="connsiteY2" fmla="*/ 6921500 h 6921500"/>
              <a:gd name="connsiteX3" fmla="*/ 0 w 8684189"/>
              <a:gd name="connsiteY3" fmla="*/ 6921500 h 6921500"/>
              <a:gd name="connsiteX4" fmla="*/ 2486 w 8684189"/>
              <a:gd name="connsiteY4" fmla="*/ 31014 h 6921500"/>
              <a:gd name="connsiteX0" fmla="*/ 2486 w 8684189"/>
              <a:gd name="connsiteY0" fmla="*/ 0 h 6928821"/>
              <a:gd name="connsiteX1" fmla="*/ 8684189 w 8684189"/>
              <a:gd name="connsiteY1" fmla="*/ 7321 h 6928821"/>
              <a:gd name="connsiteX2" fmla="*/ 7348032 w 8684189"/>
              <a:gd name="connsiteY2" fmla="*/ 6928821 h 6928821"/>
              <a:gd name="connsiteX3" fmla="*/ 0 w 8684189"/>
              <a:gd name="connsiteY3" fmla="*/ 6928821 h 6928821"/>
              <a:gd name="connsiteX4" fmla="*/ 2486 w 8684189"/>
              <a:gd name="connsiteY4" fmla="*/ 0 h 6928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4189" h="6928821">
                <a:moveTo>
                  <a:pt x="2486" y="0"/>
                </a:moveTo>
                <a:lnTo>
                  <a:pt x="8684189" y="7321"/>
                </a:lnTo>
                <a:lnTo>
                  <a:pt x="7348032" y="6928821"/>
                </a:lnTo>
                <a:lnTo>
                  <a:pt x="0" y="6928821"/>
                </a:lnTo>
                <a:cubicBezTo>
                  <a:pt x="829" y="4631992"/>
                  <a:pt x="1657" y="2296829"/>
                  <a:pt x="2486" y="0"/>
                </a:cubicBezTo>
                <a:close/>
              </a:path>
            </a:pathLst>
          </a:custGeom>
          <a:solidFill>
            <a:srgbClr val="00A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E45C5E51-E7DE-40B2-86EE-E1A9B3DE6FF3}"/>
              </a:ext>
            </a:extLst>
          </p:cNvPr>
          <p:cNvGrpSpPr/>
          <p:nvPr/>
        </p:nvGrpSpPr>
        <p:grpSpPr>
          <a:xfrm>
            <a:off x="9565018" y="5930900"/>
            <a:ext cx="2309481" cy="749299"/>
            <a:chOff x="1923279" y="2080163"/>
            <a:chExt cx="8345441" cy="2707634"/>
          </a:xfrm>
        </p:grpSpPr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id="{29446F58-11B6-4703-BFE9-D55DF0E322A0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24" name="Obraz 23">
                <a:extLst>
                  <a:ext uri="{FF2B5EF4-FFF2-40B4-BE49-F238E27FC236}">
                    <a16:creationId xmlns:a16="http://schemas.microsoft.com/office/drawing/2014/main" id="{FF1F8065-143E-4B00-A069-4841CDCA5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26" name="Obraz 25">
                <a:extLst>
                  <a:ext uri="{FF2B5EF4-FFF2-40B4-BE49-F238E27FC236}">
                    <a16:creationId xmlns:a16="http://schemas.microsoft.com/office/drawing/2014/main" id="{E91BDB38-0E47-4CB5-94FE-863AAF6866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27" name="Obraz 26">
                <a:extLst>
                  <a:ext uri="{FF2B5EF4-FFF2-40B4-BE49-F238E27FC236}">
                    <a16:creationId xmlns:a16="http://schemas.microsoft.com/office/drawing/2014/main" id="{A370193E-9518-4EA8-9B55-3F5F9BB244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28" name="Obraz 27">
                <a:extLst>
                  <a:ext uri="{FF2B5EF4-FFF2-40B4-BE49-F238E27FC236}">
                    <a16:creationId xmlns:a16="http://schemas.microsoft.com/office/drawing/2014/main" id="{194AC187-F14F-4AEA-904B-540C20171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17C37B02-4D9F-4A39-A488-B70B94D5E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22" name="Obraz 21">
              <a:extLst>
                <a:ext uri="{FF2B5EF4-FFF2-40B4-BE49-F238E27FC236}">
                  <a16:creationId xmlns:a16="http://schemas.microsoft.com/office/drawing/2014/main" id="{B58FCA6A-8B87-4CAE-BA3B-D39E50662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pic>
        <p:nvPicPr>
          <p:cNvPr id="5" name="Grafika 4" descr="Robot">
            <a:extLst>
              <a:ext uri="{FF2B5EF4-FFF2-40B4-BE49-F238E27FC236}">
                <a16:creationId xmlns:a16="http://schemas.microsoft.com/office/drawing/2014/main" id="{3CE5ACAE-1D37-4711-A222-11C5BC3F17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249457" y="98515"/>
            <a:ext cx="727286" cy="727286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0CE5CFC-EEAE-4FE0-930F-928CE064E7F6}"/>
              </a:ext>
            </a:extLst>
          </p:cNvPr>
          <p:cNvSpPr txBox="1"/>
          <p:nvPr/>
        </p:nvSpPr>
        <p:spPr>
          <a:xfrm>
            <a:off x="1084470" y="266984"/>
            <a:ext cx="9416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BCE3F9"/>
                </a:solidFill>
              </a:rPr>
              <a:t>Innowacyjny przemysł – Zrównoważony Rozwój: </a:t>
            </a:r>
            <a:br>
              <a:rPr lang="pl-PL" sz="2400" dirty="0">
                <a:solidFill>
                  <a:srgbClr val="BCE3F9"/>
                </a:solidFill>
              </a:rPr>
            </a:br>
            <a:r>
              <a:rPr lang="pl-PL" sz="2400" dirty="0">
                <a:solidFill>
                  <a:srgbClr val="BCE3F9"/>
                </a:solidFill>
              </a:rPr>
              <a:t>Systemy </a:t>
            </a:r>
            <a:r>
              <a:rPr lang="pl-PL" sz="2400" dirty="0" err="1">
                <a:solidFill>
                  <a:srgbClr val="BCE3F9"/>
                </a:solidFill>
              </a:rPr>
              <a:t>cyber</a:t>
            </a:r>
            <a:r>
              <a:rPr lang="pl-PL" sz="2400" dirty="0">
                <a:solidFill>
                  <a:srgbClr val="BCE3F9"/>
                </a:solidFill>
              </a:rPr>
              <a:t>-fizyczne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990FDD01-3C4A-46A3-8BD0-6DA481708F9B}"/>
              </a:ext>
            </a:extLst>
          </p:cNvPr>
          <p:cNvSpPr txBox="1"/>
          <p:nvPr/>
        </p:nvSpPr>
        <p:spPr>
          <a:xfrm>
            <a:off x="1084469" y="1364965"/>
            <a:ext cx="8493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FECC00"/>
                </a:solidFill>
              </a:rPr>
              <a:t>Podmiot reprezentujący Partnerstwo</a:t>
            </a:r>
          </a:p>
          <a:p>
            <a:pPr lvl="1"/>
            <a:r>
              <a:rPr lang="pl-PL" sz="2000" b="1" dirty="0">
                <a:solidFill>
                  <a:srgbClr val="BCE3F9"/>
                </a:solidFill>
              </a:rPr>
              <a:t>MAZEL SA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18796AB7-290F-4D50-BE3C-7BF26509DAE7}"/>
              </a:ext>
            </a:extLst>
          </p:cNvPr>
          <p:cNvSpPr/>
          <p:nvPr/>
        </p:nvSpPr>
        <p:spPr>
          <a:xfrm>
            <a:off x="590550" y="666378"/>
            <a:ext cx="36000" cy="6192000"/>
          </a:xfrm>
          <a:prstGeom prst="rect">
            <a:avLst/>
          </a:prstGeom>
          <a:solidFill>
            <a:srgbClr val="BCE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844D5AD3-359B-4185-A488-F7F71C637614}"/>
              </a:ext>
            </a:extLst>
          </p:cNvPr>
          <p:cNvSpPr/>
          <p:nvPr/>
        </p:nvSpPr>
        <p:spPr>
          <a:xfrm>
            <a:off x="803715" y="1464831"/>
            <a:ext cx="192600" cy="192600"/>
          </a:xfrm>
          <a:prstGeom prst="rect">
            <a:avLst/>
          </a:prstGeom>
          <a:solidFill>
            <a:srgbClr val="FE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5D0C67CE-D30B-4642-96A6-C6A2E4BABE8F}"/>
              </a:ext>
            </a:extLst>
          </p:cNvPr>
          <p:cNvSpPr txBox="1"/>
          <p:nvPr/>
        </p:nvSpPr>
        <p:spPr>
          <a:xfrm>
            <a:off x="1084468" y="2252924"/>
            <a:ext cx="88633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FECC00"/>
                </a:solidFill>
              </a:rPr>
              <a:t>Partnerzy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sz="2000" dirty="0">
                <a:solidFill>
                  <a:srgbClr val="BCE3F9"/>
                </a:solidFill>
              </a:rPr>
              <a:t>MAZEL SA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sz="2000" dirty="0">
                <a:solidFill>
                  <a:srgbClr val="BCE3F9"/>
                </a:solidFill>
              </a:rPr>
              <a:t>Uniwersytet Zielonogórski – Wydział Informatyki, Elektrotechniki i Automatyki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sz="2000" dirty="0">
                <a:solidFill>
                  <a:srgbClr val="BCE3F9"/>
                </a:solidFill>
              </a:rPr>
              <a:t>RELPOL SA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sz="2000" dirty="0">
                <a:solidFill>
                  <a:srgbClr val="BCE3F9"/>
                </a:solidFill>
              </a:rPr>
              <a:t>LUG </a:t>
            </a:r>
            <a:r>
              <a:rPr lang="pl-PL" sz="2000" dirty="0" err="1">
                <a:solidFill>
                  <a:srgbClr val="BCE3F9"/>
                </a:solidFill>
              </a:rPr>
              <a:t>Light</a:t>
            </a:r>
            <a:r>
              <a:rPr lang="pl-PL" sz="2000" dirty="0">
                <a:solidFill>
                  <a:srgbClr val="BCE3F9"/>
                </a:solidFill>
              </a:rPr>
              <a:t> </a:t>
            </a:r>
            <a:r>
              <a:rPr lang="pl-PL" sz="2000" dirty="0" err="1">
                <a:solidFill>
                  <a:srgbClr val="BCE3F9"/>
                </a:solidFill>
              </a:rPr>
              <a:t>Factory</a:t>
            </a:r>
            <a:r>
              <a:rPr lang="pl-PL" sz="2000" dirty="0">
                <a:solidFill>
                  <a:srgbClr val="BCE3F9"/>
                </a:solidFill>
              </a:rPr>
              <a:t> Sp. z o.o.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sz="2000" dirty="0">
                <a:solidFill>
                  <a:srgbClr val="BCE3F9"/>
                </a:solidFill>
              </a:rPr>
              <a:t>LUMEL SA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sz="2000" dirty="0">
                <a:solidFill>
                  <a:srgbClr val="BCE3F9"/>
                </a:solidFill>
              </a:rPr>
              <a:t>ENERVAR Produkcja Artykułów Metalowych Artur Polegaj</a:t>
            </a: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F520E23E-F957-45B4-AF96-642D340B5110}"/>
              </a:ext>
            </a:extLst>
          </p:cNvPr>
          <p:cNvSpPr/>
          <p:nvPr/>
        </p:nvSpPr>
        <p:spPr>
          <a:xfrm>
            <a:off x="803715" y="2361179"/>
            <a:ext cx="192600" cy="192600"/>
          </a:xfrm>
          <a:prstGeom prst="rect">
            <a:avLst/>
          </a:prstGeom>
          <a:solidFill>
            <a:srgbClr val="FE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6711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az 29">
            <a:extLst>
              <a:ext uri="{FF2B5EF4-FFF2-40B4-BE49-F238E27FC236}">
                <a16:creationId xmlns:a16="http://schemas.microsoft.com/office/drawing/2014/main" id="{253B9CE9-ED7D-4389-A679-C207283BA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7FB83D4-902B-4D7F-80E0-013F42AB4A1D}"/>
              </a:ext>
            </a:extLst>
          </p:cNvPr>
          <p:cNvSpPr/>
          <p:nvPr/>
        </p:nvSpPr>
        <p:spPr>
          <a:xfrm flipV="1">
            <a:off x="-38886" y="-1"/>
            <a:ext cx="10891065" cy="6932161"/>
          </a:xfrm>
          <a:custGeom>
            <a:avLst/>
            <a:gdLst>
              <a:gd name="connsiteX0" fmla="*/ 0 w 8993956"/>
              <a:gd name="connsiteY0" fmla="*/ 0 h 6858000"/>
              <a:gd name="connsiteX1" fmla="*/ 8993956 w 8993956"/>
              <a:gd name="connsiteY1" fmla="*/ 0 h 6858000"/>
              <a:gd name="connsiteX2" fmla="*/ 8993956 w 8993956"/>
              <a:gd name="connsiteY2" fmla="*/ 6858000 h 6858000"/>
              <a:gd name="connsiteX3" fmla="*/ 0 w 8993956"/>
              <a:gd name="connsiteY3" fmla="*/ 6858000 h 6858000"/>
              <a:gd name="connsiteX4" fmla="*/ 0 w 8993956"/>
              <a:gd name="connsiteY4" fmla="*/ 0 h 6858000"/>
              <a:gd name="connsiteX0" fmla="*/ 0 w 8993956"/>
              <a:gd name="connsiteY0" fmla="*/ 0 h 6858000"/>
              <a:gd name="connsiteX1" fmla="*/ 8993956 w 8993956"/>
              <a:gd name="connsiteY1" fmla="*/ 0 h 6858000"/>
              <a:gd name="connsiteX2" fmla="*/ 4739456 w 8993956"/>
              <a:gd name="connsiteY2" fmla="*/ 6858000 h 6858000"/>
              <a:gd name="connsiteX3" fmla="*/ 0 w 8993956"/>
              <a:gd name="connsiteY3" fmla="*/ 6858000 h 6858000"/>
              <a:gd name="connsiteX4" fmla="*/ 0 w 8993956"/>
              <a:gd name="connsiteY4" fmla="*/ 0 h 6858000"/>
              <a:gd name="connsiteX0" fmla="*/ 0 w 8993956"/>
              <a:gd name="connsiteY0" fmla="*/ 0 h 6870700"/>
              <a:gd name="connsiteX1" fmla="*/ 8993956 w 8993956"/>
              <a:gd name="connsiteY1" fmla="*/ 0 h 6870700"/>
              <a:gd name="connsiteX2" fmla="*/ 6873056 w 8993956"/>
              <a:gd name="connsiteY2" fmla="*/ 6870700 h 6870700"/>
              <a:gd name="connsiteX3" fmla="*/ 0 w 8993956"/>
              <a:gd name="connsiteY3" fmla="*/ 6858000 h 6870700"/>
              <a:gd name="connsiteX4" fmla="*/ 0 w 8993956"/>
              <a:gd name="connsiteY4" fmla="*/ 0 h 6870700"/>
              <a:gd name="connsiteX0" fmla="*/ 0 w 8157585"/>
              <a:gd name="connsiteY0" fmla="*/ 0 h 6870700"/>
              <a:gd name="connsiteX1" fmla="*/ 8157585 w 8157585"/>
              <a:gd name="connsiteY1" fmla="*/ 25400 h 6870700"/>
              <a:gd name="connsiteX2" fmla="*/ 6873056 w 8157585"/>
              <a:gd name="connsiteY2" fmla="*/ 6870700 h 6870700"/>
              <a:gd name="connsiteX3" fmla="*/ 0 w 8157585"/>
              <a:gd name="connsiteY3" fmla="*/ 6858000 h 6870700"/>
              <a:gd name="connsiteX4" fmla="*/ 0 w 8157585"/>
              <a:gd name="connsiteY4" fmla="*/ 0 h 6870700"/>
              <a:gd name="connsiteX0" fmla="*/ 0 w 8622235"/>
              <a:gd name="connsiteY0" fmla="*/ 0 h 6870700"/>
              <a:gd name="connsiteX1" fmla="*/ 8622235 w 8622235"/>
              <a:gd name="connsiteY1" fmla="*/ 25400 h 6870700"/>
              <a:gd name="connsiteX2" fmla="*/ 7337706 w 8622235"/>
              <a:gd name="connsiteY2" fmla="*/ 6870700 h 6870700"/>
              <a:gd name="connsiteX3" fmla="*/ 464650 w 8622235"/>
              <a:gd name="connsiteY3" fmla="*/ 6858000 h 6870700"/>
              <a:gd name="connsiteX4" fmla="*/ 0 w 8622235"/>
              <a:gd name="connsiteY4" fmla="*/ 0 h 6870700"/>
              <a:gd name="connsiteX0" fmla="*/ 10326 w 8632561"/>
              <a:gd name="connsiteY0" fmla="*/ 0 h 6870700"/>
              <a:gd name="connsiteX1" fmla="*/ 8632561 w 8632561"/>
              <a:gd name="connsiteY1" fmla="*/ 25400 h 6870700"/>
              <a:gd name="connsiteX2" fmla="*/ 7348032 w 8632561"/>
              <a:gd name="connsiteY2" fmla="*/ 6870700 h 6870700"/>
              <a:gd name="connsiteX3" fmla="*/ 0 w 8632561"/>
              <a:gd name="connsiteY3" fmla="*/ 6870700 h 6870700"/>
              <a:gd name="connsiteX4" fmla="*/ 10326 w 8632561"/>
              <a:gd name="connsiteY4" fmla="*/ 0 h 6870700"/>
              <a:gd name="connsiteX0" fmla="*/ 10326 w 8642887"/>
              <a:gd name="connsiteY0" fmla="*/ 0 h 6870700"/>
              <a:gd name="connsiteX1" fmla="*/ 8642887 w 8642887"/>
              <a:gd name="connsiteY1" fmla="*/ 12700 h 6870700"/>
              <a:gd name="connsiteX2" fmla="*/ 7348032 w 8642887"/>
              <a:gd name="connsiteY2" fmla="*/ 6870700 h 6870700"/>
              <a:gd name="connsiteX3" fmla="*/ 0 w 8642887"/>
              <a:gd name="connsiteY3" fmla="*/ 6870700 h 6870700"/>
              <a:gd name="connsiteX4" fmla="*/ 10326 w 8642887"/>
              <a:gd name="connsiteY4" fmla="*/ 0 h 6870700"/>
              <a:gd name="connsiteX0" fmla="*/ 10326 w 8684189"/>
              <a:gd name="connsiteY0" fmla="*/ 0 h 6870700"/>
              <a:gd name="connsiteX1" fmla="*/ 8684189 w 8684189"/>
              <a:gd name="connsiteY1" fmla="*/ 0 h 6870700"/>
              <a:gd name="connsiteX2" fmla="*/ 7348032 w 8684189"/>
              <a:gd name="connsiteY2" fmla="*/ 6870700 h 6870700"/>
              <a:gd name="connsiteX3" fmla="*/ 0 w 8684189"/>
              <a:gd name="connsiteY3" fmla="*/ 6870700 h 6870700"/>
              <a:gd name="connsiteX4" fmla="*/ 10326 w 8684189"/>
              <a:gd name="connsiteY4" fmla="*/ 0 h 6870700"/>
              <a:gd name="connsiteX0" fmla="*/ 10326 w 8684189"/>
              <a:gd name="connsiteY0" fmla="*/ 50800 h 6921500"/>
              <a:gd name="connsiteX1" fmla="*/ 8684189 w 8684189"/>
              <a:gd name="connsiteY1" fmla="*/ 0 h 6921500"/>
              <a:gd name="connsiteX2" fmla="*/ 7348032 w 8684189"/>
              <a:gd name="connsiteY2" fmla="*/ 6921500 h 6921500"/>
              <a:gd name="connsiteX3" fmla="*/ 0 w 8684189"/>
              <a:gd name="connsiteY3" fmla="*/ 6921500 h 6921500"/>
              <a:gd name="connsiteX4" fmla="*/ 10326 w 8684189"/>
              <a:gd name="connsiteY4" fmla="*/ 50800 h 6921500"/>
              <a:gd name="connsiteX0" fmla="*/ 2486 w 8684189"/>
              <a:gd name="connsiteY0" fmla="*/ 31014 h 6921500"/>
              <a:gd name="connsiteX1" fmla="*/ 8684189 w 8684189"/>
              <a:gd name="connsiteY1" fmla="*/ 0 h 6921500"/>
              <a:gd name="connsiteX2" fmla="*/ 7348032 w 8684189"/>
              <a:gd name="connsiteY2" fmla="*/ 6921500 h 6921500"/>
              <a:gd name="connsiteX3" fmla="*/ 0 w 8684189"/>
              <a:gd name="connsiteY3" fmla="*/ 6921500 h 6921500"/>
              <a:gd name="connsiteX4" fmla="*/ 2486 w 8684189"/>
              <a:gd name="connsiteY4" fmla="*/ 31014 h 692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4189" h="6921500">
                <a:moveTo>
                  <a:pt x="2486" y="31014"/>
                </a:moveTo>
                <a:lnTo>
                  <a:pt x="8684189" y="0"/>
                </a:lnTo>
                <a:lnTo>
                  <a:pt x="7348032" y="6921500"/>
                </a:lnTo>
                <a:lnTo>
                  <a:pt x="0" y="6921500"/>
                </a:lnTo>
                <a:cubicBezTo>
                  <a:pt x="829" y="4624671"/>
                  <a:pt x="1657" y="2327843"/>
                  <a:pt x="2486" y="31014"/>
                </a:cubicBezTo>
                <a:close/>
              </a:path>
            </a:pathLst>
          </a:custGeom>
          <a:solidFill>
            <a:srgbClr val="00A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E45C5E51-E7DE-40B2-86EE-E1A9B3DE6FF3}"/>
              </a:ext>
            </a:extLst>
          </p:cNvPr>
          <p:cNvGrpSpPr/>
          <p:nvPr/>
        </p:nvGrpSpPr>
        <p:grpSpPr>
          <a:xfrm>
            <a:off x="9565018" y="211314"/>
            <a:ext cx="2309481" cy="749299"/>
            <a:chOff x="1923279" y="2080163"/>
            <a:chExt cx="8345441" cy="2707634"/>
          </a:xfrm>
        </p:grpSpPr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id="{29446F58-11B6-4703-BFE9-D55DF0E322A0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24" name="Obraz 23">
                <a:extLst>
                  <a:ext uri="{FF2B5EF4-FFF2-40B4-BE49-F238E27FC236}">
                    <a16:creationId xmlns:a16="http://schemas.microsoft.com/office/drawing/2014/main" id="{FF1F8065-143E-4B00-A069-4841CDCA5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26" name="Obraz 25">
                <a:extLst>
                  <a:ext uri="{FF2B5EF4-FFF2-40B4-BE49-F238E27FC236}">
                    <a16:creationId xmlns:a16="http://schemas.microsoft.com/office/drawing/2014/main" id="{E91BDB38-0E47-4CB5-94FE-863AAF6866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27" name="Obraz 26">
                <a:extLst>
                  <a:ext uri="{FF2B5EF4-FFF2-40B4-BE49-F238E27FC236}">
                    <a16:creationId xmlns:a16="http://schemas.microsoft.com/office/drawing/2014/main" id="{A370193E-9518-4EA8-9B55-3F5F9BB244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28" name="Obraz 27">
                <a:extLst>
                  <a:ext uri="{FF2B5EF4-FFF2-40B4-BE49-F238E27FC236}">
                    <a16:creationId xmlns:a16="http://schemas.microsoft.com/office/drawing/2014/main" id="{194AC187-F14F-4AEA-904B-540C20171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17C37B02-4D9F-4A39-A488-B70B94D5E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22" name="Obraz 21">
              <a:extLst>
                <a:ext uri="{FF2B5EF4-FFF2-40B4-BE49-F238E27FC236}">
                  <a16:creationId xmlns:a16="http://schemas.microsoft.com/office/drawing/2014/main" id="{B58FCA6A-8B87-4CAE-BA3B-D39E50662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0CE5CFC-EEAE-4FE0-930F-928CE064E7F6}"/>
              </a:ext>
            </a:extLst>
          </p:cNvPr>
          <p:cNvSpPr txBox="1"/>
          <p:nvPr/>
        </p:nvSpPr>
        <p:spPr>
          <a:xfrm>
            <a:off x="1084470" y="266984"/>
            <a:ext cx="9416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BCE3F9"/>
                </a:solidFill>
              </a:rPr>
              <a:t>Innowacyjny przemysł – Zrównoważony Rozwój: </a:t>
            </a:r>
            <a:br>
              <a:rPr lang="pl-PL" sz="2400" dirty="0">
                <a:solidFill>
                  <a:srgbClr val="BCE3F9"/>
                </a:solidFill>
              </a:rPr>
            </a:br>
            <a:r>
              <a:rPr lang="pl-PL" sz="2400" dirty="0">
                <a:solidFill>
                  <a:srgbClr val="BCE3F9"/>
                </a:solidFill>
              </a:rPr>
              <a:t>Systemy </a:t>
            </a:r>
            <a:r>
              <a:rPr lang="pl-PL" sz="2400" dirty="0" err="1">
                <a:solidFill>
                  <a:srgbClr val="BCE3F9"/>
                </a:solidFill>
              </a:rPr>
              <a:t>cyber</a:t>
            </a:r>
            <a:r>
              <a:rPr lang="pl-PL" sz="2400" dirty="0">
                <a:solidFill>
                  <a:srgbClr val="BCE3F9"/>
                </a:solidFill>
              </a:rPr>
              <a:t>-fizyczne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990FDD01-3C4A-46A3-8BD0-6DA481708F9B}"/>
              </a:ext>
            </a:extLst>
          </p:cNvPr>
          <p:cNvSpPr txBox="1"/>
          <p:nvPr/>
        </p:nvSpPr>
        <p:spPr>
          <a:xfrm>
            <a:off x="1084470" y="1364965"/>
            <a:ext cx="809763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FECC00"/>
                </a:solidFill>
              </a:rPr>
              <a:t>Krótka charakterystyka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Wybrany obszar kluczowy wpisuje się w Innowacyjny przemysł – Zrównoważony Rozwój: przemysł ICT, inteligentne technologie przemysłowe - lubuskich inteligentnych specjalizacji oraz KIS 11. Automatyka i robotyka procesów technologicznych. 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Zakładane projekty uwzględniają kształcenie kadry badawczo-rozwojowej o wysokim potencjale w dziedzinie systemów </a:t>
            </a:r>
            <a:r>
              <a:rPr lang="pl-PL" sz="2000" dirty="0" err="1">
                <a:solidFill>
                  <a:srgbClr val="BCE3F9"/>
                </a:solidFill>
              </a:rPr>
              <a:t>cyber</a:t>
            </a:r>
            <a:r>
              <a:rPr lang="pl-PL" sz="2000" dirty="0">
                <a:solidFill>
                  <a:srgbClr val="BCE3F9"/>
                </a:solidFill>
              </a:rPr>
              <a:t>-fizycznych, pierwszej grupy wysokiej klasy specjalistów z głównego dziś w świecie obszaru specjalizacji </a:t>
            </a:r>
            <a:r>
              <a:rPr lang="pl-PL" sz="2000" dirty="0" err="1">
                <a:solidFill>
                  <a:srgbClr val="BCE3F9"/>
                </a:solidFill>
              </a:rPr>
              <a:t>Industry</a:t>
            </a:r>
            <a:r>
              <a:rPr lang="pl-PL" sz="2000" dirty="0">
                <a:solidFill>
                  <a:srgbClr val="BCE3F9"/>
                </a:solidFill>
              </a:rPr>
              <a:t> 4.0. Pośrednim celem projektu oprócz celu strategicznego jest zapewnienie stabilnego wsparcia </a:t>
            </a:r>
            <a:br>
              <a:rPr lang="pl-PL" sz="2000" dirty="0">
                <a:solidFill>
                  <a:srgbClr val="BCE3F9"/>
                </a:solidFill>
              </a:rPr>
            </a:br>
            <a:r>
              <a:rPr lang="pl-PL" sz="2000" dirty="0">
                <a:solidFill>
                  <a:srgbClr val="BCE3F9"/>
                </a:solidFill>
              </a:rPr>
              <a:t>dla rozwoju młodej, wysoko wykwalifikowanej kadry. Obszary kształcenia to zagadnienia z dyscyplin: automatyki, elektroniki, informatyki oraz biocybernetyki. 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18796AB7-290F-4D50-BE3C-7BF26509DAE7}"/>
              </a:ext>
            </a:extLst>
          </p:cNvPr>
          <p:cNvSpPr/>
          <p:nvPr/>
        </p:nvSpPr>
        <p:spPr>
          <a:xfrm>
            <a:off x="590550" y="9153"/>
            <a:ext cx="36000" cy="5220000"/>
          </a:xfrm>
          <a:prstGeom prst="rect">
            <a:avLst/>
          </a:prstGeom>
          <a:solidFill>
            <a:srgbClr val="BCE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844D5AD3-359B-4185-A488-F7F71C637614}"/>
              </a:ext>
            </a:extLst>
          </p:cNvPr>
          <p:cNvSpPr/>
          <p:nvPr/>
        </p:nvSpPr>
        <p:spPr>
          <a:xfrm>
            <a:off x="803715" y="1464831"/>
            <a:ext cx="192600" cy="192600"/>
          </a:xfrm>
          <a:prstGeom prst="rect">
            <a:avLst/>
          </a:prstGeom>
          <a:solidFill>
            <a:srgbClr val="FE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D7668F6E-DD24-4385-8F83-AEF1F91F21EC}"/>
              </a:ext>
            </a:extLst>
          </p:cNvPr>
          <p:cNvSpPr/>
          <p:nvPr/>
        </p:nvSpPr>
        <p:spPr>
          <a:xfrm>
            <a:off x="511200" y="5142604"/>
            <a:ext cx="192600" cy="192600"/>
          </a:xfrm>
          <a:prstGeom prst="rect">
            <a:avLst/>
          </a:prstGeom>
          <a:solidFill>
            <a:srgbClr val="BCE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2894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2" grpId="0" animBg="1"/>
      <p:bldP spid="16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az 29">
            <a:extLst>
              <a:ext uri="{FF2B5EF4-FFF2-40B4-BE49-F238E27FC236}">
                <a16:creationId xmlns:a16="http://schemas.microsoft.com/office/drawing/2014/main" id="{253B9CE9-ED7D-4389-A679-C207283BA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7FB83D4-902B-4D7F-80E0-013F42AB4A1D}"/>
              </a:ext>
            </a:extLst>
          </p:cNvPr>
          <p:cNvSpPr/>
          <p:nvPr/>
        </p:nvSpPr>
        <p:spPr>
          <a:xfrm>
            <a:off x="-38886" y="-28365"/>
            <a:ext cx="10891065" cy="6886365"/>
          </a:xfrm>
          <a:custGeom>
            <a:avLst/>
            <a:gdLst>
              <a:gd name="connsiteX0" fmla="*/ 0 w 8993956"/>
              <a:gd name="connsiteY0" fmla="*/ 0 h 6858000"/>
              <a:gd name="connsiteX1" fmla="*/ 8993956 w 8993956"/>
              <a:gd name="connsiteY1" fmla="*/ 0 h 6858000"/>
              <a:gd name="connsiteX2" fmla="*/ 8993956 w 8993956"/>
              <a:gd name="connsiteY2" fmla="*/ 6858000 h 6858000"/>
              <a:gd name="connsiteX3" fmla="*/ 0 w 8993956"/>
              <a:gd name="connsiteY3" fmla="*/ 6858000 h 6858000"/>
              <a:gd name="connsiteX4" fmla="*/ 0 w 8993956"/>
              <a:gd name="connsiteY4" fmla="*/ 0 h 6858000"/>
              <a:gd name="connsiteX0" fmla="*/ 0 w 8993956"/>
              <a:gd name="connsiteY0" fmla="*/ 0 h 6858000"/>
              <a:gd name="connsiteX1" fmla="*/ 8993956 w 8993956"/>
              <a:gd name="connsiteY1" fmla="*/ 0 h 6858000"/>
              <a:gd name="connsiteX2" fmla="*/ 4739456 w 8993956"/>
              <a:gd name="connsiteY2" fmla="*/ 6858000 h 6858000"/>
              <a:gd name="connsiteX3" fmla="*/ 0 w 8993956"/>
              <a:gd name="connsiteY3" fmla="*/ 6858000 h 6858000"/>
              <a:gd name="connsiteX4" fmla="*/ 0 w 8993956"/>
              <a:gd name="connsiteY4" fmla="*/ 0 h 6858000"/>
              <a:gd name="connsiteX0" fmla="*/ 0 w 8993956"/>
              <a:gd name="connsiteY0" fmla="*/ 0 h 6870700"/>
              <a:gd name="connsiteX1" fmla="*/ 8993956 w 8993956"/>
              <a:gd name="connsiteY1" fmla="*/ 0 h 6870700"/>
              <a:gd name="connsiteX2" fmla="*/ 6873056 w 8993956"/>
              <a:gd name="connsiteY2" fmla="*/ 6870700 h 6870700"/>
              <a:gd name="connsiteX3" fmla="*/ 0 w 8993956"/>
              <a:gd name="connsiteY3" fmla="*/ 6858000 h 6870700"/>
              <a:gd name="connsiteX4" fmla="*/ 0 w 8993956"/>
              <a:gd name="connsiteY4" fmla="*/ 0 h 6870700"/>
              <a:gd name="connsiteX0" fmla="*/ 0 w 8157585"/>
              <a:gd name="connsiteY0" fmla="*/ 0 h 6870700"/>
              <a:gd name="connsiteX1" fmla="*/ 8157585 w 8157585"/>
              <a:gd name="connsiteY1" fmla="*/ 25400 h 6870700"/>
              <a:gd name="connsiteX2" fmla="*/ 6873056 w 8157585"/>
              <a:gd name="connsiteY2" fmla="*/ 6870700 h 6870700"/>
              <a:gd name="connsiteX3" fmla="*/ 0 w 8157585"/>
              <a:gd name="connsiteY3" fmla="*/ 6858000 h 6870700"/>
              <a:gd name="connsiteX4" fmla="*/ 0 w 8157585"/>
              <a:gd name="connsiteY4" fmla="*/ 0 h 6870700"/>
              <a:gd name="connsiteX0" fmla="*/ 0 w 8622235"/>
              <a:gd name="connsiteY0" fmla="*/ 0 h 6870700"/>
              <a:gd name="connsiteX1" fmla="*/ 8622235 w 8622235"/>
              <a:gd name="connsiteY1" fmla="*/ 25400 h 6870700"/>
              <a:gd name="connsiteX2" fmla="*/ 7337706 w 8622235"/>
              <a:gd name="connsiteY2" fmla="*/ 6870700 h 6870700"/>
              <a:gd name="connsiteX3" fmla="*/ 464650 w 8622235"/>
              <a:gd name="connsiteY3" fmla="*/ 6858000 h 6870700"/>
              <a:gd name="connsiteX4" fmla="*/ 0 w 8622235"/>
              <a:gd name="connsiteY4" fmla="*/ 0 h 6870700"/>
              <a:gd name="connsiteX0" fmla="*/ 10326 w 8632561"/>
              <a:gd name="connsiteY0" fmla="*/ 0 h 6870700"/>
              <a:gd name="connsiteX1" fmla="*/ 8632561 w 8632561"/>
              <a:gd name="connsiteY1" fmla="*/ 25400 h 6870700"/>
              <a:gd name="connsiteX2" fmla="*/ 7348032 w 8632561"/>
              <a:gd name="connsiteY2" fmla="*/ 6870700 h 6870700"/>
              <a:gd name="connsiteX3" fmla="*/ 0 w 8632561"/>
              <a:gd name="connsiteY3" fmla="*/ 6870700 h 6870700"/>
              <a:gd name="connsiteX4" fmla="*/ 10326 w 8632561"/>
              <a:gd name="connsiteY4" fmla="*/ 0 h 6870700"/>
              <a:gd name="connsiteX0" fmla="*/ 10326 w 8642887"/>
              <a:gd name="connsiteY0" fmla="*/ 0 h 6870700"/>
              <a:gd name="connsiteX1" fmla="*/ 8642887 w 8642887"/>
              <a:gd name="connsiteY1" fmla="*/ 12700 h 6870700"/>
              <a:gd name="connsiteX2" fmla="*/ 7348032 w 8642887"/>
              <a:gd name="connsiteY2" fmla="*/ 6870700 h 6870700"/>
              <a:gd name="connsiteX3" fmla="*/ 0 w 8642887"/>
              <a:gd name="connsiteY3" fmla="*/ 6870700 h 6870700"/>
              <a:gd name="connsiteX4" fmla="*/ 10326 w 8642887"/>
              <a:gd name="connsiteY4" fmla="*/ 0 h 6870700"/>
              <a:gd name="connsiteX0" fmla="*/ 10326 w 8684189"/>
              <a:gd name="connsiteY0" fmla="*/ 0 h 6870700"/>
              <a:gd name="connsiteX1" fmla="*/ 8684189 w 8684189"/>
              <a:gd name="connsiteY1" fmla="*/ 0 h 6870700"/>
              <a:gd name="connsiteX2" fmla="*/ 7348032 w 8684189"/>
              <a:gd name="connsiteY2" fmla="*/ 6870700 h 6870700"/>
              <a:gd name="connsiteX3" fmla="*/ 0 w 8684189"/>
              <a:gd name="connsiteY3" fmla="*/ 6870700 h 6870700"/>
              <a:gd name="connsiteX4" fmla="*/ 10326 w 8684189"/>
              <a:gd name="connsiteY4" fmla="*/ 0 h 6870700"/>
              <a:gd name="connsiteX0" fmla="*/ 10326 w 8684189"/>
              <a:gd name="connsiteY0" fmla="*/ 50800 h 6921500"/>
              <a:gd name="connsiteX1" fmla="*/ 8684189 w 8684189"/>
              <a:gd name="connsiteY1" fmla="*/ 0 h 6921500"/>
              <a:gd name="connsiteX2" fmla="*/ 7348032 w 8684189"/>
              <a:gd name="connsiteY2" fmla="*/ 6921500 h 6921500"/>
              <a:gd name="connsiteX3" fmla="*/ 0 w 8684189"/>
              <a:gd name="connsiteY3" fmla="*/ 6921500 h 6921500"/>
              <a:gd name="connsiteX4" fmla="*/ 10326 w 8684189"/>
              <a:gd name="connsiteY4" fmla="*/ 50800 h 6921500"/>
              <a:gd name="connsiteX0" fmla="*/ 2486 w 8684189"/>
              <a:gd name="connsiteY0" fmla="*/ 31014 h 6921500"/>
              <a:gd name="connsiteX1" fmla="*/ 8684189 w 8684189"/>
              <a:gd name="connsiteY1" fmla="*/ 0 h 6921500"/>
              <a:gd name="connsiteX2" fmla="*/ 7348032 w 8684189"/>
              <a:gd name="connsiteY2" fmla="*/ 6921500 h 6921500"/>
              <a:gd name="connsiteX3" fmla="*/ 0 w 8684189"/>
              <a:gd name="connsiteY3" fmla="*/ 6921500 h 6921500"/>
              <a:gd name="connsiteX4" fmla="*/ 2486 w 8684189"/>
              <a:gd name="connsiteY4" fmla="*/ 31014 h 6921500"/>
              <a:gd name="connsiteX0" fmla="*/ 2486 w 8684189"/>
              <a:gd name="connsiteY0" fmla="*/ 0 h 6928821"/>
              <a:gd name="connsiteX1" fmla="*/ 8684189 w 8684189"/>
              <a:gd name="connsiteY1" fmla="*/ 7321 h 6928821"/>
              <a:gd name="connsiteX2" fmla="*/ 7348032 w 8684189"/>
              <a:gd name="connsiteY2" fmla="*/ 6928821 h 6928821"/>
              <a:gd name="connsiteX3" fmla="*/ 0 w 8684189"/>
              <a:gd name="connsiteY3" fmla="*/ 6928821 h 6928821"/>
              <a:gd name="connsiteX4" fmla="*/ 2486 w 8684189"/>
              <a:gd name="connsiteY4" fmla="*/ 0 h 6928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4189" h="6928821">
                <a:moveTo>
                  <a:pt x="2486" y="0"/>
                </a:moveTo>
                <a:lnTo>
                  <a:pt x="8684189" y="7321"/>
                </a:lnTo>
                <a:lnTo>
                  <a:pt x="7348032" y="6928821"/>
                </a:lnTo>
                <a:lnTo>
                  <a:pt x="0" y="6928821"/>
                </a:lnTo>
                <a:cubicBezTo>
                  <a:pt x="829" y="4631992"/>
                  <a:pt x="1657" y="2296829"/>
                  <a:pt x="2486" y="0"/>
                </a:cubicBezTo>
                <a:close/>
              </a:path>
            </a:pathLst>
          </a:custGeom>
          <a:solidFill>
            <a:srgbClr val="00A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E45C5E51-E7DE-40B2-86EE-E1A9B3DE6FF3}"/>
              </a:ext>
            </a:extLst>
          </p:cNvPr>
          <p:cNvGrpSpPr/>
          <p:nvPr/>
        </p:nvGrpSpPr>
        <p:grpSpPr>
          <a:xfrm>
            <a:off x="9565018" y="5930900"/>
            <a:ext cx="2309481" cy="749299"/>
            <a:chOff x="1923279" y="2080163"/>
            <a:chExt cx="8345441" cy="2707634"/>
          </a:xfrm>
        </p:grpSpPr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id="{29446F58-11B6-4703-BFE9-D55DF0E322A0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24" name="Obraz 23">
                <a:extLst>
                  <a:ext uri="{FF2B5EF4-FFF2-40B4-BE49-F238E27FC236}">
                    <a16:creationId xmlns:a16="http://schemas.microsoft.com/office/drawing/2014/main" id="{FF1F8065-143E-4B00-A069-4841CDCA5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26" name="Obraz 25">
                <a:extLst>
                  <a:ext uri="{FF2B5EF4-FFF2-40B4-BE49-F238E27FC236}">
                    <a16:creationId xmlns:a16="http://schemas.microsoft.com/office/drawing/2014/main" id="{E91BDB38-0E47-4CB5-94FE-863AAF6866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27" name="Obraz 26">
                <a:extLst>
                  <a:ext uri="{FF2B5EF4-FFF2-40B4-BE49-F238E27FC236}">
                    <a16:creationId xmlns:a16="http://schemas.microsoft.com/office/drawing/2014/main" id="{A370193E-9518-4EA8-9B55-3F5F9BB244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28" name="Obraz 27">
                <a:extLst>
                  <a:ext uri="{FF2B5EF4-FFF2-40B4-BE49-F238E27FC236}">
                    <a16:creationId xmlns:a16="http://schemas.microsoft.com/office/drawing/2014/main" id="{194AC187-F14F-4AEA-904B-540C20171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17C37B02-4D9F-4A39-A488-B70B94D5E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22" name="Obraz 21">
              <a:extLst>
                <a:ext uri="{FF2B5EF4-FFF2-40B4-BE49-F238E27FC236}">
                  <a16:creationId xmlns:a16="http://schemas.microsoft.com/office/drawing/2014/main" id="{B58FCA6A-8B87-4CAE-BA3B-D39E50662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pic>
        <p:nvPicPr>
          <p:cNvPr id="5" name="Grafika 4" descr="Ciężarówka">
            <a:extLst>
              <a:ext uri="{FF2B5EF4-FFF2-40B4-BE49-F238E27FC236}">
                <a16:creationId xmlns:a16="http://schemas.microsoft.com/office/drawing/2014/main" id="{3CE5ACAE-1D37-4711-A222-11C5BC3F17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307515" y="98515"/>
            <a:ext cx="727286" cy="727286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0CE5CFC-EEAE-4FE0-930F-928CE064E7F6}"/>
              </a:ext>
            </a:extLst>
          </p:cNvPr>
          <p:cNvSpPr txBox="1"/>
          <p:nvPr/>
        </p:nvSpPr>
        <p:spPr>
          <a:xfrm>
            <a:off x="1084470" y="266984"/>
            <a:ext cx="9416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BCE3F9"/>
                </a:solidFill>
              </a:rPr>
              <a:t>Transport, logistyka i pojazdy autonomiczne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990FDD01-3C4A-46A3-8BD0-6DA481708F9B}"/>
              </a:ext>
            </a:extLst>
          </p:cNvPr>
          <p:cNvSpPr txBox="1"/>
          <p:nvPr/>
        </p:nvSpPr>
        <p:spPr>
          <a:xfrm>
            <a:off x="1084469" y="998713"/>
            <a:ext cx="8493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FECC00"/>
                </a:solidFill>
              </a:rPr>
              <a:t>Podmiot reprezentujący Partnerstwo</a:t>
            </a:r>
          </a:p>
          <a:p>
            <a:pPr lvl="1"/>
            <a:r>
              <a:rPr lang="pl-PL" sz="2000" b="1" dirty="0">
                <a:solidFill>
                  <a:srgbClr val="BCE3F9"/>
                </a:solidFill>
              </a:rPr>
              <a:t>Damian Hajduk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18796AB7-290F-4D50-BE3C-7BF26509DAE7}"/>
              </a:ext>
            </a:extLst>
          </p:cNvPr>
          <p:cNvSpPr/>
          <p:nvPr/>
        </p:nvSpPr>
        <p:spPr>
          <a:xfrm>
            <a:off x="590550" y="666378"/>
            <a:ext cx="36000" cy="5652000"/>
          </a:xfrm>
          <a:prstGeom prst="rect">
            <a:avLst/>
          </a:prstGeom>
          <a:solidFill>
            <a:srgbClr val="BCE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844D5AD3-359B-4185-A488-F7F71C637614}"/>
              </a:ext>
            </a:extLst>
          </p:cNvPr>
          <p:cNvSpPr/>
          <p:nvPr/>
        </p:nvSpPr>
        <p:spPr>
          <a:xfrm>
            <a:off x="803715" y="1106968"/>
            <a:ext cx="192600" cy="192600"/>
          </a:xfrm>
          <a:prstGeom prst="rect">
            <a:avLst/>
          </a:prstGeom>
          <a:solidFill>
            <a:srgbClr val="FE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5D0C67CE-D30B-4642-96A6-C6A2E4BABE8F}"/>
              </a:ext>
            </a:extLst>
          </p:cNvPr>
          <p:cNvSpPr txBox="1"/>
          <p:nvPr/>
        </p:nvSpPr>
        <p:spPr>
          <a:xfrm>
            <a:off x="1084468" y="1886672"/>
            <a:ext cx="8863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FECC00"/>
                </a:solidFill>
              </a:rPr>
              <a:t>Partnerzy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sz="2000" dirty="0">
                <a:solidFill>
                  <a:srgbClr val="BCE3F9"/>
                </a:solidFill>
              </a:rPr>
              <a:t>Damian Hajduk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sz="2000" dirty="0">
                <a:solidFill>
                  <a:srgbClr val="BCE3F9"/>
                </a:solidFill>
              </a:rPr>
              <a:t>Robert Wysocki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sz="2000" dirty="0">
                <a:solidFill>
                  <a:srgbClr val="BCE3F9"/>
                </a:solidFill>
              </a:rPr>
              <a:t>Kamil Zając</a:t>
            </a: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F520E23E-F957-45B4-AF96-642D340B5110}"/>
              </a:ext>
            </a:extLst>
          </p:cNvPr>
          <p:cNvSpPr/>
          <p:nvPr/>
        </p:nvSpPr>
        <p:spPr>
          <a:xfrm>
            <a:off x="803715" y="1994927"/>
            <a:ext cx="192600" cy="192600"/>
          </a:xfrm>
          <a:prstGeom prst="rect">
            <a:avLst/>
          </a:prstGeom>
          <a:solidFill>
            <a:srgbClr val="FE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F2E88C06-D3E4-4CEA-B339-B743E0CDD4F7}"/>
              </a:ext>
            </a:extLst>
          </p:cNvPr>
          <p:cNvSpPr txBox="1"/>
          <p:nvPr/>
        </p:nvSpPr>
        <p:spPr>
          <a:xfrm>
            <a:off x="1084470" y="3390669"/>
            <a:ext cx="80976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FECC00"/>
                </a:solidFill>
              </a:rPr>
              <a:t>Krótka charakterystyka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Transport, logistyka i pojazdy autonomiczne -podjęcie działań na rzecz kształcenia kadr w dziedzinach (nowych) technologii, tworzenie węzłów sieci badań i rozwoju, a także działania w sferze społecznej związane </a:t>
            </a:r>
            <a:br>
              <a:rPr lang="pl-PL" sz="2000" dirty="0">
                <a:solidFill>
                  <a:srgbClr val="BCE3F9"/>
                </a:solidFill>
              </a:rPr>
            </a:br>
            <a:r>
              <a:rPr lang="pl-PL" sz="2000" dirty="0">
                <a:solidFill>
                  <a:srgbClr val="BCE3F9"/>
                </a:solidFill>
              </a:rPr>
              <a:t>z potencjalną systematyczną redukcją popytu na prace, szczególnie proste i o niskiej wartości dodanej, chociaż niezbędne obecnie </a:t>
            </a:r>
            <a:br>
              <a:rPr lang="pl-PL" sz="2000" dirty="0">
                <a:solidFill>
                  <a:srgbClr val="BCE3F9"/>
                </a:solidFill>
              </a:rPr>
            </a:br>
            <a:r>
              <a:rPr lang="pl-PL" sz="2000" dirty="0">
                <a:solidFill>
                  <a:srgbClr val="BCE3F9"/>
                </a:solidFill>
              </a:rPr>
              <a:t>w podziale pracy. Istotny jest także wzrost kompetencji kadr (wielosektorowy) w dziedzinie organizacji i zarządzania, tu szczególnie transportem i logistyką, w tym zarządzania projektami i procesami.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F7FAF0F9-3E02-4FBE-BF41-7DB36C49A2B0}"/>
              </a:ext>
            </a:extLst>
          </p:cNvPr>
          <p:cNvSpPr/>
          <p:nvPr/>
        </p:nvSpPr>
        <p:spPr>
          <a:xfrm>
            <a:off x="803715" y="3498924"/>
            <a:ext cx="192600" cy="192600"/>
          </a:xfrm>
          <a:prstGeom prst="rect">
            <a:avLst/>
          </a:prstGeom>
          <a:solidFill>
            <a:srgbClr val="FE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4D6642B5-A8DE-49A2-AC39-9413448F6B5E}"/>
              </a:ext>
            </a:extLst>
          </p:cNvPr>
          <p:cNvCxnSpPr>
            <a:cxnSpLocks/>
          </p:cNvCxnSpPr>
          <p:nvPr/>
        </p:nvCxnSpPr>
        <p:spPr>
          <a:xfrm flipH="1">
            <a:off x="9578039" y="3691026"/>
            <a:ext cx="2613961" cy="0"/>
          </a:xfrm>
          <a:prstGeom prst="line">
            <a:avLst/>
          </a:prstGeom>
          <a:ln w="76200">
            <a:solidFill>
              <a:srgbClr val="00A0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ostokąt 22">
            <a:extLst>
              <a:ext uri="{FF2B5EF4-FFF2-40B4-BE49-F238E27FC236}">
                <a16:creationId xmlns:a16="http://schemas.microsoft.com/office/drawing/2014/main" id="{489949F9-C5F3-459B-A085-98E5A9721670}"/>
              </a:ext>
            </a:extLst>
          </p:cNvPr>
          <p:cNvSpPr/>
          <p:nvPr/>
        </p:nvSpPr>
        <p:spPr>
          <a:xfrm>
            <a:off x="511200" y="6276768"/>
            <a:ext cx="192600" cy="192600"/>
          </a:xfrm>
          <a:prstGeom prst="rect">
            <a:avLst/>
          </a:prstGeom>
          <a:solidFill>
            <a:srgbClr val="BCE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6821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27396C0E-7581-4C74-878A-42EBE48D0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</p:spPr>
      </p:pic>
      <p:grpSp>
        <p:nvGrpSpPr>
          <p:cNvPr id="22" name="Grupa 21">
            <a:extLst>
              <a:ext uri="{FF2B5EF4-FFF2-40B4-BE49-F238E27FC236}">
                <a16:creationId xmlns:a16="http://schemas.microsoft.com/office/drawing/2014/main" id="{2B40D3AD-76CF-47A5-BF5B-B1D72770DB53}"/>
              </a:ext>
            </a:extLst>
          </p:cNvPr>
          <p:cNvGrpSpPr/>
          <p:nvPr/>
        </p:nvGrpSpPr>
        <p:grpSpPr>
          <a:xfrm>
            <a:off x="3602574" y="676275"/>
            <a:ext cx="4561894" cy="5505450"/>
            <a:chOff x="1923279" y="2080163"/>
            <a:chExt cx="2243584" cy="2707634"/>
          </a:xfrm>
        </p:grpSpPr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id="{8D94F3C2-2654-42B1-B4A3-45162B634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0332" y="2080163"/>
              <a:ext cx="1972060" cy="731521"/>
            </a:xfrm>
            <a:prstGeom prst="rect">
              <a:avLst/>
            </a:prstGeom>
          </p:spPr>
        </p:pic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50AE744F-65C7-4692-A1E3-691DBB113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3279" y="2776875"/>
              <a:ext cx="2075692" cy="1008890"/>
            </a:xfrm>
            <a:prstGeom prst="rect">
              <a:avLst/>
            </a:prstGeom>
          </p:spPr>
        </p:pic>
        <p:pic>
          <p:nvPicPr>
            <p:cNvPr id="15" name="Obraz 14">
              <a:extLst>
                <a:ext uri="{FF2B5EF4-FFF2-40B4-BE49-F238E27FC236}">
                  <a16:creationId xmlns:a16="http://schemas.microsoft.com/office/drawing/2014/main" id="{27CE4C6C-BB98-4A39-8DE5-718642101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813" y="3474413"/>
              <a:ext cx="1911100" cy="877826"/>
            </a:xfrm>
            <a:prstGeom prst="rect">
              <a:avLst/>
            </a:prstGeom>
          </p:spPr>
        </p:pic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142D9F73-6A41-4B20-A7E6-63A3565DA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989" y="4010555"/>
              <a:ext cx="880874" cy="777242"/>
            </a:xfrm>
            <a:prstGeom prst="rect">
              <a:avLst/>
            </a:prstGeom>
          </p:spPr>
        </p:pic>
      </p:grpSp>
      <p:pic>
        <p:nvPicPr>
          <p:cNvPr id="20" name="Obraz 19">
            <a:extLst>
              <a:ext uri="{FF2B5EF4-FFF2-40B4-BE49-F238E27FC236}">
                <a16:creationId xmlns:a16="http://schemas.microsoft.com/office/drawing/2014/main" id="{ED1824F4-77B7-40AA-8C2F-03F0B98C73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259" y="2635546"/>
            <a:ext cx="3291847" cy="1042418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98984FE2-F670-469A-AE83-C939E3D65E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7" y="3322468"/>
            <a:ext cx="5468123" cy="92659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5C80B77F-594B-4643-BCEC-F12DCFE32A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653" y="3913326"/>
            <a:ext cx="5816694" cy="5837449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259C963B-2977-44B3-8689-96B2F20D6C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4587" y="-1329313"/>
            <a:ext cx="2649173" cy="265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7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" dur="185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 L -0.23255 0 " pathEditMode="relative" rAng="0" ptsTypes="AA">
                                      <p:cBhvr>
                                        <p:cTn id="8" dur="222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2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az 33">
            <a:extLst>
              <a:ext uri="{FF2B5EF4-FFF2-40B4-BE49-F238E27FC236}">
                <a16:creationId xmlns:a16="http://schemas.microsoft.com/office/drawing/2014/main" id="{9D805A9B-957F-445E-A249-C73B720B4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</p:spPr>
      </p:pic>
      <p:grpSp>
        <p:nvGrpSpPr>
          <p:cNvPr id="13" name="Grupa 12">
            <a:extLst>
              <a:ext uri="{FF2B5EF4-FFF2-40B4-BE49-F238E27FC236}">
                <a16:creationId xmlns:a16="http://schemas.microsoft.com/office/drawing/2014/main" id="{B7BCE859-B44E-4E80-8D8C-451C34720290}"/>
              </a:ext>
            </a:extLst>
          </p:cNvPr>
          <p:cNvGrpSpPr/>
          <p:nvPr/>
        </p:nvGrpSpPr>
        <p:grpSpPr>
          <a:xfrm>
            <a:off x="9565018" y="5930900"/>
            <a:ext cx="2309481" cy="749299"/>
            <a:chOff x="1923279" y="2080163"/>
            <a:chExt cx="8345441" cy="2707634"/>
          </a:xfrm>
        </p:grpSpPr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id="{C144BE9C-68A0-40C3-978B-DE2493EE102F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24" name="Obraz 23">
                <a:extLst>
                  <a:ext uri="{FF2B5EF4-FFF2-40B4-BE49-F238E27FC236}">
                    <a16:creationId xmlns:a16="http://schemas.microsoft.com/office/drawing/2014/main" id="{65C84DC1-7074-4A7B-9632-52BF5B41C6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26" name="Obraz 25">
                <a:extLst>
                  <a:ext uri="{FF2B5EF4-FFF2-40B4-BE49-F238E27FC236}">
                    <a16:creationId xmlns:a16="http://schemas.microsoft.com/office/drawing/2014/main" id="{27DDD560-1580-4C40-B48A-44FBEAB80E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27" name="Obraz 26">
                <a:extLst>
                  <a:ext uri="{FF2B5EF4-FFF2-40B4-BE49-F238E27FC236}">
                    <a16:creationId xmlns:a16="http://schemas.microsoft.com/office/drawing/2014/main" id="{3DCD15B2-0DC8-4FB1-8D07-5B40387B1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28" name="Obraz 27">
                <a:extLst>
                  <a:ext uri="{FF2B5EF4-FFF2-40B4-BE49-F238E27FC236}">
                    <a16:creationId xmlns:a16="http://schemas.microsoft.com/office/drawing/2014/main" id="{A07F3038-9D81-4C4B-981F-54B834E440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92781A8C-1163-4B5F-954E-8B4D366D6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22" name="Obraz 21">
              <a:extLst>
                <a:ext uri="{FF2B5EF4-FFF2-40B4-BE49-F238E27FC236}">
                  <a16:creationId xmlns:a16="http://schemas.microsoft.com/office/drawing/2014/main" id="{C052338C-C243-4F79-8563-12D2398DC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cxnSp>
        <p:nvCxnSpPr>
          <p:cNvPr id="25" name="Łącznik prosty 24">
            <a:extLst>
              <a:ext uri="{FF2B5EF4-FFF2-40B4-BE49-F238E27FC236}">
                <a16:creationId xmlns:a16="http://schemas.microsoft.com/office/drawing/2014/main" id="{C24FDECF-F2B9-4FC1-852E-D52374FA0B52}"/>
              </a:ext>
            </a:extLst>
          </p:cNvPr>
          <p:cNvCxnSpPr>
            <a:cxnSpLocks/>
          </p:cNvCxnSpPr>
          <p:nvPr/>
        </p:nvCxnSpPr>
        <p:spPr>
          <a:xfrm flipV="1">
            <a:off x="5967476" y="3957791"/>
            <a:ext cx="0" cy="502952"/>
          </a:xfrm>
          <a:prstGeom prst="line">
            <a:avLst/>
          </a:prstGeom>
          <a:ln w="76200">
            <a:solidFill>
              <a:srgbClr val="ACC4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az 2">
            <a:extLst>
              <a:ext uri="{FF2B5EF4-FFF2-40B4-BE49-F238E27FC236}">
                <a16:creationId xmlns:a16="http://schemas.microsoft.com/office/drawing/2014/main" id="{E3E34096-CAD5-4D35-A21E-D589B3F554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5723" y="1395273"/>
            <a:ext cx="2114856" cy="2333853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88828AF6-72B6-49AA-96DD-C923F725D0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35718"/>
            <a:ext cx="1906983" cy="1913684"/>
          </a:xfrm>
          <a:prstGeom prst="rect">
            <a:avLst/>
          </a:prstGeom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id="{C5A37B6B-F2FF-4DA5-A724-02FB5368A0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07762" y="1172810"/>
            <a:ext cx="1244039" cy="1248411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B6013BF1-86FC-4416-A24E-001FC89F51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785" y="1476495"/>
            <a:ext cx="2476492" cy="2303051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EDC9A225-2297-4D3D-82E6-66CC574F7B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048" y="2330200"/>
            <a:ext cx="359851" cy="353870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61D334EF-F0BA-43BD-B74D-734729E57755}"/>
              </a:ext>
            </a:extLst>
          </p:cNvPr>
          <p:cNvSpPr txBox="1"/>
          <p:nvPr/>
        </p:nvSpPr>
        <p:spPr>
          <a:xfrm>
            <a:off x="725009" y="4452353"/>
            <a:ext cx="3176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rgbClr val="00A0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Innowacyjny</a:t>
            </a:r>
          </a:p>
          <a:p>
            <a:pPr algn="ctr"/>
            <a:r>
              <a:rPr lang="pl-PL" sz="2800" dirty="0">
                <a:solidFill>
                  <a:srgbClr val="00A0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Przemysł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68FE9762-DD0C-4D0D-A2EB-5903ACF3D0BA}"/>
              </a:ext>
            </a:extLst>
          </p:cNvPr>
          <p:cNvSpPr txBox="1"/>
          <p:nvPr/>
        </p:nvSpPr>
        <p:spPr>
          <a:xfrm>
            <a:off x="4417434" y="4452353"/>
            <a:ext cx="3176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rgbClr val="8EB7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Zielona </a:t>
            </a:r>
          </a:p>
          <a:p>
            <a:pPr algn="ctr"/>
            <a:r>
              <a:rPr lang="pl-PL" sz="2800" dirty="0">
                <a:solidFill>
                  <a:srgbClr val="8EB7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Gospodarka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4A0DB6D1-7AB8-48E8-A678-5B034CD582BA}"/>
              </a:ext>
            </a:extLst>
          </p:cNvPr>
          <p:cNvSpPr txBox="1"/>
          <p:nvPr/>
        </p:nvSpPr>
        <p:spPr>
          <a:xfrm>
            <a:off x="8103948" y="4452353"/>
            <a:ext cx="3176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rgbClr val="FE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Zdrowie </a:t>
            </a:r>
            <a:br>
              <a:rPr lang="pl-PL" sz="2800" dirty="0">
                <a:solidFill>
                  <a:srgbClr val="FE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dirty="0">
                <a:solidFill>
                  <a:srgbClr val="FE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jakość życia</a:t>
            </a:r>
          </a:p>
        </p:txBody>
      </p:sp>
      <p:cxnSp>
        <p:nvCxnSpPr>
          <p:cNvPr id="29" name="Łącznik prosty 28">
            <a:extLst>
              <a:ext uri="{FF2B5EF4-FFF2-40B4-BE49-F238E27FC236}">
                <a16:creationId xmlns:a16="http://schemas.microsoft.com/office/drawing/2014/main" id="{65A6A85D-71C5-4378-AB6D-FF42A4AD84F0}"/>
              </a:ext>
            </a:extLst>
          </p:cNvPr>
          <p:cNvCxnSpPr>
            <a:cxnSpLocks/>
          </p:cNvCxnSpPr>
          <p:nvPr/>
        </p:nvCxnSpPr>
        <p:spPr>
          <a:xfrm flipH="1">
            <a:off x="-38885" y="3691026"/>
            <a:ext cx="1524786" cy="0"/>
          </a:xfrm>
          <a:prstGeom prst="line">
            <a:avLst/>
          </a:prstGeom>
          <a:ln w="76200">
            <a:solidFill>
              <a:srgbClr val="00A0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30">
            <a:extLst>
              <a:ext uri="{FF2B5EF4-FFF2-40B4-BE49-F238E27FC236}">
                <a16:creationId xmlns:a16="http://schemas.microsoft.com/office/drawing/2014/main" id="{4034F85C-F408-48C5-8144-342F6E7699FE}"/>
              </a:ext>
            </a:extLst>
          </p:cNvPr>
          <p:cNvCxnSpPr>
            <a:cxnSpLocks/>
          </p:cNvCxnSpPr>
          <p:nvPr/>
        </p:nvCxnSpPr>
        <p:spPr>
          <a:xfrm flipV="1">
            <a:off x="5967476" y="5400698"/>
            <a:ext cx="0" cy="1478274"/>
          </a:xfrm>
          <a:prstGeom prst="line">
            <a:avLst/>
          </a:prstGeom>
          <a:ln w="76200">
            <a:solidFill>
              <a:srgbClr val="ACC4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6960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422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az 29">
            <a:extLst>
              <a:ext uri="{FF2B5EF4-FFF2-40B4-BE49-F238E27FC236}">
                <a16:creationId xmlns:a16="http://schemas.microsoft.com/office/drawing/2014/main" id="{253B9CE9-ED7D-4389-A679-C207283BA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6F772220-8802-46BC-907A-0E5C10C38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600" y="0"/>
            <a:ext cx="11453185" cy="6874202"/>
          </a:xfrm>
          <a:prstGeom prst="rect">
            <a:avLst/>
          </a:prstGeom>
        </p:spPr>
      </p:pic>
      <p:grpSp>
        <p:nvGrpSpPr>
          <p:cNvPr id="13" name="Grupa 12">
            <a:extLst>
              <a:ext uri="{FF2B5EF4-FFF2-40B4-BE49-F238E27FC236}">
                <a16:creationId xmlns:a16="http://schemas.microsoft.com/office/drawing/2014/main" id="{E45C5E51-E7DE-40B2-86EE-E1A9B3DE6FF3}"/>
              </a:ext>
            </a:extLst>
          </p:cNvPr>
          <p:cNvGrpSpPr/>
          <p:nvPr/>
        </p:nvGrpSpPr>
        <p:grpSpPr>
          <a:xfrm>
            <a:off x="9565018" y="5930900"/>
            <a:ext cx="2309481" cy="749299"/>
            <a:chOff x="1923279" y="2080163"/>
            <a:chExt cx="8345441" cy="2707634"/>
          </a:xfrm>
        </p:grpSpPr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id="{29446F58-11B6-4703-BFE9-D55DF0E322A0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24" name="Obraz 23">
                <a:extLst>
                  <a:ext uri="{FF2B5EF4-FFF2-40B4-BE49-F238E27FC236}">
                    <a16:creationId xmlns:a16="http://schemas.microsoft.com/office/drawing/2014/main" id="{FF1F8065-143E-4B00-A069-4841CDCA5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26" name="Obraz 25">
                <a:extLst>
                  <a:ext uri="{FF2B5EF4-FFF2-40B4-BE49-F238E27FC236}">
                    <a16:creationId xmlns:a16="http://schemas.microsoft.com/office/drawing/2014/main" id="{E91BDB38-0E47-4CB5-94FE-863AAF6866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27" name="Obraz 26">
                <a:extLst>
                  <a:ext uri="{FF2B5EF4-FFF2-40B4-BE49-F238E27FC236}">
                    <a16:creationId xmlns:a16="http://schemas.microsoft.com/office/drawing/2014/main" id="{A370193E-9518-4EA8-9B55-3F5F9BB244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28" name="Obraz 27">
                <a:extLst>
                  <a:ext uri="{FF2B5EF4-FFF2-40B4-BE49-F238E27FC236}">
                    <a16:creationId xmlns:a16="http://schemas.microsoft.com/office/drawing/2014/main" id="{194AC187-F14F-4AEA-904B-540C20171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17C37B02-4D9F-4A39-A488-B70B94D5E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22" name="Obraz 21">
              <a:extLst>
                <a:ext uri="{FF2B5EF4-FFF2-40B4-BE49-F238E27FC236}">
                  <a16:creationId xmlns:a16="http://schemas.microsoft.com/office/drawing/2014/main" id="{B58FCA6A-8B87-4CAE-BA3B-D39E50662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0CE5CFC-EEAE-4FE0-930F-928CE064E7F6}"/>
              </a:ext>
            </a:extLst>
          </p:cNvPr>
          <p:cNvSpPr txBox="1"/>
          <p:nvPr/>
        </p:nvSpPr>
        <p:spPr>
          <a:xfrm>
            <a:off x="1084470" y="266984"/>
            <a:ext cx="9416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>
                <a:solidFill>
                  <a:schemeClr val="bg1"/>
                </a:solidFill>
              </a:rPr>
              <a:t>SmartCity</a:t>
            </a:r>
            <a:r>
              <a:rPr lang="pl-PL" sz="2400" dirty="0">
                <a:solidFill>
                  <a:schemeClr val="bg1"/>
                </a:solidFill>
              </a:rPr>
              <a:t> i </a:t>
            </a:r>
            <a:r>
              <a:rPr lang="pl-PL" sz="2400" dirty="0" err="1">
                <a:solidFill>
                  <a:schemeClr val="bg1"/>
                </a:solidFill>
              </a:rPr>
              <a:t>IoT</a:t>
            </a:r>
            <a:r>
              <a:rPr lang="pl-PL" sz="2400" dirty="0">
                <a:solidFill>
                  <a:schemeClr val="bg1"/>
                </a:solidFill>
              </a:rPr>
              <a:t> – inteligentne zarządzanie zasobami w gospodarce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990FDD01-3C4A-46A3-8BD0-6DA481708F9B}"/>
              </a:ext>
            </a:extLst>
          </p:cNvPr>
          <p:cNvSpPr txBox="1"/>
          <p:nvPr/>
        </p:nvSpPr>
        <p:spPr>
          <a:xfrm>
            <a:off x="1084470" y="998713"/>
            <a:ext cx="6987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70C0"/>
                </a:solidFill>
              </a:rPr>
              <a:t>Podmiot reprezentujący Partnerstwo</a:t>
            </a:r>
          </a:p>
          <a:p>
            <a:pPr lvl="1"/>
            <a:r>
              <a:rPr lang="pl-PL" sz="2000" b="1" dirty="0">
                <a:solidFill>
                  <a:schemeClr val="bg1"/>
                </a:solidFill>
              </a:rPr>
              <a:t>BIOT Sp. z o.o.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18796AB7-290F-4D50-BE3C-7BF26509DAE7}"/>
              </a:ext>
            </a:extLst>
          </p:cNvPr>
          <p:cNvSpPr/>
          <p:nvPr/>
        </p:nvSpPr>
        <p:spPr>
          <a:xfrm rot="5400000">
            <a:off x="-75558" y="317624"/>
            <a:ext cx="36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5D0C67CE-D30B-4642-96A6-C6A2E4BABE8F}"/>
              </a:ext>
            </a:extLst>
          </p:cNvPr>
          <p:cNvSpPr txBox="1"/>
          <p:nvPr/>
        </p:nvSpPr>
        <p:spPr>
          <a:xfrm>
            <a:off x="1084469" y="1886672"/>
            <a:ext cx="82726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70C0"/>
                </a:solidFill>
              </a:rPr>
              <a:t>Partnerzy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1. BIOT Sp. z o.o.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2. Uniwersytet Zielonogórski (Wydział Informatyki, Elektrotechniki i 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Automatyki, Instytut Metrologii, Elektroniki i Informatyki) 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3. Organizacja Pracodawców Ziemi Lubuskiej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4. Zachodnia Izba Przemysłowo – Handlowa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5. Centrum Energetyki Odnawialnej Sp. z o.o.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6. LUG </a:t>
            </a:r>
            <a:r>
              <a:rPr lang="pl-PL" sz="2000" dirty="0" err="1">
                <a:solidFill>
                  <a:schemeClr val="bg1"/>
                </a:solidFill>
              </a:rPr>
              <a:t>Light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Factory</a:t>
            </a:r>
            <a:r>
              <a:rPr lang="pl-PL" sz="2000" dirty="0">
                <a:solidFill>
                  <a:schemeClr val="bg1"/>
                </a:solidFill>
              </a:rPr>
              <a:t> Sp. z o.o. 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7. </a:t>
            </a:r>
            <a:r>
              <a:rPr lang="pl-PL" sz="2000" dirty="0" err="1">
                <a:solidFill>
                  <a:schemeClr val="bg1"/>
                </a:solidFill>
              </a:rPr>
              <a:t>Perceptus</a:t>
            </a:r>
            <a:r>
              <a:rPr lang="pl-PL" sz="2000" dirty="0">
                <a:solidFill>
                  <a:schemeClr val="bg1"/>
                </a:solidFill>
              </a:rPr>
              <a:t> Sp. z o.o. 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8. AKS Andrzej </a:t>
            </a:r>
            <a:r>
              <a:rPr lang="pl-PL" sz="2000" dirty="0" err="1">
                <a:solidFill>
                  <a:schemeClr val="bg1"/>
                </a:solidFill>
              </a:rPr>
              <a:t>Szajdecki</a:t>
            </a:r>
            <a:endParaRPr lang="pl-PL" sz="2000" dirty="0">
              <a:solidFill>
                <a:schemeClr val="bg1"/>
              </a:solidFill>
            </a:endParaRP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9. </a:t>
            </a:r>
            <a:r>
              <a:rPr lang="pl-PL" sz="2000" dirty="0" err="1">
                <a:solidFill>
                  <a:schemeClr val="bg1"/>
                </a:solidFill>
              </a:rPr>
              <a:t>Kj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Code</a:t>
            </a:r>
            <a:r>
              <a:rPr lang="pl-PL" sz="2000" dirty="0">
                <a:solidFill>
                  <a:schemeClr val="bg1"/>
                </a:solidFill>
              </a:rPr>
              <a:t> Krzysztof Janiec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10. Zygiel.com Łukasz </a:t>
            </a:r>
            <a:r>
              <a:rPr lang="pl-PL" sz="2000" dirty="0" err="1">
                <a:solidFill>
                  <a:schemeClr val="bg1"/>
                </a:solidFill>
              </a:rPr>
              <a:t>Zygiel</a:t>
            </a:r>
            <a:endParaRPr lang="pl-PL" sz="2000" dirty="0">
              <a:solidFill>
                <a:schemeClr val="bg1"/>
              </a:solidFill>
            </a:endParaRP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11. </a:t>
            </a:r>
            <a:r>
              <a:rPr lang="pl-PL" sz="2000" dirty="0" err="1">
                <a:solidFill>
                  <a:schemeClr val="bg1"/>
                </a:solidFill>
              </a:rPr>
              <a:t>Cloud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Things</a:t>
            </a:r>
            <a:r>
              <a:rPr lang="pl-PL" sz="2000" dirty="0">
                <a:solidFill>
                  <a:schemeClr val="bg1"/>
                </a:solidFill>
              </a:rPr>
              <a:t> Maciej </a:t>
            </a:r>
            <a:r>
              <a:rPr lang="pl-PL" sz="2000" dirty="0" err="1">
                <a:solidFill>
                  <a:schemeClr val="bg1"/>
                </a:solidFill>
              </a:rPr>
              <a:t>Przygrodzki</a:t>
            </a:r>
            <a:endParaRPr lang="pl-PL" sz="2000" dirty="0">
              <a:solidFill>
                <a:schemeClr val="bg1"/>
              </a:solidFill>
            </a:endParaRP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12. DIY Electronics Maciej </a:t>
            </a:r>
            <a:r>
              <a:rPr lang="pl-PL" sz="2000" dirty="0" err="1">
                <a:solidFill>
                  <a:schemeClr val="bg1"/>
                </a:solidFill>
              </a:rPr>
              <a:t>Wołosewicz</a:t>
            </a:r>
            <a:endParaRPr lang="pl-PL" sz="2000" dirty="0">
              <a:solidFill>
                <a:schemeClr val="bg1"/>
              </a:solidFill>
            </a:endParaRPr>
          </a:p>
        </p:txBody>
      </p:sp>
      <p:pic>
        <p:nvPicPr>
          <p:cNvPr id="23" name="Grafika 22" descr="Miasto">
            <a:extLst>
              <a:ext uri="{FF2B5EF4-FFF2-40B4-BE49-F238E27FC236}">
                <a16:creationId xmlns:a16="http://schemas.microsoft.com/office/drawing/2014/main" id="{8724F8B0-782B-4E9D-A603-E3BC880071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231347" y="60833"/>
            <a:ext cx="764968" cy="764968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FD65A082-70CE-4392-9EF2-185635630076}"/>
              </a:ext>
            </a:extLst>
          </p:cNvPr>
          <p:cNvPicPr>
            <a:picLocks noChangeAspect="1"/>
          </p:cNvPicPr>
          <p:nvPr/>
        </p:nvPicPr>
        <p:blipFill>
          <a:blip r:embed="rId1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19" y="1092670"/>
            <a:ext cx="244093" cy="242872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481ED86-10FC-4A0E-94AD-8107E0997829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19" y="1985639"/>
            <a:ext cx="244093" cy="24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8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6" grpId="0"/>
      <p:bldP spid="12" grpId="0" animBg="1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422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az 29">
            <a:extLst>
              <a:ext uri="{FF2B5EF4-FFF2-40B4-BE49-F238E27FC236}">
                <a16:creationId xmlns:a16="http://schemas.microsoft.com/office/drawing/2014/main" id="{253B9CE9-ED7D-4389-A679-C207283BA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6F772220-8802-46BC-907A-0E5C10C38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0305" y="0"/>
            <a:ext cx="11453185" cy="6874202"/>
          </a:xfrm>
          <a:prstGeom prst="rect">
            <a:avLst/>
          </a:prstGeom>
        </p:spPr>
      </p:pic>
      <p:grpSp>
        <p:nvGrpSpPr>
          <p:cNvPr id="13" name="Grupa 12">
            <a:extLst>
              <a:ext uri="{FF2B5EF4-FFF2-40B4-BE49-F238E27FC236}">
                <a16:creationId xmlns:a16="http://schemas.microsoft.com/office/drawing/2014/main" id="{E45C5E51-E7DE-40B2-86EE-E1A9B3DE6FF3}"/>
              </a:ext>
            </a:extLst>
          </p:cNvPr>
          <p:cNvGrpSpPr/>
          <p:nvPr/>
        </p:nvGrpSpPr>
        <p:grpSpPr>
          <a:xfrm>
            <a:off x="85870" y="5930900"/>
            <a:ext cx="2309481" cy="749299"/>
            <a:chOff x="1923279" y="2080163"/>
            <a:chExt cx="8345441" cy="2707634"/>
          </a:xfrm>
        </p:grpSpPr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id="{29446F58-11B6-4703-BFE9-D55DF0E322A0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24" name="Obraz 23">
                <a:extLst>
                  <a:ext uri="{FF2B5EF4-FFF2-40B4-BE49-F238E27FC236}">
                    <a16:creationId xmlns:a16="http://schemas.microsoft.com/office/drawing/2014/main" id="{FF1F8065-143E-4B00-A069-4841CDCA5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26" name="Obraz 25">
                <a:extLst>
                  <a:ext uri="{FF2B5EF4-FFF2-40B4-BE49-F238E27FC236}">
                    <a16:creationId xmlns:a16="http://schemas.microsoft.com/office/drawing/2014/main" id="{E91BDB38-0E47-4CB5-94FE-863AAF6866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27" name="Obraz 26">
                <a:extLst>
                  <a:ext uri="{FF2B5EF4-FFF2-40B4-BE49-F238E27FC236}">
                    <a16:creationId xmlns:a16="http://schemas.microsoft.com/office/drawing/2014/main" id="{A370193E-9518-4EA8-9B55-3F5F9BB244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28" name="Obraz 27">
                <a:extLst>
                  <a:ext uri="{FF2B5EF4-FFF2-40B4-BE49-F238E27FC236}">
                    <a16:creationId xmlns:a16="http://schemas.microsoft.com/office/drawing/2014/main" id="{194AC187-F14F-4AEA-904B-540C20171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17C37B02-4D9F-4A39-A488-B70B94D5E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22" name="Obraz 21">
              <a:extLst>
                <a:ext uri="{FF2B5EF4-FFF2-40B4-BE49-F238E27FC236}">
                  <a16:creationId xmlns:a16="http://schemas.microsoft.com/office/drawing/2014/main" id="{B58FCA6A-8B87-4CAE-BA3B-D39E50662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0CE5CFC-EEAE-4FE0-930F-928CE064E7F6}"/>
              </a:ext>
            </a:extLst>
          </p:cNvPr>
          <p:cNvSpPr txBox="1"/>
          <p:nvPr/>
        </p:nvSpPr>
        <p:spPr>
          <a:xfrm>
            <a:off x="3672724" y="266984"/>
            <a:ext cx="849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>
                <a:solidFill>
                  <a:schemeClr val="bg1"/>
                </a:solidFill>
              </a:rPr>
              <a:t>SmartCity</a:t>
            </a:r>
            <a:r>
              <a:rPr lang="pl-PL" sz="2400" dirty="0">
                <a:solidFill>
                  <a:schemeClr val="bg1"/>
                </a:solidFill>
              </a:rPr>
              <a:t> i </a:t>
            </a:r>
            <a:r>
              <a:rPr lang="pl-PL" sz="2400" dirty="0" err="1">
                <a:solidFill>
                  <a:schemeClr val="bg1"/>
                </a:solidFill>
              </a:rPr>
              <a:t>IoT</a:t>
            </a:r>
            <a:r>
              <a:rPr lang="pl-PL" sz="2400" dirty="0">
                <a:solidFill>
                  <a:schemeClr val="bg1"/>
                </a:solidFill>
              </a:rPr>
              <a:t> – inteligentne zarządzanie zasobami w gospodarce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990FDD01-3C4A-46A3-8BD0-6DA481708F9B}"/>
              </a:ext>
            </a:extLst>
          </p:cNvPr>
          <p:cNvSpPr txBox="1"/>
          <p:nvPr/>
        </p:nvSpPr>
        <p:spPr>
          <a:xfrm>
            <a:off x="3252959" y="998713"/>
            <a:ext cx="87846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70C0"/>
                </a:solidFill>
              </a:rPr>
              <a:t>Partnerzy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13. </a:t>
            </a:r>
            <a:r>
              <a:rPr lang="pl-PL" sz="2000" dirty="0" err="1">
                <a:solidFill>
                  <a:schemeClr val="bg1"/>
                </a:solidFill>
              </a:rPr>
              <a:t>RNet</a:t>
            </a:r>
            <a:r>
              <a:rPr lang="pl-PL" sz="2000" dirty="0">
                <a:solidFill>
                  <a:schemeClr val="bg1"/>
                </a:solidFill>
              </a:rPr>
              <a:t> Adam Wojewoda 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14. Jakub </a:t>
            </a:r>
            <a:r>
              <a:rPr lang="pl-PL" sz="2000" dirty="0" err="1">
                <a:solidFill>
                  <a:schemeClr val="bg1"/>
                </a:solidFill>
              </a:rPr>
              <a:t>Jędrosz</a:t>
            </a:r>
            <a:endParaRPr lang="pl-PL" sz="2000" dirty="0">
              <a:solidFill>
                <a:schemeClr val="bg1"/>
              </a:solidFill>
            </a:endParaRP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15. ABG Bartłomiej Grzelak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16. TKRG Sp. z o.o.</a:t>
            </a: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5D0C67CE-D30B-4642-96A6-C6A2E4BABE8F}"/>
              </a:ext>
            </a:extLst>
          </p:cNvPr>
          <p:cNvSpPr txBox="1"/>
          <p:nvPr/>
        </p:nvSpPr>
        <p:spPr>
          <a:xfrm>
            <a:off x="3252959" y="2764572"/>
            <a:ext cx="87846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70C0"/>
                </a:solidFill>
              </a:rPr>
              <a:t>Krótka charakterystyka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Cel główny partnerstwa: kreowanie rozwiązań w zakresie </a:t>
            </a:r>
            <a:r>
              <a:rPr lang="pl-PL" sz="2000" dirty="0" err="1">
                <a:solidFill>
                  <a:schemeClr val="bg1"/>
                </a:solidFill>
              </a:rPr>
              <a:t>SmartCity</a:t>
            </a:r>
            <a:r>
              <a:rPr lang="pl-PL" sz="2000" dirty="0">
                <a:solidFill>
                  <a:schemeClr val="bg1"/>
                </a:solidFill>
              </a:rPr>
              <a:t> i IOT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(Internet Rzeczy) na rzecz inteligentnego zarządzania zasobami w gospodarce.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-zwiększenie interaktywności i wydajności infrastruktury miejskiej, jej komponentów składowych i lepszego wykorzystania zasobów lokalnej gospodarki, a także podniesienie świadomości mieszkańców.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Zakres badań to m.in.: 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- badania nad inteligentnym światłem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- badania nad wpływem zdynamizowania oświetlenia w ramach oszczędności 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  energii elektrycznej i poczucia bezpieczeństwa mieszkańców i użytkowników 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- badania nad autonomicznymi i hybrydowymi układami zasilania</a:t>
            </a:r>
          </a:p>
          <a:p>
            <a:pPr lvl="1"/>
            <a:endParaRPr lang="pl-PL" sz="2000" dirty="0">
              <a:solidFill>
                <a:schemeClr val="bg1"/>
              </a:solidFill>
            </a:endParaRPr>
          </a:p>
        </p:txBody>
      </p:sp>
      <p:pic>
        <p:nvPicPr>
          <p:cNvPr id="29" name="Obraz 28">
            <a:extLst>
              <a:ext uri="{FF2B5EF4-FFF2-40B4-BE49-F238E27FC236}">
                <a16:creationId xmlns:a16="http://schemas.microsoft.com/office/drawing/2014/main" id="{FD65A082-70CE-4392-9EF2-185635630076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38" y="1082838"/>
            <a:ext cx="264696" cy="242872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481ED86-10FC-4A0E-94AD-8107E0997829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38" y="2821382"/>
            <a:ext cx="264696" cy="242872"/>
          </a:xfrm>
          <a:prstGeom prst="rect">
            <a:avLst/>
          </a:prstGeom>
        </p:spPr>
      </p:pic>
      <p:sp>
        <p:nvSpPr>
          <p:cNvPr id="20" name="Prostokąt 19">
            <a:extLst>
              <a:ext uri="{FF2B5EF4-FFF2-40B4-BE49-F238E27FC236}">
                <a16:creationId xmlns:a16="http://schemas.microsoft.com/office/drawing/2014/main" id="{958313AA-7330-4F64-BF08-64EE3F9A3E77}"/>
              </a:ext>
            </a:extLst>
          </p:cNvPr>
          <p:cNvSpPr/>
          <p:nvPr/>
        </p:nvSpPr>
        <p:spPr>
          <a:xfrm rot="5400000">
            <a:off x="7788499" y="-3750376"/>
            <a:ext cx="36000" cy="88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1" name="Grafika 20" descr="Miasto">
            <a:extLst>
              <a:ext uri="{FF2B5EF4-FFF2-40B4-BE49-F238E27FC236}">
                <a16:creationId xmlns:a16="http://schemas.microsoft.com/office/drawing/2014/main" id="{E29B99E5-8E13-49F0-B583-5C099EE2F8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2726835" y="60833"/>
            <a:ext cx="764968" cy="76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6" grpId="0"/>
      <p:bldP spid="40" grpId="0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422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az 29">
            <a:extLst>
              <a:ext uri="{FF2B5EF4-FFF2-40B4-BE49-F238E27FC236}">
                <a16:creationId xmlns:a16="http://schemas.microsoft.com/office/drawing/2014/main" id="{253B9CE9-ED7D-4389-A679-C207283BA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6F772220-8802-46BC-907A-0E5C10C38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0305" y="0"/>
            <a:ext cx="11453185" cy="6874202"/>
          </a:xfrm>
          <a:prstGeom prst="rect">
            <a:avLst/>
          </a:prstGeom>
        </p:spPr>
      </p:pic>
      <p:grpSp>
        <p:nvGrpSpPr>
          <p:cNvPr id="13" name="Grupa 12">
            <a:extLst>
              <a:ext uri="{FF2B5EF4-FFF2-40B4-BE49-F238E27FC236}">
                <a16:creationId xmlns:a16="http://schemas.microsoft.com/office/drawing/2014/main" id="{E45C5E51-E7DE-40B2-86EE-E1A9B3DE6FF3}"/>
              </a:ext>
            </a:extLst>
          </p:cNvPr>
          <p:cNvGrpSpPr/>
          <p:nvPr/>
        </p:nvGrpSpPr>
        <p:grpSpPr>
          <a:xfrm>
            <a:off x="85870" y="5930900"/>
            <a:ext cx="2309481" cy="749299"/>
            <a:chOff x="1923279" y="2080163"/>
            <a:chExt cx="8345441" cy="2707634"/>
          </a:xfrm>
        </p:grpSpPr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id="{29446F58-11B6-4703-BFE9-D55DF0E322A0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24" name="Obraz 23">
                <a:extLst>
                  <a:ext uri="{FF2B5EF4-FFF2-40B4-BE49-F238E27FC236}">
                    <a16:creationId xmlns:a16="http://schemas.microsoft.com/office/drawing/2014/main" id="{FF1F8065-143E-4B00-A069-4841CDCA5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26" name="Obraz 25">
                <a:extLst>
                  <a:ext uri="{FF2B5EF4-FFF2-40B4-BE49-F238E27FC236}">
                    <a16:creationId xmlns:a16="http://schemas.microsoft.com/office/drawing/2014/main" id="{E91BDB38-0E47-4CB5-94FE-863AAF6866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27" name="Obraz 26">
                <a:extLst>
                  <a:ext uri="{FF2B5EF4-FFF2-40B4-BE49-F238E27FC236}">
                    <a16:creationId xmlns:a16="http://schemas.microsoft.com/office/drawing/2014/main" id="{A370193E-9518-4EA8-9B55-3F5F9BB244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28" name="Obraz 27">
                <a:extLst>
                  <a:ext uri="{FF2B5EF4-FFF2-40B4-BE49-F238E27FC236}">
                    <a16:creationId xmlns:a16="http://schemas.microsoft.com/office/drawing/2014/main" id="{194AC187-F14F-4AEA-904B-540C20171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17C37B02-4D9F-4A39-A488-B70B94D5E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22" name="Obraz 21">
              <a:extLst>
                <a:ext uri="{FF2B5EF4-FFF2-40B4-BE49-F238E27FC236}">
                  <a16:creationId xmlns:a16="http://schemas.microsoft.com/office/drawing/2014/main" id="{B58FCA6A-8B87-4CAE-BA3B-D39E50662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0CE5CFC-EEAE-4FE0-930F-928CE064E7F6}"/>
              </a:ext>
            </a:extLst>
          </p:cNvPr>
          <p:cNvSpPr txBox="1"/>
          <p:nvPr/>
        </p:nvSpPr>
        <p:spPr>
          <a:xfrm>
            <a:off x="3672724" y="266984"/>
            <a:ext cx="849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Zielona Gospodarka i Odnawialne Źródła Energii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990FDD01-3C4A-46A3-8BD0-6DA481708F9B}"/>
              </a:ext>
            </a:extLst>
          </p:cNvPr>
          <p:cNvSpPr txBox="1"/>
          <p:nvPr/>
        </p:nvSpPr>
        <p:spPr>
          <a:xfrm>
            <a:off x="3252959" y="998713"/>
            <a:ext cx="878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70C0"/>
                </a:solidFill>
              </a:rPr>
              <a:t>Podmiot reprezentujący Partnerstwo</a:t>
            </a:r>
          </a:p>
          <a:p>
            <a:pPr lvl="1"/>
            <a:r>
              <a:rPr lang="pl-PL" sz="2000" b="1" dirty="0">
                <a:solidFill>
                  <a:schemeClr val="bg1"/>
                </a:solidFill>
              </a:rPr>
              <a:t>Centrum Energetyki Odnawialnej Sp. z o.o.</a:t>
            </a: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5D0C67CE-D30B-4642-96A6-C6A2E4BABE8F}"/>
              </a:ext>
            </a:extLst>
          </p:cNvPr>
          <p:cNvSpPr txBox="1"/>
          <p:nvPr/>
        </p:nvSpPr>
        <p:spPr>
          <a:xfrm>
            <a:off x="3252959" y="1963636"/>
            <a:ext cx="87846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70C0"/>
                </a:solidFill>
              </a:rPr>
              <a:t>Partnerzy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1.	Centrum Energetyki Odnawialnej Sp. z o.o.</a:t>
            </a:r>
          </a:p>
          <a:p>
            <a:pPr marL="914400" lvl="1" indent="-457200">
              <a:buAutoNum type="arabicPeriod" startAt="2"/>
            </a:pPr>
            <a:r>
              <a:rPr lang="pl-PL" sz="2000" dirty="0">
                <a:solidFill>
                  <a:schemeClr val="bg1"/>
                </a:solidFill>
              </a:rPr>
              <a:t>Uniwersytet Zielonogórski (Wydział Architektury i Budownictwa, Instytut Inżynierii Środowiska)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3.	Zachodnia Izba Przemysłowo-Handlowa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4.	Zakład Badawczo-Rozwojowy </a:t>
            </a:r>
            <a:r>
              <a:rPr lang="pl-PL" sz="2000" dirty="0" err="1">
                <a:solidFill>
                  <a:schemeClr val="bg1"/>
                </a:solidFill>
              </a:rPr>
              <a:t>BioEkoGaz</a:t>
            </a:r>
            <a:r>
              <a:rPr lang="pl-PL" sz="2000" dirty="0">
                <a:solidFill>
                  <a:schemeClr val="bg1"/>
                </a:solidFill>
              </a:rPr>
              <a:t> Sp. z o.o.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5.	</a:t>
            </a:r>
            <a:r>
              <a:rPr lang="pl-PL" sz="2000" dirty="0" err="1">
                <a:solidFill>
                  <a:schemeClr val="bg1"/>
                </a:solidFill>
              </a:rPr>
              <a:t>Ekoenergetyka</a:t>
            </a:r>
            <a:r>
              <a:rPr lang="pl-PL" sz="2000" dirty="0">
                <a:solidFill>
                  <a:schemeClr val="bg1"/>
                </a:solidFill>
              </a:rPr>
              <a:t> PV Sp. z o.o.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6.	</a:t>
            </a:r>
            <a:r>
              <a:rPr lang="pl-PL" sz="2000" dirty="0" err="1">
                <a:solidFill>
                  <a:schemeClr val="bg1"/>
                </a:solidFill>
              </a:rPr>
              <a:t>Instatec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Group</a:t>
            </a:r>
            <a:r>
              <a:rPr lang="pl-PL" sz="2000" dirty="0">
                <a:solidFill>
                  <a:schemeClr val="bg1"/>
                </a:solidFill>
              </a:rPr>
              <a:t> Sp. z o.o.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7.	Centrum Komina Sp. z o.o., Sp. k.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8.	</a:t>
            </a:r>
            <a:r>
              <a:rPr lang="pl-PL" sz="2000" dirty="0" err="1">
                <a:solidFill>
                  <a:schemeClr val="bg1"/>
                </a:solidFill>
              </a:rPr>
              <a:t>OZEnergia</a:t>
            </a:r>
            <a:r>
              <a:rPr lang="pl-PL" sz="2000" dirty="0">
                <a:solidFill>
                  <a:schemeClr val="bg1"/>
                </a:solidFill>
              </a:rPr>
              <a:t> Sp. z o.o.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9.	</a:t>
            </a:r>
            <a:r>
              <a:rPr lang="pl-PL" sz="2000" dirty="0" err="1">
                <a:solidFill>
                  <a:schemeClr val="bg1"/>
                </a:solidFill>
              </a:rPr>
              <a:t>Agacki</a:t>
            </a:r>
            <a:r>
              <a:rPr lang="pl-PL" sz="2000" dirty="0">
                <a:solidFill>
                  <a:schemeClr val="bg1"/>
                </a:solidFill>
              </a:rPr>
              <a:t> Sp. j.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10.	RM Solar Sp. z o.o.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11.	Gorzowski Ośrodek Technologiczny Park Naukowo Przemysłowy Sp. z o.o.</a:t>
            </a:r>
          </a:p>
          <a:p>
            <a:pPr lvl="1"/>
            <a:endParaRPr lang="pl-PL" sz="2000" dirty="0">
              <a:solidFill>
                <a:schemeClr val="bg1"/>
              </a:solidFill>
            </a:endParaRPr>
          </a:p>
        </p:txBody>
      </p:sp>
      <p:pic>
        <p:nvPicPr>
          <p:cNvPr id="29" name="Obraz 28">
            <a:extLst>
              <a:ext uri="{FF2B5EF4-FFF2-40B4-BE49-F238E27FC236}">
                <a16:creationId xmlns:a16="http://schemas.microsoft.com/office/drawing/2014/main" id="{FD65A082-70CE-4392-9EF2-185635630076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38" y="1082838"/>
            <a:ext cx="264696" cy="242872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481ED86-10FC-4A0E-94AD-8107E0997829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38" y="2020446"/>
            <a:ext cx="264696" cy="242872"/>
          </a:xfrm>
          <a:prstGeom prst="rect">
            <a:avLst/>
          </a:prstGeom>
        </p:spPr>
      </p:pic>
      <p:sp>
        <p:nvSpPr>
          <p:cNvPr id="20" name="Prostokąt 19">
            <a:extLst>
              <a:ext uri="{FF2B5EF4-FFF2-40B4-BE49-F238E27FC236}">
                <a16:creationId xmlns:a16="http://schemas.microsoft.com/office/drawing/2014/main" id="{958313AA-7330-4F64-BF08-64EE3F9A3E77}"/>
              </a:ext>
            </a:extLst>
          </p:cNvPr>
          <p:cNvSpPr/>
          <p:nvPr/>
        </p:nvSpPr>
        <p:spPr>
          <a:xfrm rot="5400000">
            <a:off x="7788499" y="-3750376"/>
            <a:ext cx="36000" cy="88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1" name="Grafika 20" descr="Zrównoważony rozwój">
            <a:extLst>
              <a:ext uri="{FF2B5EF4-FFF2-40B4-BE49-F238E27FC236}">
                <a16:creationId xmlns:a16="http://schemas.microsoft.com/office/drawing/2014/main" id="{E29B99E5-8E13-49F0-B583-5C099EE2F8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2726835" y="60833"/>
            <a:ext cx="764968" cy="76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9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6" grpId="0"/>
      <p:bldP spid="40" grpId="0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422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az 29">
            <a:extLst>
              <a:ext uri="{FF2B5EF4-FFF2-40B4-BE49-F238E27FC236}">
                <a16:creationId xmlns:a16="http://schemas.microsoft.com/office/drawing/2014/main" id="{253B9CE9-ED7D-4389-A679-C207283BA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6F772220-8802-46BC-907A-0E5C10C38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600" y="0"/>
            <a:ext cx="11453185" cy="6874202"/>
          </a:xfrm>
          <a:prstGeom prst="rect">
            <a:avLst/>
          </a:prstGeom>
        </p:spPr>
      </p:pic>
      <p:grpSp>
        <p:nvGrpSpPr>
          <p:cNvPr id="13" name="Grupa 12">
            <a:extLst>
              <a:ext uri="{FF2B5EF4-FFF2-40B4-BE49-F238E27FC236}">
                <a16:creationId xmlns:a16="http://schemas.microsoft.com/office/drawing/2014/main" id="{E45C5E51-E7DE-40B2-86EE-E1A9B3DE6FF3}"/>
              </a:ext>
            </a:extLst>
          </p:cNvPr>
          <p:cNvGrpSpPr/>
          <p:nvPr/>
        </p:nvGrpSpPr>
        <p:grpSpPr>
          <a:xfrm>
            <a:off x="9565018" y="5930900"/>
            <a:ext cx="2309481" cy="749299"/>
            <a:chOff x="1923279" y="2080163"/>
            <a:chExt cx="8345441" cy="2707634"/>
          </a:xfrm>
        </p:grpSpPr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id="{29446F58-11B6-4703-BFE9-D55DF0E322A0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24" name="Obraz 23">
                <a:extLst>
                  <a:ext uri="{FF2B5EF4-FFF2-40B4-BE49-F238E27FC236}">
                    <a16:creationId xmlns:a16="http://schemas.microsoft.com/office/drawing/2014/main" id="{FF1F8065-143E-4B00-A069-4841CDCA5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26" name="Obraz 25">
                <a:extLst>
                  <a:ext uri="{FF2B5EF4-FFF2-40B4-BE49-F238E27FC236}">
                    <a16:creationId xmlns:a16="http://schemas.microsoft.com/office/drawing/2014/main" id="{E91BDB38-0E47-4CB5-94FE-863AAF6866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27" name="Obraz 26">
                <a:extLst>
                  <a:ext uri="{FF2B5EF4-FFF2-40B4-BE49-F238E27FC236}">
                    <a16:creationId xmlns:a16="http://schemas.microsoft.com/office/drawing/2014/main" id="{A370193E-9518-4EA8-9B55-3F5F9BB244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28" name="Obraz 27">
                <a:extLst>
                  <a:ext uri="{FF2B5EF4-FFF2-40B4-BE49-F238E27FC236}">
                    <a16:creationId xmlns:a16="http://schemas.microsoft.com/office/drawing/2014/main" id="{194AC187-F14F-4AEA-904B-540C20171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17C37B02-4D9F-4A39-A488-B70B94D5E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22" name="Obraz 21">
              <a:extLst>
                <a:ext uri="{FF2B5EF4-FFF2-40B4-BE49-F238E27FC236}">
                  <a16:creationId xmlns:a16="http://schemas.microsoft.com/office/drawing/2014/main" id="{B58FCA6A-8B87-4CAE-BA3B-D39E50662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0CE5CFC-EEAE-4FE0-930F-928CE064E7F6}"/>
              </a:ext>
            </a:extLst>
          </p:cNvPr>
          <p:cNvSpPr txBox="1"/>
          <p:nvPr/>
        </p:nvSpPr>
        <p:spPr>
          <a:xfrm>
            <a:off x="1084470" y="266984"/>
            <a:ext cx="9416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Zielona Gospodarka i Odnawialne Źródła Energii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990FDD01-3C4A-46A3-8BD0-6DA481708F9B}"/>
              </a:ext>
            </a:extLst>
          </p:cNvPr>
          <p:cNvSpPr txBox="1"/>
          <p:nvPr/>
        </p:nvSpPr>
        <p:spPr>
          <a:xfrm>
            <a:off x="1084470" y="998713"/>
            <a:ext cx="805953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70C0"/>
                </a:solidFill>
              </a:rPr>
              <a:t>Krótka charakterystyka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Główne cele rozwojowe specjalizacji to prowadzenie prac B+R mających bezpośredni wpływ na zmniejszenie wykorzystania paliw kopalnych w gospodarce poprzez stosowanie OZE i Efektywności Energetycznej.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Obszary aktywności: 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- optymalizacja gospodarowania i zużycia energii, rozwój systemów OZE i komponentów energetycznych,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 - </a:t>
            </a:r>
            <a:r>
              <a:rPr lang="pl-PL" sz="2000" dirty="0" err="1">
                <a:solidFill>
                  <a:schemeClr val="bg1"/>
                </a:solidFill>
              </a:rPr>
              <a:t>power</a:t>
            </a:r>
            <a:r>
              <a:rPr lang="pl-PL" sz="2000" dirty="0">
                <a:solidFill>
                  <a:schemeClr val="bg1"/>
                </a:solidFill>
              </a:rPr>
              <a:t> to </a:t>
            </a:r>
            <a:r>
              <a:rPr lang="pl-PL" sz="2000" dirty="0" err="1">
                <a:solidFill>
                  <a:schemeClr val="bg1"/>
                </a:solidFill>
              </a:rPr>
              <a:t>grid</a:t>
            </a:r>
            <a:r>
              <a:rPr lang="pl-PL" sz="2000" dirty="0">
                <a:solidFill>
                  <a:schemeClr val="bg1"/>
                </a:solidFill>
              </a:rPr>
              <a:t> – współpraca źródeł energii z sieciami przemysłowymi, wirtualne elektrownie – agregator energii, magazyny energii do współpracy ze stochastycznymi źródłami energii, klastry energetyczne – lokalny ekosystem oparty o OZE, wykorzystanie zasobów środowiska na potrzeby budowania lokalnych źródeł energii, 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- wykorzystanie odpadów i ciągów technologicznych na potrzeby generacji energii, recykling technologii OZE, rozwój technologii wodorowych,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- projekty zmierzają do wytworzenia zarówno produktów jak i usług bezpośrednio wpływających na zmniejszenie emisyjności gospodarki 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i zżycia społecznego.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18796AB7-290F-4D50-BE3C-7BF26509DAE7}"/>
              </a:ext>
            </a:extLst>
          </p:cNvPr>
          <p:cNvSpPr/>
          <p:nvPr/>
        </p:nvSpPr>
        <p:spPr>
          <a:xfrm rot="5400000">
            <a:off x="-75558" y="317624"/>
            <a:ext cx="36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9" name="Obraz 28">
            <a:extLst>
              <a:ext uri="{FF2B5EF4-FFF2-40B4-BE49-F238E27FC236}">
                <a16:creationId xmlns:a16="http://schemas.microsoft.com/office/drawing/2014/main" id="{FD65A082-70CE-4392-9EF2-185635630076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95" y="1092670"/>
            <a:ext cx="244093" cy="242872"/>
          </a:xfrm>
          <a:prstGeom prst="rect">
            <a:avLst/>
          </a:prstGeom>
        </p:spPr>
      </p:pic>
      <p:pic>
        <p:nvPicPr>
          <p:cNvPr id="19" name="Grafika 18" descr="Zrównoważony rozwój">
            <a:extLst>
              <a:ext uri="{FF2B5EF4-FFF2-40B4-BE49-F238E27FC236}">
                <a16:creationId xmlns:a16="http://schemas.microsoft.com/office/drawing/2014/main" id="{52BEF1B0-8D8E-4BF1-A221-EF1865B193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99940" y="60833"/>
            <a:ext cx="764968" cy="76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6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6" grpId="0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422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az 29">
            <a:extLst>
              <a:ext uri="{FF2B5EF4-FFF2-40B4-BE49-F238E27FC236}">
                <a16:creationId xmlns:a16="http://schemas.microsoft.com/office/drawing/2014/main" id="{253B9CE9-ED7D-4389-A679-C207283BA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6F772220-8802-46BC-907A-0E5C10C38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600" y="0"/>
            <a:ext cx="11453185" cy="6874202"/>
          </a:xfrm>
          <a:prstGeom prst="rect">
            <a:avLst/>
          </a:prstGeom>
        </p:spPr>
      </p:pic>
      <p:grpSp>
        <p:nvGrpSpPr>
          <p:cNvPr id="13" name="Grupa 12">
            <a:extLst>
              <a:ext uri="{FF2B5EF4-FFF2-40B4-BE49-F238E27FC236}">
                <a16:creationId xmlns:a16="http://schemas.microsoft.com/office/drawing/2014/main" id="{E45C5E51-E7DE-40B2-86EE-E1A9B3DE6FF3}"/>
              </a:ext>
            </a:extLst>
          </p:cNvPr>
          <p:cNvGrpSpPr/>
          <p:nvPr/>
        </p:nvGrpSpPr>
        <p:grpSpPr>
          <a:xfrm>
            <a:off x="9565018" y="5930900"/>
            <a:ext cx="2309481" cy="749299"/>
            <a:chOff x="1923279" y="2080163"/>
            <a:chExt cx="8345441" cy="2707634"/>
          </a:xfrm>
        </p:grpSpPr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id="{29446F58-11B6-4703-BFE9-D55DF0E322A0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24" name="Obraz 23">
                <a:extLst>
                  <a:ext uri="{FF2B5EF4-FFF2-40B4-BE49-F238E27FC236}">
                    <a16:creationId xmlns:a16="http://schemas.microsoft.com/office/drawing/2014/main" id="{FF1F8065-143E-4B00-A069-4841CDCA5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26" name="Obraz 25">
                <a:extLst>
                  <a:ext uri="{FF2B5EF4-FFF2-40B4-BE49-F238E27FC236}">
                    <a16:creationId xmlns:a16="http://schemas.microsoft.com/office/drawing/2014/main" id="{E91BDB38-0E47-4CB5-94FE-863AAF6866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27" name="Obraz 26">
                <a:extLst>
                  <a:ext uri="{FF2B5EF4-FFF2-40B4-BE49-F238E27FC236}">
                    <a16:creationId xmlns:a16="http://schemas.microsoft.com/office/drawing/2014/main" id="{A370193E-9518-4EA8-9B55-3F5F9BB244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28" name="Obraz 27">
                <a:extLst>
                  <a:ext uri="{FF2B5EF4-FFF2-40B4-BE49-F238E27FC236}">
                    <a16:creationId xmlns:a16="http://schemas.microsoft.com/office/drawing/2014/main" id="{194AC187-F14F-4AEA-904B-540C20171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17C37B02-4D9F-4A39-A488-B70B94D5E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22" name="Obraz 21">
              <a:extLst>
                <a:ext uri="{FF2B5EF4-FFF2-40B4-BE49-F238E27FC236}">
                  <a16:creationId xmlns:a16="http://schemas.microsoft.com/office/drawing/2014/main" id="{B58FCA6A-8B87-4CAE-BA3B-D39E50662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0CE5CFC-EEAE-4FE0-930F-928CE064E7F6}"/>
              </a:ext>
            </a:extLst>
          </p:cNvPr>
          <p:cNvSpPr txBox="1"/>
          <p:nvPr/>
        </p:nvSpPr>
        <p:spPr>
          <a:xfrm>
            <a:off x="1084470" y="266984"/>
            <a:ext cx="9416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>
                <a:solidFill>
                  <a:schemeClr val="bg1"/>
                </a:solidFill>
              </a:rPr>
              <a:t>eMobilty</a:t>
            </a:r>
            <a:r>
              <a:rPr lang="pl-PL" sz="2400" dirty="0">
                <a:solidFill>
                  <a:schemeClr val="bg1"/>
                </a:solidFill>
              </a:rPr>
              <a:t> – </a:t>
            </a:r>
            <a:r>
              <a:rPr lang="pl-PL" sz="2400" dirty="0" err="1">
                <a:solidFill>
                  <a:schemeClr val="bg1"/>
                </a:solidFill>
              </a:rPr>
              <a:t>next</a:t>
            </a: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pl-PL" sz="2400" dirty="0" err="1">
                <a:solidFill>
                  <a:schemeClr val="bg1"/>
                </a:solidFill>
              </a:rPr>
              <a:t>level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990FDD01-3C4A-46A3-8BD0-6DA481708F9B}"/>
              </a:ext>
            </a:extLst>
          </p:cNvPr>
          <p:cNvSpPr txBox="1"/>
          <p:nvPr/>
        </p:nvSpPr>
        <p:spPr>
          <a:xfrm>
            <a:off x="1084469" y="998713"/>
            <a:ext cx="7270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70C0"/>
                </a:solidFill>
              </a:rPr>
              <a:t>Podmiot reprezentujący Partnerstwo</a:t>
            </a:r>
          </a:p>
          <a:p>
            <a:pPr lvl="1"/>
            <a:r>
              <a:rPr lang="pl-PL" sz="2000" b="1" dirty="0">
                <a:solidFill>
                  <a:schemeClr val="bg1"/>
                </a:solidFill>
              </a:rPr>
              <a:t>Stowarzyszenie Polska Izba Rozwoju </a:t>
            </a:r>
            <a:r>
              <a:rPr lang="pl-PL" sz="2000" b="1" dirty="0" err="1">
                <a:solidFill>
                  <a:schemeClr val="bg1"/>
                </a:solidFill>
              </a:rPr>
              <a:t>Elektromobilności</a:t>
            </a:r>
            <a:r>
              <a:rPr lang="pl-PL" sz="2000" b="1" dirty="0">
                <a:solidFill>
                  <a:schemeClr val="bg1"/>
                </a:solidFill>
              </a:rPr>
              <a:t> (PIRE)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18796AB7-290F-4D50-BE3C-7BF26509DAE7}"/>
              </a:ext>
            </a:extLst>
          </p:cNvPr>
          <p:cNvSpPr/>
          <p:nvPr/>
        </p:nvSpPr>
        <p:spPr>
          <a:xfrm rot="5400000">
            <a:off x="321219" y="173624"/>
            <a:ext cx="36000" cy="10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5D0C67CE-D30B-4642-96A6-C6A2E4BABE8F}"/>
              </a:ext>
            </a:extLst>
          </p:cNvPr>
          <p:cNvSpPr txBox="1"/>
          <p:nvPr/>
        </p:nvSpPr>
        <p:spPr>
          <a:xfrm>
            <a:off x="1084469" y="1886672"/>
            <a:ext cx="827265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70C0"/>
                </a:solidFill>
              </a:rPr>
              <a:t>Partnerzy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1.	</a:t>
            </a:r>
            <a:r>
              <a:rPr lang="pl-PL" sz="2000" dirty="0" err="1">
                <a:solidFill>
                  <a:schemeClr val="bg1"/>
                </a:solidFill>
              </a:rPr>
              <a:t>Ekoenergetyka</a:t>
            </a:r>
            <a:r>
              <a:rPr lang="pl-PL" sz="2000" dirty="0">
                <a:solidFill>
                  <a:schemeClr val="bg1"/>
                </a:solidFill>
              </a:rPr>
              <a:t>-Polska SA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2.	</a:t>
            </a:r>
            <a:r>
              <a:rPr lang="pl-PL" sz="2000" dirty="0" err="1">
                <a:solidFill>
                  <a:schemeClr val="bg1"/>
                </a:solidFill>
              </a:rPr>
              <a:t>Kotrak</a:t>
            </a:r>
            <a:r>
              <a:rPr lang="pl-PL" sz="2000" dirty="0">
                <a:solidFill>
                  <a:schemeClr val="bg1"/>
                </a:solidFill>
              </a:rPr>
              <a:t> Sp. z o.o.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3.	</a:t>
            </a:r>
            <a:r>
              <a:rPr lang="pl-PL" sz="2000" dirty="0" err="1">
                <a:solidFill>
                  <a:schemeClr val="bg1"/>
                </a:solidFill>
              </a:rPr>
              <a:t>Calmet</a:t>
            </a:r>
            <a:r>
              <a:rPr lang="pl-PL" sz="2000" dirty="0">
                <a:solidFill>
                  <a:schemeClr val="bg1"/>
                </a:solidFill>
              </a:rPr>
              <a:t> Sp. z o.o.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4.	Evity </a:t>
            </a:r>
            <a:r>
              <a:rPr lang="pl-PL" sz="2000" dirty="0" err="1">
                <a:solidFill>
                  <a:schemeClr val="bg1"/>
                </a:solidFill>
              </a:rPr>
              <a:t>Electric</a:t>
            </a:r>
            <a:r>
              <a:rPr lang="pl-PL" sz="2000" dirty="0">
                <a:solidFill>
                  <a:schemeClr val="bg1"/>
                </a:solidFill>
              </a:rPr>
              <a:t> Taxi Sp. z o.o.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5.	</a:t>
            </a:r>
            <a:r>
              <a:rPr lang="pl-PL" sz="2000" dirty="0" err="1">
                <a:solidFill>
                  <a:schemeClr val="bg1"/>
                </a:solidFill>
              </a:rPr>
              <a:t>Ekoen</a:t>
            </a:r>
            <a:r>
              <a:rPr lang="pl-PL" sz="2000" dirty="0">
                <a:solidFill>
                  <a:schemeClr val="bg1"/>
                </a:solidFill>
              </a:rPr>
              <a:t> Sp. z o.o.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6.	</a:t>
            </a:r>
            <a:r>
              <a:rPr lang="pl-PL" sz="2000" dirty="0" err="1">
                <a:solidFill>
                  <a:schemeClr val="bg1"/>
                </a:solidFill>
              </a:rPr>
              <a:t>Ekoenergetyka</a:t>
            </a:r>
            <a:r>
              <a:rPr lang="pl-PL" sz="2000" dirty="0">
                <a:solidFill>
                  <a:schemeClr val="bg1"/>
                </a:solidFill>
              </a:rPr>
              <a:t> PV Sp. z o.o.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7.	</a:t>
            </a:r>
            <a:r>
              <a:rPr lang="pl-PL" sz="2000" dirty="0" err="1">
                <a:solidFill>
                  <a:schemeClr val="bg1"/>
                </a:solidFill>
              </a:rPr>
              <a:t>mPower</a:t>
            </a:r>
            <a:r>
              <a:rPr lang="pl-PL" sz="2000" dirty="0">
                <a:solidFill>
                  <a:schemeClr val="bg1"/>
                </a:solidFill>
              </a:rPr>
              <a:t> Sp. z o.o.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8.	Park Technologiczny Interior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9.	Uniwersytet Zielonogórski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10.	Centrum Przedsiębiorczości 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11.	Polska Izba Rozwoju </a:t>
            </a:r>
            <a:r>
              <a:rPr lang="pl-PL" sz="2000" dirty="0" err="1">
                <a:solidFill>
                  <a:schemeClr val="bg1"/>
                </a:solidFill>
              </a:rPr>
              <a:t>Elektromobilności</a:t>
            </a:r>
            <a:endParaRPr lang="pl-PL" sz="2000" dirty="0">
              <a:solidFill>
                <a:schemeClr val="bg1"/>
              </a:solidFill>
            </a:endParaRP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12.	Polska Izba Motoryzacji</a:t>
            </a:r>
          </a:p>
        </p:txBody>
      </p:sp>
      <p:pic>
        <p:nvPicPr>
          <p:cNvPr id="23" name="Grafika 22" descr="Samochód elektryczny">
            <a:extLst>
              <a:ext uri="{FF2B5EF4-FFF2-40B4-BE49-F238E27FC236}">
                <a16:creationId xmlns:a16="http://schemas.microsoft.com/office/drawing/2014/main" id="{8724F8B0-782B-4E9D-A603-E3BC880071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42748" y="31336"/>
            <a:ext cx="853567" cy="853567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FD65A082-70CE-4392-9EF2-185635630076}"/>
              </a:ext>
            </a:extLst>
          </p:cNvPr>
          <p:cNvPicPr>
            <a:picLocks noChangeAspect="1"/>
          </p:cNvPicPr>
          <p:nvPr/>
        </p:nvPicPr>
        <p:blipFill>
          <a:blip r:embed="rId1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19" y="1092670"/>
            <a:ext cx="244093" cy="242872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481ED86-10FC-4A0E-94AD-8107E0997829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19" y="1985639"/>
            <a:ext cx="244093" cy="24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6" grpId="0"/>
      <p:bldP spid="12" grpId="0" animBg="1"/>
      <p:bldP spid="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422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az 29">
            <a:extLst>
              <a:ext uri="{FF2B5EF4-FFF2-40B4-BE49-F238E27FC236}">
                <a16:creationId xmlns:a16="http://schemas.microsoft.com/office/drawing/2014/main" id="{253B9CE9-ED7D-4389-A679-C207283BA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6F772220-8802-46BC-907A-0E5C10C38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0305" y="0"/>
            <a:ext cx="11453185" cy="6874202"/>
          </a:xfrm>
          <a:prstGeom prst="rect">
            <a:avLst/>
          </a:prstGeom>
        </p:spPr>
      </p:pic>
      <p:grpSp>
        <p:nvGrpSpPr>
          <p:cNvPr id="13" name="Grupa 12">
            <a:extLst>
              <a:ext uri="{FF2B5EF4-FFF2-40B4-BE49-F238E27FC236}">
                <a16:creationId xmlns:a16="http://schemas.microsoft.com/office/drawing/2014/main" id="{E45C5E51-E7DE-40B2-86EE-E1A9B3DE6FF3}"/>
              </a:ext>
            </a:extLst>
          </p:cNvPr>
          <p:cNvGrpSpPr/>
          <p:nvPr/>
        </p:nvGrpSpPr>
        <p:grpSpPr>
          <a:xfrm>
            <a:off x="85870" y="5930900"/>
            <a:ext cx="2309481" cy="749299"/>
            <a:chOff x="1923279" y="2080163"/>
            <a:chExt cx="8345441" cy="2707634"/>
          </a:xfrm>
        </p:grpSpPr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id="{29446F58-11B6-4703-BFE9-D55DF0E322A0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24" name="Obraz 23">
                <a:extLst>
                  <a:ext uri="{FF2B5EF4-FFF2-40B4-BE49-F238E27FC236}">
                    <a16:creationId xmlns:a16="http://schemas.microsoft.com/office/drawing/2014/main" id="{FF1F8065-143E-4B00-A069-4841CDCA5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26" name="Obraz 25">
                <a:extLst>
                  <a:ext uri="{FF2B5EF4-FFF2-40B4-BE49-F238E27FC236}">
                    <a16:creationId xmlns:a16="http://schemas.microsoft.com/office/drawing/2014/main" id="{E91BDB38-0E47-4CB5-94FE-863AAF6866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27" name="Obraz 26">
                <a:extLst>
                  <a:ext uri="{FF2B5EF4-FFF2-40B4-BE49-F238E27FC236}">
                    <a16:creationId xmlns:a16="http://schemas.microsoft.com/office/drawing/2014/main" id="{A370193E-9518-4EA8-9B55-3F5F9BB244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28" name="Obraz 27">
                <a:extLst>
                  <a:ext uri="{FF2B5EF4-FFF2-40B4-BE49-F238E27FC236}">
                    <a16:creationId xmlns:a16="http://schemas.microsoft.com/office/drawing/2014/main" id="{194AC187-F14F-4AEA-904B-540C20171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17C37B02-4D9F-4A39-A488-B70B94D5E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22" name="Obraz 21">
              <a:extLst>
                <a:ext uri="{FF2B5EF4-FFF2-40B4-BE49-F238E27FC236}">
                  <a16:creationId xmlns:a16="http://schemas.microsoft.com/office/drawing/2014/main" id="{B58FCA6A-8B87-4CAE-BA3B-D39E50662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0CE5CFC-EEAE-4FE0-930F-928CE064E7F6}"/>
              </a:ext>
            </a:extLst>
          </p:cNvPr>
          <p:cNvSpPr txBox="1"/>
          <p:nvPr/>
        </p:nvSpPr>
        <p:spPr>
          <a:xfrm>
            <a:off x="3672724" y="266984"/>
            <a:ext cx="849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>
                <a:solidFill>
                  <a:schemeClr val="bg1"/>
                </a:solidFill>
              </a:rPr>
              <a:t>eMobilty</a:t>
            </a:r>
            <a:r>
              <a:rPr lang="pl-PL" sz="2400" dirty="0">
                <a:solidFill>
                  <a:schemeClr val="bg1"/>
                </a:solidFill>
              </a:rPr>
              <a:t> – </a:t>
            </a:r>
            <a:r>
              <a:rPr lang="pl-PL" sz="2400" dirty="0" err="1">
                <a:solidFill>
                  <a:schemeClr val="bg1"/>
                </a:solidFill>
              </a:rPr>
              <a:t>next</a:t>
            </a: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pl-PL" sz="2400" dirty="0" err="1">
                <a:solidFill>
                  <a:schemeClr val="bg1"/>
                </a:solidFill>
              </a:rPr>
              <a:t>level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990FDD01-3C4A-46A3-8BD0-6DA481708F9B}"/>
              </a:ext>
            </a:extLst>
          </p:cNvPr>
          <p:cNvSpPr txBox="1"/>
          <p:nvPr/>
        </p:nvSpPr>
        <p:spPr>
          <a:xfrm>
            <a:off x="3252959" y="998713"/>
            <a:ext cx="87846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70C0"/>
                </a:solidFill>
              </a:rPr>
              <a:t>Partnerzy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13.	Sektorowa Rada ds. Kompetencji – Motoryzacja i </a:t>
            </a:r>
            <a:r>
              <a:rPr lang="pl-PL" sz="2000" dirty="0" err="1">
                <a:solidFill>
                  <a:schemeClr val="bg1"/>
                </a:solidFill>
              </a:rPr>
              <a:t>Elektromobilność</a:t>
            </a:r>
            <a:endParaRPr lang="pl-PL" sz="2000" dirty="0">
              <a:solidFill>
                <a:schemeClr val="bg1"/>
              </a:solidFill>
            </a:endParaRP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14.	Miasto Rybnik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15.	Miasto Zielona Góra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16.	Lubuski Klaster Metalowy</a:t>
            </a: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5D0C67CE-D30B-4642-96A6-C6A2E4BABE8F}"/>
              </a:ext>
            </a:extLst>
          </p:cNvPr>
          <p:cNvSpPr txBox="1"/>
          <p:nvPr/>
        </p:nvSpPr>
        <p:spPr>
          <a:xfrm>
            <a:off x="3252959" y="2764572"/>
            <a:ext cx="8784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70C0"/>
                </a:solidFill>
              </a:rPr>
              <a:t>Krótka charakterystyka</a:t>
            </a:r>
          </a:p>
          <a:p>
            <a:pPr lvl="1"/>
            <a:r>
              <a:rPr lang="pl-PL" sz="2000" dirty="0" err="1">
                <a:solidFill>
                  <a:schemeClr val="bg1"/>
                </a:solidFill>
              </a:rPr>
              <a:t>eMobility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next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level</a:t>
            </a:r>
            <a:r>
              <a:rPr lang="pl-PL" sz="2000" dirty="0">
                <a:solidFill>
                  <a:schemeClr val="bg1"/>
                </a:solidFill>
              </a:rPr>
              <a:t> - Celem strategicznym partnerstwa jest rozwój gospodarczy i technologiczny regionu w oparciu o </a:t>
            </a:r>
            <a:r>
              <a:rPr lang="pl-PL" sz="2000" dirty="0" err="1">
                <a:solidFill>
                  <a:schemeClr val="bg1"/>
                </a:solidFill>
              </a:rPr>
              <a:t>megatrend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elektromobilność</a:t>
            </a:r>
            <a:r>
              <a:rPr lang="pl-PL" sz="2000" dirty="0">
                <a:solidFill>
                  <a:schemeClr val="bg1"/>
                </a:solidFill>
              </a:rPr>
              <a:t>. Stworzenie kompletnego ekosystemu, zapewniającego ścieżkę rozwoju od edukacji poprzez rozwój przedsiębiorczości i jego promocję, aż do wzrostu konkurencyjności gospodarczej regionu i kraju. </a:t>
            </a:r>
          </a:p>
        </p:txBody>
      </p:sp>
      <p:pic>
        <p:nvPicPr>
          <p:cNvPr id="29" name="Obraz 28">
            <a:extLst>
              <a:ext uri="{FF2B5EF4-FFF2-40B4-BE49-F238E27FC236}">
                <a16:creationId xmlns:a16="http://schemas.microsoft.com/office/drawing/2014/main" id="{FD65A082-70CE-4392-9EF2-185635630076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38" y="1082838"/>
            <a:ext cx="264696" cy="242872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481ED86-10FC-4A0E-94AD-8107E0997829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38" y="2821382"/>
            <a:ext cx="264696" cy="242872"/>
          </a:xfrm>
          <a:prstGeom prst="rect">
            <a:avLst/>
          </a:prstGeom>
        </p:spPr>
      </p:pic>
      <p:sp>
        <p:nvSpPr>
          <p:cNvPr id="20" name="Prostokąt 19">
            <a:extLst>
              <a:ext uri="{FF2B5EF4-FFF2-40B4-BE49-F238E27FC236}">
                <a16:creationId xmlns:a16="http://schemas.microsoft.com/office/drawing/2014/main" id="{958313AA-7330-4F64-BF08-64EE3F9A3E77}"/>
              </a:ext>
            </a:extLst>
          </p:cNvPr>
          <p:cNvSpPr/>
          <p:nvPr/>
        </p:nvSpPr>
        <p:spPr>
          <a:xfrm rot="5400000">
            <a:off x="7788499" y="-3750376"/>
            <a:ext cx="36000" cy="88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9" name="Grafika 18" descr="Samochód elektryczny">
            <a:extLst>
              <a:ext uri="{FF2B5EF4-FFF2-40B4-BE49-F238E27FC236}">
                <a16:creationId xmlns:a16="http://schemas.microsoft.com/office/drawing/2014/main" id="{6770830E-3D65-4BBC-BDA6-72440EFE214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 flipH="1">
            <a:off x="2651783" y="31336"/>
            <a:ext cx="853566" cy="85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3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6" grpId="0"/>
      <p:bldP spid="40" grpId="0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az 33">
            <a:extLst>
              <a:ext uri="{FF2B5EF4-FFF2-40B4-BE49-F238E27FC236}">
                <a16:creationId xmlns:a16="http://schemas.microsoft.com/office/drawing/2014/main" id="{9D805A9B-957F-445E-A249-C73B720B4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</p:spPr>
      </p:pic>
      <p:grpSp>
        <p:nvGrpSpPr>
          <p:cNvPr id="13" name="Grupa 12">
            <a:extLst>
              <a:ext uri="{FF2B5EF4-FFF2-40B4-BE49-F238E27FC236}">
                <a16:creationId xmlns:a16="http://schemas.microsoft.com/office/drawing/2014/main" id="{B7BCE859-B44E-4E80-8D8C-451C34720290}"/>
              </a:ext>
            </a:extLst>
          </p:cNvPr>
          <p:cNvGrpSpPr/>
          <p:nvPr/>
        </p:nvGrpSpPr>
        <p:grpSpPr>
          <a:xfrm>
            <a:off x="9565018" y="5930900"/>
            <a:ext cx="2309481" cy="749299"/>
            <a:chOff x="1923279" y="2080163"/>
            <a:chExt cx="8345441" cy="2707634"/>
          </a:xfrm>
        </p:grpSpPr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id="{C144BE9C-68A0-40C3-978B-DE2493EE102F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24" name="Obraz 23">
                <a:extLst>
                  <a:ext uri="{FF2B5EF4-FFF2-40B4-BE49-F238E27FC236}">
                    <a16:creationId xmlns:a16="http://schemas.microsoft.com/office/drawing/2014/main" id="{65C84DC1-7074-4A7B-9632-52BF5B41C6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26" name="Obraz 25">
                <a:extLst>
                  <a:ext uri="{FF2B5EF4-FFF2-40B4-BE49-F238E27FC236}">
                    <a16:creationId xmlns:a16="http://schemas.microsoft.com/office/drawing/2014/main" id="{27DDD560-1580-4C40-B48A-44FBEAB80E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27" name="Obraz 26">
                <a:extLst>
                  <a:ext uri="{FF2B5EF4-FFF2-40B4-BE49-F238E27FC236}">
                    <a16:creationId xmlns:a16="http://schemas.microsoft.com/office/drawing/2014/main" id="{3DCD15B2-0DC8-4FB1-8D07-5B40387B1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28" name="Obraz 27">
                <a:extLst>
                  <a:ext uri="{FF2B5EF4-FFF2-40B4-BE49-F238E27FC236}">
                    <a16:creationId xmlns:a16="http://schemas.microsoft.com/office/drawing/2014/main" id="{A07F3038-9D81-4C4B-981F-54B834E440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92781A8C-1163-4B5F-954E-8B4D366D6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22" name="Obraz 21">
              <a:extLst>
                <a:ext uri="{FF2B5EF4-FFF2-40B4-BE49-F238E27FC236}">
                  <a16:creationId xmlns:a16="http://schemas.microsoft.com/office/drawing/2014/main" id="{C052338C-C243-4F79-8563-12D2398DC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cxnSp>
        <p:nvCxnSpPr>
          <p:cNvPr id="25" name="Łącznik prosty 24">
            <a:extLst>
              <a:ext uri="{FF2B5EF4-FFF2-40B4-BE49-F238E27FC236}">
                <a16:creationId xmlns:a16="http://schemas.microsoft.com/office/drawing/2014/main" id="{C24FDECF-F2B9-4FC1-852E-D52374FA0B52}"/>
              </a:ext>
            </a:extLst>
          </p:cNvPr>
          <p:cNvCxnSpPr>
            <a:cxnSpLocks/>
          </p:cNvCxnSpPr>
          <p:nvPr/>
        </p:nvCxnSpPr>
        <p:spPr>
          <a:xfrm flipV="1">
            <a:off x="5967476" y="0"/>
            <a:ext cx="0" cy="1152000"/>
          </a:xfrm>
          <a:prstGeom prst="line">
            <a:avLst/>
          </a:prstGeom>
          <a:ln w="76200">
            <a:solidFill>
              <a:srgbClr val="ACC4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az 2">
            <a:extLst>
              <a:ext uri="{FF2B5EF4-FFF2-40B4-BE49-F238E27FC236}">
                <a16:creationId xmlns:a16="http://schemas.microsoft.com/office/drawing/2014/main" id="{E3E34096-CAD5-4D35-A21E-D589B3F554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5723" y="1395273"/>
            <a:ext cx="2114856" cy="2333853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88828AF6-72B6-49AA-96DD-C923F725D0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35718"/>
            <a:ext cx="1906983" cy="1913684"/>
          </a:xfrm>
          <a:prstGeom prst="rect">
            <a:avLst/>
          </a:prstGeom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id="{C5A37B6B-F2FF-4DA5-A724-02FB5368A0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07762" y="1172810"/>
            <a:ext cx="1244039" cy="1248411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EDC9A225-2297-4D3D-82E6-66CC574F7B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048" y="2330200"/>
            <a:ext cx="359851" cy="353870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61D334EF-F0BA-43BD-B74D-734729E57755}"/>
              </a:ext>
            </a:extLst>
          </p:cNvPr>
          <p:cNvSpPr txBox="1"/>
          <p:nvPr/>
        </p:nvSpPr>
        <p:spPr>
          <a:xfrm>
            <a:off x="725009" y="4452353"/>
            <a:ext cx="3176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rgbClr val="00A0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Innowacyjny</a:t>
            </a:r>
          </a:p>
          <a:p>
            <a:pPr algn="ctr"/>
            <a:r>
              <a:rPr lang="pl-PL" sz="2800" dirty="0">
                <a:solidFill>
                  <a:srgbClr val="00A0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Przemysł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68FE9762-DD0C-4D0D-A2EB-5903ACF3D0BA}"/>
              </a:ext>
            </a:extLst>
          </p:cNvPr>
          <p:cNvSpPr txBox="1"/>
          <p:nvPr/>
        </p:nvSpPr>
        <p:spPr>
          <a:xfrm>
            <a:off x="4417434" y="4452353"/>
            <a:ext cx="3176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rgbClr val="8EB7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Zielona </a:t>
            </a:r>
          </a:p>
          <a:p>
            <a:pPr algn="ctr"/>
            <a:r>
              <a:rPr lang="pl-PL" sz="2800" dirty="0">
                <a:solidFill>
                  <a:srgbClr val="8EB7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Gospodarka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9B59A392-BC64-49BC-8510-EA5044ED9A79}"/>
              </a:ext>
            </a:extLst>
          </p:cNvPr>
          <p:cNvSpPr txBox="1"/>
          <p:nvPr/>
        </p:nvSpPr>
        <p:spPr>
          <a:xfrm>
            <a:off x="8103948" y="4452353"/>
            <a:ext cx="3176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rgbClr val="FE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Zdrowie </a:t>
            </a:r>
            <a:br>
              <a:rPr lang="pl-PL" sz="2800" dirty="0">
                <a:solidFill>
                  <a:srgbClr val="FE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dirty="0">
                <a:solidFill>
                  <a:srgbClr val="FE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jakość życia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33FAE3B5-AE24-4B30-A97C-B82995651B7D}"/>
              </a:ext>
            </a:extLst>
          </p:cNvPr>
          <p:cNvCxnSpPr>
            <a:cxnSpLocks/>
          </p:cNvCxnSpPr>
          <p:nvPr/>
        </p:nvCxnSpPr>
        <p:spPr>
          <a:xfrm flipH="1">
            <a:off x="10667214" y="2181540"/>
            <a:ext cx="1524786" cy="0"/>
          </a:xfrm>
          <a:prstGeom prst="line">
            <a:avLst/>
          </a:prstGeom>
          <a:ln w="76200">
            <a:solidFill>
              <a:srgbClr val="FE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Obraz 31">
            <a:extLst>
              <a:ext uri="{FF2B5EF4-FFF2-40B4-BE49-F238E27FC236}">
                <a16:creationId xmlns:a16="http://schemas.microsoft.com/office/drawing/2014/main" id="{20CE90E0-1BA8-44F0-9175-B10FE47E81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785" y="1476495"/>
            <a:ext cx="2476492" cy="230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0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422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az 29">
            <a:extLst>
              <a:ext uri="{FF2B5EF4-FFF2-40B4-BE49-F238E27FC236}">
                <a16:creationId xmlns:a16="http://schemas.microsoft.com/office/drawing/2014/main" id="{253B9CE9-ED7D-4389-A679-C207283BA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D77949F-21FE-4132-A950-4CF409CBB9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/>
          <a:stretch/>
        </p:blipFill>
        <p:spPr>
          <a:xfrm flipH="1">
            <a:off x="1811267" y="-47900"/>
            <a:ext cx="10423231" cy="6905900"/>
          </a:xfrm>
          <a:prstGeom prst="rect">
            <a:avLst/>
          </a:prstGeom>
        </p:spPr>
      </p:pic>
      <p:grpSp>
        <p:nvGrpSpPr>
          <p:cNvPr id="13" name="Grupa 12">
            <a:extLst>
              <a:ext uri="{FF2B5EF4-FFF2-40B4-BE49-F238E27FC236}">
                <a16:creationId xmlns:a16="http://schemas.microsoft.com/office/drawing/2014/main" id="{E45C5E51-E7DE-40B2-86EE-E1A9B3DE6FF3}"/>
              </a:ext>
            </a:extLst>
          </p:cNvPr>
          <p:cNvGrpSpPr/>
          <p:nvPr/>
        </p:nvGrpSpPr>
        <p:grpSpPr>
          <a:xfrm>
            <a:off x="85870" y="5930900"/>
            <a:ext cx="2309481" cy="749299"/>
            <a:chOff x="1923279" y="2080163"/>
            <a:chExt cx="8345441" cy="2707634"/>
          </a:xfrm>
        </p:grpSpPr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id="{29446F58-11B6-4703-BFE9-D55DF0E322A0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24" name="Obraz 23">
                <a:extLst>
                  <a:ext uri="{FF2B5EF4-FFF2-40B4-BE49-F238E27FC236}">
                    <a16:creationId xmlns:a16="http://schemas.microsoft.com/office/drawing/2014/main" id="{FF1F8065-143E-4B00-A069-4841CDCA5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26" name="Obraz 25">
                <a:extLst>
                  <a:ext uri="{FF2B5EF4-FFF2-40B4-BE49-F238E27FC236}">
                    <a16:creationId xmlns:a16="http://schemas.microsoft.com/office/drawing/2014/main" id="{E91BDB38-0E47-4CB5-94FE-863AAF6866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27" name="Obraz 26">
                <a:extLst>
                  <a:ext uri="{FF2B5EF4-FFF2-40B4-BE49-F238E27FC236}">
                    <a16:creationId xmlns:a16="http://schemas.microsoft.com/office/drawing/2014/main" id="{A370193E-9518-4EA8-9B55-3F5F9BB244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28" name="Obraz 27">
                <a:extLst>
                  <a:ext uri="{FF2B5EF4-FFF2-40B4-BE49-F238E27FC236}">
                    <a16:creationId xmlns:a16="http://schemas.microsoft.com/office/drawing/2014/main" id="{194AC187-F14F-4AEA-904B-540C20171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17C37B02-4D9F-4A39-A488-B70B94D5E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22" name="Obraz 21">
              <a:extLst>
                <a:ext uri="{FF2B5EF4-FFF2-40B4-BE49-F238E27FC236}">
                  <a16:creationId xmlns:a16="http://schemas.microsoft.com/office/drawing/2014/main" id="{B58FCA6A-8B87-4CAE-BA3B-D39E50662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0CE5CFC-EEAE-4FE0-930F-928CE064E7F6}"/>
              </a:ext>
            </a:extLst>
          </p:cNvPr>
          <p:cNvSpPr txBox="1"/>
          <p:nvPr/>
        </p:nvSpPr>
        <p:spPr>
          <a:xfrm>
            <a:off x="3672724" y="266984"/>
            <a:ext cx="849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/>
              <a:t>InnoFood</a:t>
            </a:r>
            <a:r>
              <a:rPr lang="pl-PL" sz="2400" dirty="0"/>
              <a:t> – żywność wysokiej jakości 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990FDD01-3C4A-46A3-8BD0-6DA481708F9B}"/>
              </a:ext>
            </a:extLst>
          </p:cNvPr>
          <p:cNvSpPr txBox="1"/>
          <p:nvPr/>
        </p:nvSpPr>
        <p:spPr>
          <a:xfrm>
            <a:off x="3252959" y="998713"/>
            <a:ext cx="878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70C0"/>
                </a:solidFill>
              </a:rPr>
              <a:t>Podmiot reprezentujący Partnerstwo</a:t>
            </a:r>
          </a:p>
          <a:p>
            <a:pPr lvl="1"/>
            <a:r>
              <a:rPr lang="pl-PL" sz="2000" b="1" dirty="0"/>
              <a:t>Uniwersytet Zielonogórski </a:t>
            </a: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5D0C67CE-D30B-4642-96A6-C6A2E4BABE8F}"/>
              </a:ext>
            </a:extLst>
          </p:cNvPr>
          <p:cNvSpPr txBox="1"/>
          <p:nvPr/>
        </p:nvSpPr>
        <p:spPr>
          <a:xfrm>
            <a:off x="3252959" y="1963636"/>
            <a:ext cx="87846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70C0"/>
                </a:solidFill>
              </a:rPr>
              <a:t>Partnerzy</a:t>
            </a:r>
          </a:p>
          <a:p>
            <a:pPr lvl="1"/>
            <a:r>
              <a:rPr lang="pl-PL" sz="2000" dirty="0"/>
              <a:t>1. Uniwersytet Zielonogórski</a:t>
            </a:r>
          </a:p>
          <a:p>
            <a:pPr lvl="1"/>
            <a:r>
              <a:rPr lang="pl-PL" sz="2000" dirty="0"/>
              <a:t>2. Lubuski Ośrodek Innowacji i Wdrożeń Agrotechnicznych Sp. z o.o. </a:t>
            </a:r>
          </a:p>
          <a:p>
            <a:pPr lvl="1"/>
            <a:r>
              <a:rPr lang="pl-PL" sz="2000" dirty="0"/>
              <a:t>3. Organizacja Pracodawców Ziemi Lubuskiej</a:t>
            </a:r>
          </a:p>
          <a:p>
            <a:pPr lvl="1"/>
            <a:r>
              <a:rPr lang="pl-PL" sz="2000" dirty="0"/>
              <a:t>4. Zachodnia Izba Przemysłowo – Handlowa</a:t>
            </a:r>
          </a:p>
          <a:p>
            <a:pPr lvl="1"/>
            <a:r>
              <a:rPr lang="pl-PL" sz="2000" dirty="0"/>
              <a:t>5. Agencja Rozwoju Regionalnego SA</a:t>
            </a:r>
          </a:p>
          <a:p>
            <a:pPr lvl="1"/>
            <a:r>
              <a:rPr lang="pl-PL" sz="2000" dirty="0"/>
              <a:t>6. Klaster Żywności „Dobre bo lubuskie”</a:t>
            </a:r>
          </a:p>
          <a:p>
            <a:pPr lvl="1"/>
            <a:r>
              <a:rPr lang="pl-PL" sz="2000" dirty="0"/>
              <a:t>7. </a:t>
            </a:r>
            <a:r>
              <a:rPr lang="pl-PL" sz="2000" dirty="0" err="1"/>
              <a:t>Ollen</a:t>
            </a:r>
            <a:r>
              <a:rPr lang="pl-PL" sz="2000" dirty="0"/>
              <a:t>-POL Sp. z o.o.</a:t>
            </a:r>
          </a:p>
          <a:p>
            <a:pPr lvl="1"/>
            <a:r>
              <a:rPr lang="pl-PL" sz="2000" dirty="0"/>
              <a:t>8. </a:t>
            </a:r>
            <a:r>
              <a:rPr lang="pl-PL" sz="2000" dirty="0" err="1"/>
              <a:t>Bomafar</a:t>
            </a:r>
            <a:r>
              <a:rPr lang="pl-PL" sz="2000" dirty="0"/>
              <a:t> Sp. z o.o. </a:t>
            </a:r>
          </a:p>
          <a:p>
            <a:pPr lvl="1"/>
            <a:r>
              <a:rPr lang="pl-PL" sz="2000" dirty="0"/>
              <a:t>9. LEKS Sp. z o.o.</a:t>
            </a:r>
          </a:p>
          <a:p>
            <a:pPr lvl="1"/>
            <a:r>
              <a:rPr lang="pl-PL" sz="2000" dirty="0"/>
              <a:t>10. </a:t>
            </a:r>
            <a:r>
              <a:rPr lang="pl-PL" sz="2000" dirty="0" err="1"/>
              <a:t>Colaxen</a:t>
            </a:r>
            <a:r>
              <a:rPr lang="pl-PL" sz="2000" dirty="0"/>
              <a:t> Sp. z o.o.</a:t>
            </a:r>
          </a:p>
          <a:p>
            <a:pPr lvl="1"/>
            <a:r>
              <a:rPr lang="pl-PL" sz="2000" dirty="0"/>
              <a:t>11. SULMA Sp. z o.o.</a:t>
            </a:r>
          </a:p>
          <a:p>
            <a:pPr lvl="1"/>
            <a:r>
              <a:rPr lang="pl-PL" sz="2000" dirty="0"/>
              <a:t>12. SIGISMUND Sp. z o.o.</a:t>
            </a:r>
          </a:p>
          <a:p>
            <a:pPr lvl="1"/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958313AA-7330-4F64-BF08-64EE3F9A3E77}"/>
              </a:ext>
            </a:extLst>
          </p:cNvPr>
          <p:cNvSpPr/>
          <p:nvPr/>
        </p:nvSpPr>
        <p:spPr>
          <a:xfrm rot="5400000">
            <a:off x="7752499" y="-3786376"/>
            <a:ext cx="36000" cy="892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1" name="Grafika 20" descr="Miska owoców">
            <a:extLst>
              <a:ext uri="{FF2B5EF4-FFF2-40B4-BE49-F238E27FC236}">
                <a16:creationId xmlns:a16="http://schemas.microsoft.com/office/drawing/2014/main" id="{E29B99E5-8E13-49F0-B583-5C099EE2F8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726835" y="60833"/>
            <a:ext cx="764968" cy="764968"/>
          </a:xfrm>
          <a:prstGeom prst="rect">
            <a:avLst/>
          </a:prstGeom>
        </p:spPr>
      </p:pic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F5E31E4F-5009-44FD-B87D-37BCB0220FBD}"/>
              </a:ext>
            </a:extLst>
          </p:cNvPr>
          <p:cNvCxnSpPr>
            <a:cxnSpLocks/>
          </p:cNvCxnSpPr>
          <p:nvPr/>
        </p:nvCxnSpPr>
        <p:spPr>
          <a:xfrm flipH="1">
            <a:off x="-55643" y="2181540"/>
            <a:ext cx="2088000" cy="0"/>
          </a:xfrm>
          <a:prstGeom prst="line">
            <a:avLst/>
          </a:prstGeom>
          <a:ln w="76200">
            <a:solidFill>
              <a:srgbClr val="FE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wal 4">
            <a:extLst>
              <a:ext uri="{FF2B5EF4-FFF2-40B4-BE49-F238E27FC236}">
                <a16:creationId xmlns:a16="http://schemas.microsoft.com/office/drawing/2014/main" id="{994D3B2D-8BAC-47C1-955E-6A1187EC48FB}"/>
              </a:ext>
            </a:extLst>
          </p:cNvPr>
          <p:cNvSpPr/>
          <p:nvPr/>
        </p:nvSpPr>
        <p:spPr>
          <a:xfrm>
            <a:off x="2960910" y="1068324"/>
            <a:ext cx="256422" cy="25642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284CB1B4-9DB0-4B9E-896C-ED8479154835}"/>
              </a:ext>
            </a:extLst>
          </p:cNvPr>
          <p:cNvSpPr/>
          <p:nvPr/>
        </p:nvSpPr>
        <p:spPr>
          <a:xfrm>
            <a:off x="2960910" y="2037425"/>
            <a:ext cx="256422" cy="25642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15904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6" grpId="0"/>
      <p:bldP spid="40" grpId="0"/>
      <p:bldP spid="20" grpId="0" animBg="1"/>
      <p:bldP spid="5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422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az 29">
            <a:extLst>
              <a:ext uri="{FF2B5EF4-FFF2-40B4-BE49-F238E27FC236}">
                <a16:creationId xmlns:a16="http://schemas.microsoft.com/office/drawing/2014/main" id="{253B9CE9-ED7D-4389-A679-C207283BA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D77949F-21FE-4132-A950-4CF409CBB9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/>
          <a:stretch/>
        </p:blipFill>
        <p:spPr>
          <a:xfrm>
            <a:off x="-82735" y="-47900"/>
            <a:ext cx="10298994" cy="6905900"/>
          </a:xfrm>
          <a:prstGeom prst="rect">
            <a:avLst/>
          </a:prstGeom>
        </p:spPr>
      </p:pic>
      <p:grpSp>
        <p:nvGrpSpPr>
          <p:cNvPr id="13" name="Grupa 12">
            <a:extLst>
              <a:ext uri="{FF2B5EF4-FFF2-40B4-BE49-F238E27FC236}">
                <a16:creationId xmlns:a16="http://schemas.microsoft.com/office/drawing/2014/main" id="{E45C5E51-E7DE-40B2-86EE-E1A9B3DE6FF3}"/>
              </a:ext>
            </a:extLst>
          </p:cNvPr>
          <p:cNvGrpSpPr/>
          <p:nvPr/>
        </p:nvGrpSpPr>
        <p:grpSpPr>
          <a:xfrm>
            <a:off x="9728094" y="5930900"/>
            <a:ext cx="2309481" cy="749299"/>
            <a:chOff x="1923279" y="2080163"/>
            <a:chExt cx="8345441" cy="2707634"/>
          </a:xfrm>
        </p:grpSpPr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id="{29446F58-11B6-4703-BFE9-D55DF0E322A0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24" name="Obraz 23">
                <a:extLst>
                  <a:ext uri="{FF2B5EF4-FFF2-40B4-BE49-F238E27FC236}">
                    <a16:creationId xmlns:a16="http://schemas.microsoft.com/office/drawing/2014/main" id="{FF1F8065-143E-4B00-A069-4841CDCA5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26" name="Obraz 25">
                <a:extLst>
                  <a:ext uri="{FF2B5EF4-FFF2-40B4-BE49-F238E27FC236}">
                    <a16:creationId xmlns:a16="http://schemas.microsoft.com/office/drawing/2014/main" id="{E91BDB38-0E47-4CB5-94FE-863AAF6866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27" name="Obraz 26">
                <a:extLst>
                  <a:ext uri="{FF2B5EF4-FFF2-40B4-BE49-F238E27FC236}">
                    <a16:creationId xmlns:a16="http://schemas.microsoft.com/office/drawing/2014/main" id="{A370193E-9518-4EA8-9B55-3F5F9BB244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28" name="Obraz 27">
                <a:extLst>
                  <a:ext uri="{FF2B5EF4-FFF2-40B4-BE49-F238E27FC236}">
                    <a16:creationId xmlns:a16="http://schemas.microsoft.com/office/drawing/2014/main" id="{194AC187-F14F-4AEA-904B-540C20171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17C37B02-4D9F-4A39-A488-B70B94D5E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22" name="Obraz 21">
              <a:extLst>
                <a:ext uri="{FF2B5EF4-FFF2-40B4-BE49-F238E27FC236}">
                  <a16:creationId xmlns:a16="http://schemas.microsoft.com/office/drawing/2014/main" id="{B58FCA6A-8B87-4CAE-BA3B-D39E50662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0CE5CFC-EEAE-4FE0-930F-928CE064E7F6}"/>
              </a:ext>
            </a:extLst>
          </p:cNvPr>
          <p:cNvSpPr txBox="1"/>
          <p:nvPr/>
        </p:nvSpPr>
        <p:spPr>
          <a:xfrm>
            <a:off x="1179340" y="266984"/>
            <a:ext cx="849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/>
              <a:t>InnoFood</a:t>
            </a:r>
            <a:r>
              <a:rPr lang="pl-PL" sz="2400" dirty="0"/>
              <a:t> – żywność wysokiej jakości 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990FDD01-3C4A-46A3-8BD0-6DA481708F9B}"/>
              </a:ext>
            </a:extLst>
          </p:cNvPr>
          <p:cNvSpPr txBox="1"/>
          <p:nvPr/>
        </p:nvSpPr>
        <p:spPr>
          <a:xfrm>
            <a:off x="759575" y="998713"/>
            <a:ext cx="878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70C0"/>
                </a:solidFill>
              </a:rPr>
              <a:t>Partnerzy</a:t>
            </a:r>
          </a:p>
          <a:p>
            <a:pPr lvl="1"/>
            <a:r>
              <a:rPr lang="pl-PL" sz="2000" dirty="0"/>
              <a:t>13. </a:t>
            </a:r>
            <a:r>
              <a:rPr lang="pl-PL" sz="2000" dirty="0" err="1"/>
              <a:t>Nordis</a:t>
            </a:r>
            <a:r>
              <a:rPr lang="pl-PL" sz="2000" dirty="0"/>
              <a:t> Chłodnie Polskie Sp. z o.o.</a:t>
            </a:r>
          </a:p>
          <a:p>
            <a:pPr lvl="1"/>
            <a:r>
              <a:rPr lang="pl-PL" sz="2000" dirty="0"/>
              <a:t>14. Fundacja Tłocznia</a:t>
            </a:r>
          </a:p>
          <a:p>
            <a:pPr lvl="1"/>
            <a:r>
              <a:rPr lang="pl-PL" sz="2000" dirty="0"/>
              <a:t>15. Winnica Krzysztof Fedorowicz</a:t>
            </a: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5D0C67CE-D30B-4642-96A6-C6A2E4BABE8F}"/>
              </a:ext>
            </a:extLst>
          </p:cNvPr>
          <p:cNvSpPr txBox="1"/>
          <p:nvPr/>
        </p:nvSpPr>
        <p:spPr>
          <a:xfrm>
            <a:off x="759575" y="2585766"/>
            <a:ext cx="87846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70C0"/>
                </a:solidFill>
              </a:rPr>
              <a:t>Krótka charakterystyka:</a:t>
            </a:r>
          </a:p>
          <a:p>
            <a:pPr lvl="1"/>
            <a:r>
              <a:rPr lang="pl-PL" sz="2000" dirty="0"/>
              <a:t>- tworzenie innowacyjnych technologii i produktów żywnościowych, wysokiej jakości - ze szczególnym uwzględnieniem składników prozdrowotnych, od procesów wytwórczych, produkcyjnych aż po produkt końcowy,</a:t>
            </a:r>
          </a:p>
          <a:p>
            <a:pPr lvl="1"/>
            <a:r>
              <a:rPr lang="pl-PL" sz="2000" dirty="0"/>
              <a:t>- zwiększenia świadomości konsumentów (odżywianie dla jakości życia w </a:t>
            </a:r>
          </a:p>
          <a:p>
            <a:pPr lvl="1"/>
            <a:r>
              <a:rPr lang="pl-PL" sz="2000" dirty="0"/>
              <a:t>chorobie i w profilaktyce zdrowotnej).</a:t>
            </a:r>
          </a:p>
          <a:p>
            <a:pPr lvl="1"/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958313AA-7330-4F64-BF08-64EE3F9A3E77}"/>
              </a:ext>
            </a:extLst>
          </p:cNvPr>
          <p:cNvSpPr/>
          <p:nvPr/>
        </p:nvSpPr>
        <p:spPr>
          <a:xfrm rot="5400000">
            <a:off x="139574" y="425624"/>
            <a:ext cx="36000" cy="50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1" name="Grafika 20" descr="Miska owoców">
            <a:extLst>
              <a:ext uri="{FF2B5EF4-FFF2-40B4-BE49-F238E27FC236}">
                <a16:creationId xmlns:a16="http://schemas.microsoft.com/office/drawing/2014/main" id="{E29B99E5-8E13-49F0-B583-5C099EE2F8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33451" y="60833"/>
            <a:ext cx="764968" cy="764968"/>
          </a:xfrm>
          <a:prstGeom prst="rect">
            <a:avLst/>
          </a:prstGeom>
        </p:spPr>
      </p:pic>
      <p:sp>
        <p:nvSpPr>
          <p:cNvPr id="5" name="Owal 4">
            <a:extLst>
              <a:ext uri="{FF2B5EF4-FFF2-40B4-BE49-F238E27FC236}">
                <a16:creationId xmlns:a16="http://schemas.microsoft.com/office/drawing/2014/main" id="{994D3B2D-8BAC-47C1-955E-6A1187EC48FB}"/>
              </a:ext>
            </a:extLst>
          </p:cNvPr>
          <p:cNvSpPr/>
          <p:nvPr/>
        </p:nvSpPr>
        <p:spPr>
          <a:xfrm>
            <a:off x="467526" y="1068324"/>
            <a:ext cx="256422" cy="25642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284CB1B4-9DB0-4B9E-896C-ED8479154835}"/>
              </a:ext>
            </a:extLst>
          </p:cNvPr>
          <p:cNvSpPr/>
          <p:nvPr/>
        </p:nvSpPr>
        <p:spPr>
          <a:xfrm>
            <a:off x="467526" y="2659555"/>
            <a:ext cx="256422" cy="25642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80915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az 33">
            <a:extLst>
              <a:ext uri="{FF2B5EF4-FFF2-40B4-BE49-F238E27FC236}">
                <a16:creationId xmlns:a16="http://schemas.microsoft.com/office/drawing/2014/main" id="{9D805A9B-957F-445E-A249-C73B720B4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</p:spPr>
      </p:pic>
      <p:sp>
        <p:nvSpPr>
          <p:cNvPr id="29" name="Prostokąt 28">
            <a:extLst>
              <a:ext uri="{FF2B5EF4-FFF2-40B4-BE49-F238E27FC236}">
                <a16:creationId xmlns:a16="http://schemas.microsoft.com/office/drawing/2014/main" id="{EF23B259-93C3-46A0-AC35-ECEF69FBC738}"/>
              </a:ext>
            </a:extLst>
          </p:cNvPr>
          <p:cNvSpPr/>
          <p:nvPr/>
        </p:nvSpPr>
        <p:spPr>
          <a:xfrm>
            <a:off x="-38885" y="0"/>
            <a:ext cx="12230885" cy="6879089"/>
          </a:xfrm>
          <a:prstGeom prst="rect">
            <a:avLst/>
          </a:prstGeom>
          <a:solidFill>
            <a:srgbClr val="BCE3F9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109C5766-111E-408E-B1AD-5B2DC497A77A}"/>
              </a:ext>
            </a:extLst>
          </p:cNvPr>
          <p:cNvGrpSpPr/>
          <p:nvPr/>
        </p:nvGrpSpPr>
        <p:grpSpPr>
          <a:xfrm>
            <a:off x="1923279" y="2080163"/>
            <a:ext cx="8345441" cy="2707634"/>
            <a:chOff x="1923279" y="2080163"/>
            <a:chExt cx="8345441" cy="2707634"/>
          </a:xfrm>
        </p:grpSpPr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id="{FAE2830F-1B14-4E64-97A2-8EC15EC68452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14" name="Obraz 13">
                <a:extLst>
                  <a:ext uri="{FF2B5EF4-FFF2-40B4-BE49-F238E27FC236}">
                    <a16:creationId xmlns:a16="http://schemas.microsoft.com/office/drawing/2014/main" id="{738AE5A6-E6A2-4F6D-8E7F-1CB0A2E15F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16" name="Obraz 15">
                <a:extLst>
                  <a:ext uri="{FF2B5EF4-FFF2-40B4-BE49-F238E27FC236}">
                    <a16:creationId xmlns:a16="http://schemas.microsoft.com/office/drawing/2014/main" id="{FAB1A4ED-D7B3-4416-A665-6E24B02678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18" name="Obraz 17">
                <a:extLst>
                  <a:ext uri="{FF2B5EF4-FFF2-40B4-BE49-F238E27FC236}">
                    <a16:creationId xmlns:a16="http://schemas.microsoft.com/office/drawing/2014/main" id="{9DF4F503-2861-44A7-8D95-D3E91B4581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19" name="Obraz 18">
                <a:extLst>
                  <a:ext uri="{FF2B5EF4-FFF2-40B4-BE49-F238E27FC236}">
                    <a16:creationId xmlns:a16="http://schemas.microsoft.com/office/drawing/2014/main" id="{43890ABD-A2F1-4453-A13B-728582C1CC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20" name="Obraz 19">
              <a:extLst>
                <a:ext uri="{FF2B5EF4-FFF2-40B4-BE49-F238E27FC236}">
                  <a16:creationId xmlns:a16="http://schemas.microsoft.com/office/drawing/2014/main" id="{ED1824F4-77B7-40AA-8C2F-03F0B98C7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21" name="Obraz 20">
              <a:extLst>
                <a:ext uri="{FF2B5EF4-FFF2-40B4-BE49-F238E27FC236}">
                  <a16:creationId xmlns:a16="http://schemas.microsoft.com/office/drawing/2014/main" id="{98984FE2-F670-469A-AE83-C939E3D65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pic>
        <p:nvPicPr>
          <p:cNvPr id="23" name="Obraz 22">
            <a:extLst>
              <a:ext uri="{FF2B5EF4-FFF2-40B4-BE49-F238E27FC236}">
                <a16:creationId xmlns:a16="http://schemas.microsoft.com/office/drawing/2014/main" id="{4F1900B5-8DCC-4760-8340-11FC800F62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653" y="3913326"/>
            <a:ext cx="5816694" cy="5837449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91CCA6CD-BA30-4810-9613-810F35D7A7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4587" y="-1329313"/>
            <a:ext cx="2649173" cy="2658626"/>
          </a:xfrm>
          <a:prstGeom prst="rect">
            <a:avLst/>
          </a:prstGeom>
        </p:spPr>
      </p:pic>
      <p:grpSp>
        <p:nvGrpSpPr>
          <p:cNvPr id="13" name="Grupa 12">
            <a:extLst>
              <a:ext uri="{FF2B5EF4-FFF2-40B4-BE49-F238E27FC236}">
                <a16:creationId xmlns:a16="http://schemas.microsoft.com/office/drawing/2014/main" id="{B7BCE859-B44E-4E80-8D8C-451C34720290}"/>
              </a:ext>
            </a:extLst>
          </p:cNvPr>
          <p:cNvGrpSpPr/>
          <p:nvPr/>
        </p:nvGrpSpPr>
        <p:grpSpPr>
          <a:xfrm>
            <a:off x="9565018" y="5930900"/>
            <a:ext cx="2309481" cy="749299"/>
            <a:chOff x="1923279" y="2080163"/>
            <a:chExt cx="8345441" cy="2707634"/>
          </a:xfrm>
        </p:grpSpPr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id="{C144BE9C-68A0-40C3-978B-DE2493EE102F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24" name="Obraz 23">
                <a:extLst>
                  <a:ext uri="{FF2B5EF4-FFF2-40B4-BE49-F238E27FC236}">
                    <a16:creationId xmlns:a16="http://schemas.microsoft.com/office/drawing/2014/main" id="{65C84DC1-7074-4A7B-9632-52BF5B41C6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26" name="Obraz 25">
                <a:extLst>
                  <a:ext uri="{FF2B5EF4-FFF2-40B4-BE49-F238E27FC236}">
                    <a16:creationId xmlns:a16="http://schemas.microsoft.com/office/drawing/2014/main" id="{27DDD560-1580-4C40-B48A-44FBEAB80E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27" name="Obraz 26">
                <a:extLst>
                  <a:ext uri="{FF2B5EF4-FFF2-40B4-BE49-F238E27FC236}">
                    <a16:creationId xmlns:a16="http://schemas.microsoft.com/office/drawing/2014/main" id="{3DCD15B2-0DC8-4FB1-8D07-5B40387B1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28" name="Obraz 27">
                <a:extLst>
                  <a:ext uri="{FF2B5EF4-FFF2-40B4-BE49-F238E27FC236}">
                    <a16:creationId xmlns:a16="http://schemas.microsoft.com/office/drawing/2014/main" id="{A07F3038-9D81-4C4B-981F-54B834E440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92781A8C-1163-4B5F-954E-8B4D366D6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22" name="Obraz 21">
              <a:extLst>
                <a:ext uri="{FF2B5EF4-FFF2-40B4-BE49-F238E27FC236}">
                  <a16:creationId xmlns:a16="http://schemas.microsoft.com/office/drawing/2014/main" id="{C052338C-C243-4F79-8563-12D2398DC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895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1.30208 0.0039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04" y="18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1.21068 0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34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9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422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az 29">
            <a:extLst>
              <a:ext uri="{FF2B5EF4-FFF2-40B4-BE49-F238E27FC236}">
                <a16:creationId xmlns:a16="http://schemas.microsoft.com/office/drawing/2014/main" id="{253B9CE9-ED7D-4389-A679-C207283BA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D77949F-21FE-4132-A950-4CF409CBB9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/>
          <a:stretch/>
        </p:blipFill>
        <p:spPr>
          <a:xfrm flipH="1">
            <a:off x="1811267" y="-47900"/>
            <a:ext cx="10423231" cy="6905900"/>
          </a:xfrm>
          <a:prstGeom prst="rect">
            <a:avLst/>
          </a:prstGeom>
        </p:spPr>
      </p:pic>
      <p:grpSp>
        <p:nvGrpSpPr>
          <p:cNvPr id="13" name="Grupa 12">
            <a:extLst>
              <a:ext uri="{FF2B5EF4-FFF2-40B4-BE49-F238E27FC236}">
                <a16:creationId xmlns:a16="http://schemas.microsoft.com/office/drawing/2014/main" id="{E45C5E51-E7DE-40B2-86EE-E1A9B3DE6FF3}"/>
              </a:ext>
            </a:extLst>
          </p:cNvPr>
          <p:cNvGrpSpPr/>
          <p:nvPr/>
        </p:nvGrpSpPr>
        <p:grpSpPr>
          <a:xfrm>
            <a:off x="85870" y="5930900"/>
            <a:ext cx="2309481" cy="749299"/>
            <a:chOff x="1923279" y="2080163"/>
            <a:chExt cx="8345441" cy="2707634"/>
          </a:xfrm>
        </p:grpSpPr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id="{29446F58-11B6-4703-BFE9-D55DF0E322A0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24" name="Obraz 23">
                <a:extLst>
                  <a:ext uri="{FF2B5EF4-FFF2-40B4-BE49-F238E27FC236}">
                    <a16:creationId xmlns:a16="http://schemas.microsoft.com/office/drawing/2014/main" id="{FF1F8065-143E-4B00-A069-4841CDCA5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26" name="Obraz 25">
                <a:extLst>
                  <a:ext uri="{FF2B5EF4-FFF2-40B4-BE49-F238E27FC236}">
                    <a16:creationId xmlns:a16="http://schemas.microsoft.com/office/drawing/2014/main" id="{E91BDB38-0E47-4CB5-94FE-863AAF6866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27" name="Obraz 26">
                <a:extLst>
                  <a:ext uri="{FF2B5EF4-FFF2-40B4-BE49-F238E27FC236}">
                    <a16:creationId xmlns:a16="http://schemas.microsoft.com/office/drawing/2014/main" id="{A370193E-9518-4EA8-9B55-3F5F9BB244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28" name="Obraz 27">
                <a:extLst>
                  <a:ext uri="{FF2B5EF4-FFF2-40B4-BE49-F238E27FC236}">
                    <a16:creationId xmlns:a16="http://schemas.microsoft.com/office/drawing/2014/main" id="{194AC187-F14F-4AEA-904B-540C20171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17C37B02-4D9F-4A39-A488-B70B94D5E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22" name="Obraz 21">
              <a:extLst>
                <a:ext uri="{FF2B5EF4-FFF2-40B4-BE49-F238E27FC236}">
                  <a16:creationId xmlns:a16="http://schemas.microsoft.com/office/drawing/2014/main" id="{B58FCA6A-8B87-4CAE-BA3B-D39E50662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0CE5CFC-EEAE-4FE0-930F-928CE064E7F6}"/>
              </a:ext>
            </a:extLst>
          </p:cNvPr>
          <p:cNvSpPr txBox="1"/>
          <p:nvPr/>
        </p:nvSpPr>
        <p:spPr>
          <a:xfrm>
            <a:off x="3672724" y="266984"/>
            <a:ext cx="849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Lubuskie Centrum Cyfrowych Technologii Medycznych 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990FDD01-3C4A-46A3-8BD0-6DA481708F9B}"/>
              </a:ext>
            </a:extLst>
          </p:cNvPr>
          <p:cNvSpPr txBox="1"/>
          <p:nvPr/>
        </p:nvSpPr>
        <p:spPr>
          <a:xfrm>
            <a:off x="3252959" y="998713"/>
            <a:ext cx="878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70C0"/>
                </a:solidFill>
              </a:rPr>
              <a:t>Podmiot reprezentujący Partnerstwo</a:t>
            </a:r>
          </a:p>
          <a:p>
            <a:pPr lvl="1"/>
            <a:r>
              <a:rPr lang="pl-PL" sz="2000" b="1" dirty="0" err="1"/>
              <a:t>Perceptus</a:t>
            </a:r>
            <a:r>
              <a:rPr lang="pl-PL" sz="2000" b="1" dirty="0"/>
              <a:t> Sp. z o.o.</a:t>
            </a: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5D0C67CE-D30B-4642-96A6-C6A2E4BABE8F}"/>
              </a:ext>
            </a:extLst>
          </p:cNvPr>
          <p:cNvSpPr txBox="1"/>
          <p:nvPr/>
        </p:nvSpPr>
        <p:spPr>
          <a:xfrm>
            <a:off x="3252958" y="1963636"/>
            <a:ext cx="89815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70C0"/>
                </a:solidFill>
              </a:rPr>
              <a:t>Partnerzy</a:t>
            </a:r>
          </a:p>
          <a:p>
            <a:pPr lvl="1"/>
            <a:r>
              <a:rPr lang="pl-PL" sz="2000" dirty="0"/>
              <a:t>1. </a:t>
            </a:r>
            <a:r>
              <a:rPr lang="pl-PL" sz="2000" dirty="0" err="1"/>
              <a:t>Perceptus</a:t>
            </a:r>
            <a:r>
              <a:rPr lang="pl-PL" sz="2000" dirty="0"/>
              <a:t> Sp. o.o.</a:t>
            </a:r>
          </a:p>
          <a:p>
            <a:pPr lvl="1"/>
            <a:r>
              <a:rPr lang="pl-PL" sz="2000" dirty="0"/>
              <a:t>2. Uniwersytet Zielonogórski – Wydział Informatyki, Elektrotechniki i Automatyki</a:t>
            </a:r>
          </a:p>
          <a:p>
            <a:pPr lvl="1"/>
            <a:r>
              <a:rPr lang="pl-PL" sz="2000" dirty="0"/>
              <a:t>3. Szpital Uniwersytecki im. Karola Marcinkowskiego w Zielonej Górze</a:t>
            </a:r>
          </a:p>
          <a:p>
            <a:pPr lvl="1"/>
            <a:r>
              <a:rPr lang="pl-PL" sz="2000" dirty="0"/>
              <a:t>4. </a:t>
            </a:r>
            <a:r>
              <a:rPr lang="pl-PL" sz="2000" dirty="0" err="1"/>
              <a:t>Cyber</a:t>
            </a:r>
            <a:r>
              <a:rPr lang="pl-PL" sz="2000" dirty="0"/>
              <a:t> Security Lab Sp. z o.o.</a:t>
            </a:r>
          </a:p>
          <a:p>
            <a:pPr lvl="1"/>
            <a:r>
              <a:rPr lang="pl-PL" sz="2000" dirty="0"/>
              <a:t>5. </a:t>
            </a:r>
            <a:r>
              <a:rPr lang="pl-PL" sz="2000" dirty="0" err="1"/>
              <a:t>MKSoft</a:t>
            </a:r>
            <a:r>
              <a:rPr lang="pl-PL" sz="2000" dirty="0"/>
              <a:t> Maciej Kosicki</a:t>
            </a:r>
          </a:p>
          <a:p>
            <a:pPr lvl="1"/>
            <a:r>
              <a:rPr lang="pl-PL" sz="2000" dirty="0"/>
              <a:t>6. IT CONSULTING Przemysław Sobczyk</a:t>
            </a:r>
          </a:p>
          <a:p>
            <a:pPr lvl="1"/>
            <a:r>
              <a:rPr lang="pl-PL" sz="2000" dirty="0"/>
              <a:t>7. </a:t>
            </a:r>
            <a:r>
              <a:rPr lang="pl-PL" sz="2000" dirty="0" err="1"/>
              <a:t>ZajdiNET</a:t>
            </a:r>
            <a:r>
              <a:rPr lang="pl-PL" sz="2000" dirty="0"/>
              <a:t> Łukasz Zajdel</a:t>
            </a:r>
          </a:p>
          <a:p>
            <a:pPr lvl="1"/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958313AA-7330-4F64-BF08-64EE3F9A3E77}"/>
              </a:ext>
            </a:extLst>
          </p:cNvPr>
          <p:cNvSpPr/>
          <p:nvPr/>
        </p:nvSpPr>
        <p:spPr>
          <a:xfrm rot="5400000">
            <a:off x="7752499" y="-3786376"/>
            <a:ext cx="36000" cy="892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1" name="Grafika 20" descr="Szpital">
            <a:extLst>
              <a:ext uri="{FF2B5EF4-FFF2-40B4-BE49-F238E27FC236}">
                <a16:creationId xmlns:a16="http://schemas.microsoft.com/office/drawing/2014/main" id="{E29B99E5-8E13-49F0-B583-5C099EE2F8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726835" y="60833"/>
            <a:ext cx="764968" cy="764968"/>
          </a:xfrm>
          <a:prstGeom prst="rect">
            <a:avLst/>
          </a:prstGeom>
        </p:spPr>
      </p:pic>
      <p:sp>
        <p:nvSpPr>
          <p:cNvPr id="5" name="Owal 4">
            <a:extLst>
              <a:ext uri="{FF2B5EF4-FFF2-40B4-BE49-F238E27FC236}">
                <a16:creationId xmlns:a16="http://schemas.microsoft.com/office/drawing/2014/main" id="{994D3B2D-8BAC-47C1-955E-6A1187EC48FB}"/>
              </a:ext>
            </a:extLst>
          </p:cNvPr>
          <p:cNvSpPr/>
          <p:nvPr/>
        </p:nvSpPr>
        <p:spPr>
          <a:xfrm>
            <a:off x="2960910" y="1068324"/>
            <a:ext cx="256422" cy="25642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284CB1B4-9DB0-4B9E-896C-ED8479154835}"/>
              </a:ext>
            </a:extLst>
          </p:cNvPr>
          <p:cNvSpPr/>
          <p:nvPr/>
        </p:nvSpPr>
        <p:spPr>
          <a:xfrm>
            <a:off x="2960910" y="2037425"/>
            <a:ext cx="256422" cy="25642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8762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75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6" grpId="0"/>
      <p:bldP spid="40" grpId="0"/>
      <p:bldP spid="20" grpId="0" animBg="1"/>
      <p:bldP spid="5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422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az 29">
            <a:extLst>
              <a:ext uri="{FF2B5EF4-FFF2-40B4-BE49-F238E27FC236}">
                <a16:creationId xmlns:a16="http://schemas.microsoft.com/office/drawing/2014/main" id="{253B9CE9-ED7D-4389-A679-C207283BA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D77949F-21FE-4132-A950-4CF409CBB9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/>
          <a:stretch/>
        </p:blipFill>
        <p:spPr>
          <a:xfrm>
            <a:off x="-82735" y="-47900"/>
            <a:ext cx="10298994" cy="6905900"/>
          </a:xfrm>
          <a:prstGeom prst="rect">
            <a:avLst/>
          </a:prstGeom>
        </p:spPr>
      </p:pic>
      <p:grpSp>
        <p:nvGrpSpPr>
          <p:cNvPr id="13" name="Grupa 12">
            <a:extLst>
              <a:ext uri="{FF2B5EF4-FFF2-40B4-BE49-F238E27FC236}">
                <a16:creationId xmlns:a16="http://schemas.microsoft.com/office/drawing/2014/main" id="{E45C5E51-E7DE-40B2-86EE-E1A9B3DE6FF3}"/>
              </a:ext>
            </a:extLst>
          </p:cNvPr>
          <p:cNvGrpSpPr/>
          <p:nvPr/>
        </p:nvGrpSpPr>
        <p:grpSpPr>
          <a:xfrm>
            <a:off x="9728094" y="5930900"/>
            <a:ext cx="2309481" cy="749299"/>
            <a:chOff x="1923279" y="2080163"/>
            <a:chExt cx="8345441" cy="2707634"/>
          </a:xfrm>
        </p:grpSpPr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id="{29446F58-11B6-4703-BFE9-D55DF0E322A0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24" name="Obraz 23">
                <a:extLst>
                  <a:ext uri="{FF2B5EF4-FFF2-40B4-BE49-F238E27FC236}">
                    <a16:creationId xmlns:a16="http://schemas.microsoft.com/office/drawing/2014/main" id="{FF1F8065-143E-4B00-A069-4841CDCA5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26" name="Obraz 25">
                <a:extLst>
                  <a:ext uri="{FF2B5EF4-FFF2-40B4-BE49-F238E27FC236}">
                    <a16:creationId xmlns:a16="http://schemas.microsoft.com/office/drawing/2014/main" id="{E91BDB38-0E47-4CB5-94FE-863AAF6866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27" name="Obraz 26">
                <a:extLst>
                  <a:ext uri="{FF2B5EF4-FFF2-40B4-BE49-F238E27FC236}">
                    <a16:creationId xmlns:a16="http://schemas.microsoft.com/office/drawing/2014/main" id="{A370193E-9518-4EA8-9B55-3F5F9BB244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28" name="Obraz 27">
                <a:extLst>
                  <a:ext uri="{FF2B5EF4-FFF2-40B4-BE49-F238E27FC236}">
                    <a16:creationId xmlns:a16="http://schemas.microsoft.com/office/drawing/2014/main" id="{194AC187-F14F-4AEA-904B-540C20171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17C37B02-4D9F-4A39-A488-B70B94D5E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22" name="Obraz 21">
              <a:extLst>
                <a:ext uri="{FF2B5EF4-FFF2-40B4-BE49-F238E27FC236}">
                  <a16:creationId xmlns:a16="http://schemas.microsoft.com/office/drawing/2014/main" id="{B58FCA6A-8B87-4CAE-BA3B-D39E50662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0CE5CFC-EEAE-4FE0-930F-928CE064E7F6}"/>
              </a:ext>
            </a:extLst>
          </p:cNvPr>
          <p:cNvSpPr txBox="1"/>
          <p:nvPr/>
        </p:nvSpPr>
        <p:spPr>
          <a:xfrm>
            <a:off x="1179340" y="266984"/>
            <a:ext cx="849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Lubuskie Centrum Cyfrowych Technologii Medycznych 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958313AA-7330-4F64-BF08-64EE3F9A3E77}"/>
              </a:ext>
            </a:extLst>
          </p:cNvPr>
          <p:cNvSpPr/>
          <p:nvPr/>
        </p:nvSpPr>
        <p:spPr>
          <a:xfrm rot="5400000">
            <a:off x="139574" y="425624"/>
            <a:ext cx="36000" cy="50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1" name="Grafika 20" descr="Szpital">
            <a:extLst>
              <a:ext uri="{FF2B5EF4-FFF2-40B4-BE49-F238E27FC236}">
                <a16:creationId xmlns:a16="http://schemas.microsoft.com/office/drawing/2014/main" id="{E29B99E5-8E13-49F0-B583-5C099EE2F8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33451" y="60833"/>
            <a:ext cx="764968" cy="764968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6C3A16D7-A8D2-4C4C-8E7C-842118F73FAE}"/>
              </a:ext>
            </a:extLst>
          </p:cNvPr>
          <p:cNvSpPr txBox="1"/>
          <p:nvPr/>
        </p:nvSpPr>
        <p:spPr>
          <a:xfrm>
            <a:off x="759575" y="995633"/>
            <a:ext cx="87846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70C0"/>
                </a:solidFill>
              </a:rPr>
              <a:t>Krótka charakterystyka:</a:t>
            </a:r>
          </a:p>
          <a:p>
            <a:pPr lvl="1"/>
            <a:r>
              <a:rPr lang="pl-PL" sz="2000" dirty="0"/>
              <a:t>W ramach obszaru Lubuskie Centrum Cyfrowych Technologii Medycznych (LCCTM) partnerstwo zamierza zrealizować szereg projektów: horyzontalnych (w tym edukacyjnych, zwiększenie dostępności kapitału ryzyka, rozwoju infrastruktury badawczej) oraz badawczo-rozwojowych, które pozwolą na osiągnięcie celu kluczowego LCCTM jakim jest opracowanie innowacyjne cyfrowych technologii medycznych, ich wdrażanie do gospodarki oraz edukacja w tym zakresie. </a:t>
            </a:r>
          </a:p>
          <a:p>
            <a:pPr lvl="1"/>
            <a:r>
              <a:rPr lang="pl-PL" sz="2000" dirty="0"/>
              <a:t>Obszar gospodarczo-technologiczny jaki zostanie zagospodarowany przez LCCTM, to min.: telemedycyna, systemy informatyczne, aplikacje, urządzenia medyczne i infrastruktura teleinformatyczna oraz bezpieczeństwo IT.</a:t>
            </a:r>
          </a:p>
          <a:p>
            <a:pPr lvl="1"/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25" name="Owal 24">
            <a:extLst>
              <a:ext uri="{FF2B5EF4-FFF2-40B4-BE49-F238E27FC236}">
                <a16:creationId xmlns:a16="http://schemas.microsoft.com/office/drawing/2014/main" id="{45575B0B-C316-4A13-8B03-47A45A9AED0F}"/>
              </a:ext>
            </a:extLst>
          </p:cNvPr>
          <p:cNvSpPr/>
          <p:nvPr/>
        </p:nvSpPr>
        <p:spPr>
          <a:xfrm>
            <a:off x="467526" y="1069422"/>
            <a:ext cx="256422" cy="25642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497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422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az 29">
            <a:extLst>
              <a:ext uri="{FF2B5EF4-FFF2-40B4-BE49-F238E27FC236}">
                <a16:creationId xmlns:a16="http://schemas.microsoft.com/office/drawing/2014/main" id="{253B9CE9-ED7D-4389-A679-C207283BA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D77949F-21FE-4132-A950-4CF409CBB9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/>
          <a:stretch/>
        </p:blipFill>
        <p:spPr>
          <a:xfrm flipH="1">
            <a:off x="1811267" y="-47900"/>
            <a:ext cx="10423231" cy="6905900"/>
          </a:xfrm>
          <a:prstGeom prst="rect">
            <a:avLst/>
          </a:prstGeom>
        </p:spPr>
      </p:pic>
      <p:grpSp>
        <p:nvGrpSpPr>
          <p:cNvPr id="13" name="Grupa 12">
            <a:extLst>
              <a:ext uri="{FF2B5EF4-FFF2-40B4-BE49-F238E27FC236}">
                <a16:creationId xmlns:a16="http://schemas.microsoft.com/office/drawing/2014/main" id="{E45C5E51-E7DE-40B2-86EE-E1A9B3DE6FF3}"/>
              </a:ext>
            </a:extLst>
          </p:cNvPr>
          <p:cNvGrpSpPr/>
          <p:nvPr/>
        </p:nvGrpSpPr>
        <p:grpSpPr>
          <a:xfrm>
            <a:off x="85870" y="5930900"/>
            <a:ext cx="2309481" cy="749299"/>
            <a:chOff x="1923279" y="2080163"/>
            <a:chExt cx="8345441" cy="2707634"/>
          </a:xfrm>
        </p:grpSpPr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id="{29446F58-11B6-4703-BFE9-D55DF0E322A0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24" name="Obraz 23">
                <a:extLst>
                  <a:ext uri="{FF2B5EF4-FFF2-40B4-BE49-F238E27FC236}">
                    <a16:creationId xmlns:a16="http://schemas.microsoft.com/office/drawing/2014/main" id="{FF1F8065-143E-4B00-A069-4841CDCA5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26" name="Obraz 25">
                <a:extLst>
                  <a:ext uri="{FF2B5EF4-FFF2-40B4-BE49-F238E27FC236}">
                    <a16:creationId xmlns:a16="http://schemas.microsoft.com/office/drawing/2014/main" id="{E91BDB38-0E47-4CB5-94FE-863AAF6866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27" name="Obraz 26">
                <a:extLst>
                  <a:ext uri="{FF2B5EF4-FFF2-40B4-BE49-F238E27FC236}">
                    <a16:creationId xmlns:a16="http://schemas.microsoft.com/office/drawing/2014/main" id="{A370193E-9518-4EA8-9B55-3F5F9BB244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28" name="Obraz 27">
                <a:extLst>
                  <a:ext uri="{FF2B5EF4-FFF2-40B4-BE49-F238E27FC236}">
                    <a16:creationId xmlns:a16="http://schemas.microsoft.com/office/drawing/2014/main" id="{194AC187-F14F-4AEA-904B-540C20171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17C37B02-4D9F-4A39-A488-B70B94D5E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22" name="Obraz 21">
              <a:extLst>
                <a:ext uri="{FF2B5EF4-FFF2-40B4-BE49-F238E27FC236}">
                  <a16:creationId xmlns:a16="http://schemas.microsoft.com/office/drawing/2014/main" id="{B58FCA6A-8B87-4CAE-BA3B-D39E50662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0CE5CFC-EEAE-4FE0-930F-928CE064E7F6}"/>
              </a:ext>
            </a:extLst>
          </p:cNvPr>
          <p:cNvSpPr txBox="1"/>
          <p:nvPr/>
        </p:nvSpPr>
        <p:spPr>
          <a:xfrm>
            <a:off x="3672724" y="266984"/>
            <a:ext cx="8493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Harmonia sztuki i przyrody na lubuskich szlakach turystycznych </a:t>
            </a:r>
          </a:p>
          <a:p>
            <a:r>
              <a:rPr lang="pl-PL" sz="2400" dirty="0"/>
              <a:t>z praktycznym wykorzystaniem odnawialnych źródeł energii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990FDD01-3C4A-46A3-8BD0-6DA481708F9B}"/>
              </a:ext>
            </a:extLst>
          </p:cNvPr>
          <p:cNvSpPr txBox="1"/>
          <p:nvPr/>
        </p:nvSpPr>
        <p:spPr>
          <a:xfrm>
            <a:off x="3252958" y="1424592"/>
            <a:ext cx="8939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70C0"/>
                </a:solidFill>
              </a:rPr>
              <a:t>Podmiot reprezentujący Partnerstwo</a:t>
            </a:r>
          </a:p>
          <a:p>
            <a:pPr lvl="1"/>
            <a:r>
              <a:rPr lang="pl-PL" sz="2000" b="1" dirty="0"/>
              <a:t>Uniwersytet Zielonogórski - Instytut Sztuk Wizualnych (Wydział Artystyczny)</a:t>
            </a: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5D0C67CE-D30B-4642-96A6-C6A2E4BABE8F}"/>
              </a:ext>
            </a:extLst>
          </p:cNvPr>
          <p:cNvSpPr txBox="1"/>
          <p:nvPr/>
        </p:nvSpPr>
        <p:spPr>
          <a:xfrm>
            <a:off x="3252958" y="2389515"/>
            <a:ext cx="898153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70C0"/>
                </a:solidFill>
              </a:rPr>
              <a:t>Partnerzy</a:t>
            </a:r>
          </a:p>
          <a:p>
            <a:pPr lvl="1"/>
            <a:r>
              <a:rPr lang="pl-PL" sz="2000" dirty="0"/>
              <a:t>- Uniwersytet Zielonogórski – Instytut Sztuk Wizualnych (Wydział Artystyczny)</a:t>
            </a:r>
          </a:p>
          <a:p>
            <a:pPr lvl="1"/>
            <a:r>
              <a:rPr lang="pl-PL" sz="2000" dirty="0"/>
              <a:t>- Przedsiębiorstwo Wielobranżowe </a:t>
            </a:r>
            <a:r>
              <a:rPr lang="pl-PL" sz="2000" dirty="0" err="1"/>
              <a:t>Anmet</a:t>
            </a:r>
            <a:r>
              <a:rPr lang="pl-PL" sz="2000" dirty="0"/>
              <a:t> Andrzej </a:t>
            </a:r>
            <a:r>
              <a:rPr lang="pl-PL" sz="2000" dirty="0" err="1"/>
              <a:t>Adamcio</a:t>
            </a:r>
            <a:endParaRPr lang="pl-PL" sz="2000" dirty="0"/>
          </a:p>
          <a:p>
            <a:pPr lvl="1"/>
            <a:r>
              <a:rPr lang="pl-PL" sz="2000" dirty="0"/>
              <a:t>- Klaster Turystyki Historycznej</a:t>
            </a:r>
          </a:p>
          <a:p>
            <a:pPr lvl="1"/>
            <a:r>
              <a:rPr lang="pl-PL" sz="2000" dirty="0"/>
              <a:t>- Uniwersytet Zielonogórski - Pracownia Turystyki i Rekreacji (Wydział Nauk Biologicznych) </a:t>
            </a:r>
          </a:p>
          <a:p>
            <a:pPr lvl="1"/>
            <a:r>
              <a:rPr lang="pl-PL" sz="2000" dirty="0"/>
              <a:t>- Miejsca Twórcze</a:t>
            </a:r>
          </a:p>
          <a:p>
            <a:pPr lvl="1"/>
            <a:r>
              <a:rPr lang="pl-PL" sz="2000" dirty="0"/>
              <a:t>- PINAPPS Sp. z o.o.</a:t>
            </a:r>
          </a:p>
          <a:p>
            <a:pPr lvl="1"/>
            <a:endParaRPr lang="pl-PL" sz="2000" dirty="0"/>
          </a:p>
          <a:p>
            <a:pPr lvl="1"/>
            <a:r>
              <a:rPr lang="pl-PL" b="1" dirty="0"/>
              <a:t> Proponowani sygnatariusze listu intencyjnego Partnerstwa (potencjalni partnerzy):</a:t>
            </a:r>
          </a:p>
          <a:p>
            <a:pPr lvl="1"/>
            <a:r>
              <a:rPr lang="pl-PL" dirty="0"/>
              <a:t>- W.B. Projekt</a:t>
            </a:r>
          </a:p>
          <a:p>
            <a:pPr lvl="1"/>
            <a:r>
              <a:rPr lang="pl-PL" dirty="0"/>
              <a:t>- Centrum Energetyki Odnawialnej</a:t>
            </a:r>
          </a:p>
          <a:p>
            <a:pPr lvl="1"/>
            <a:r>
              <a:rPr lang="pl-PL" dirty="0"/>
              <a:t>- Lubuski Ośrodek Innowacji Agrotechnicznych</a:t>
            </a:r>
          </a:p>
          <a:p>
            <a:pPr lvl="1"/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958313AA-7330-4F64-BF08-64EE3F9A3E77}"/>
              </a:ext>
            </a:extLst>
          </p:cNvPr>
          <p:cNvSpPr/>
          <p:nvPr/>
        </p:nvSpPr>
        <p:spPr>
          <a:xfrm rot="5400000">
            <a:off x="7788499" y="-3257588"/>
            <a:ext cx="36000" cy="885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1" name="Grafika 20" descr="Sztaluga">
            <a:extLst>
              <a:ext uri="{FF2B5EF4-FFF2-40B4-BE49-F238E27FC236}">
                <a16:creationId xmlns:a16="http://schemas.microsoft.com/office/drawing/2014/main" id="{E29B99E5-8E13-49F0-B583-5C099EE2F8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578099" y="155199"/>
            <a:ext cx="1053511" cy="1053511"/>
          </a:xfrm>
          <a:prstGeom prst="rect">
            <a:avLst/>
          </a:prstGeom>
        </p:spPr>
      </p:pic>
      <p:sp>
        <p:nvSpPr>
          <p:cNvPr id="5" name="Owal 4">
            <a:extLst>
              <a:ext uri="{FF2B5EF4-FFF2-40B4-BE49-F238E27FC236}">
                <a16:creationId xmlns:a16="http://schemas.microsoft.com/office/drawing/2014/main" id="{994D3B2D-8BAC-47C1-955E-6A1187EC48FB}"/>
              </a:ext>
            </a:extLst>
          </p:cNvPr>
          <p:cNvSpPr/>
          <p:nvPr/>
        </p:nvSpPr>
        <p:spPr>
          <a:xfrm>
            <a:off x="2960910" y="1494203"/>
            <a:ext cx="256422" cy="25642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284CB1B4-9DB0-4B9E-896C-ED8479154835}"/>
              </a:ext>
            </a:extLst>
          </p:cNvPr>
          <p:cNvSpPr/>
          <p:nvPr/>
        </p:nvSpPr>
        <p:spPr>
          <a:xfrm>
            <a:off x="2960910" y="2463304"/>
            <a:ext cx="256422" cy="25642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2573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75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6" grpId="0"/>
      <p:bldP spid="40" grpId="0"/>
      <p:bldP spid="20" grpId="0" animBg="1"/>
      <p:bldP spid="5" grpId="0" animBg="1"/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422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az 29">
            <a:extLst>
              <a:ext uri="{FF2B5EF4-FFF2-40B4-BE49-F238E27FC236}">
                <a16:creationId xmlns:a16="http://schemas.microsoft.com/office/drawing/2014/main" id="{253B9CE9-ED7D-4389-A679-C207283BA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D77949F-21FE-4132-A950-4CF409CBB9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/>
          <a:stretch/>
        </p:blipFill>
        <p:spPr>
          <a:xfrm>
            <a:off x="-82735" y="-47900"/>
            <a:ext cx="10298994" cy="6905900"/>
          </a:xfrm>
          <a:prstGeom prst="rect">
            <a:avLst/>
          </a:prstGeom>
        </p:spPr>
      </p:pic>
      <p:grpSp>
        <p:nvGrpSpPr>
          <p:cNvPr id="13" name="Grupa 12">
            <a:extLst>
              <a:ext uri="{FF2B5EF4-FFF2-40B4-BE49-F238E27FC236}">
                <a16:creationId xmlns:a16="http://schemas.microsoft.com/office/drawing/2014/main" id="{E45C5E51-E7DE-40B2-86EE-E1A9B3DE6FF3}"/>
              </a:ext>
            </a:extLst>
          </p:cNvPr>
          <p:cNvGrpSpPr/>
          <p:nvPr/>
        </p:nvGrpSpPr>
        <p:grpSpPr>
          <a:xfrm>
            <a:off x="9728094" y="5930900"/>
            <a:ext cx="2309481" cy="749299"/>
            <a:chOff x="1923279" y="2080163"/>
            <a:chExt cx="8345441" cy="2707634"/>
          </a:xfrm>
        </p:grpSpPr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id="{29446F58-11B6-4703-BFE9-D55DF0E322A0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24" name="Obraz 23">
                <a:extLst>
                  <a:ext uri="{FF2B5EF4-FFF2-40B4-BE49-F238E27FC236}">
                    <a16:creationId xmlns:a16="http://schemas.microsoft.com/office/drawing/2014/main" id="{FF1F8065-143E-4B00-A069-4841CDCA5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26" name="Obraz 25">
                <a:extLst>
                  <a:ext uri="{FF2B5EF4-FFF2-40B4-BE49-F238E27FC236}">
                    <a16:creationId xmlns:a16="http://schemas.microsoft.com/office/drawing/2014/main" id="{E91BDB38-0E47-4CB5-94FE-863AAF6866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27" name="Obraz 26">
                <a:extLst>
                  <a:ext uri="{FF2B5EF4-FFF2-40B4-BE49-F238E27FC236}">
                    <a16:creationId xmlns:a16="http://schemas.microsoft.com/office/drawing/2014/main" id="{A370193E-9518-4EA8-9B55-3F5F9BB244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28" name="Obraz 27">
                <a:extLst>
                  <a:ext uri="{FF2B5EF4-FFF2-40B4-BE49-F238E27FC236}">
                    <a16:creationId xmlns:a16="http://schemas.microsoft.com/office/drawing/2014/main" id="{194AC187-F14F-4AEA-904B-540C20171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17C37B02-4D9F-4A39-A488-B70B94D5E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22" name="Obraz 21">
              <a:extLst>
                <a:ext uri="{FF2B5EF4-FFF2-40B4-BE49-F238E27FC236}">
                  <a16:creationId xmlns:a16="http://schemas.microsoft.com/office/drawing/2014/main" id="{B58FCA6A-8B87-4CAE-BA3B-D39E50662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6C3A16D7-A8D2-4C4C-8E7C-842118F73FAE}"/>
              </a:ext>
            </a:extLst>
          </p:cNvPr>
          <p:cNvSpPr txBox="1"/>
          <p:nvPr/>
        </p:nvSpPr>
        <p:spPr>
          <a:xfrm>
            <a:off x="594474" y="1536174"/>
            <a:ext cx="9589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70C0"/>
                </a:solidFill>
              </a:rPr>
              <a:t>Krótka charakterystyka:</a:t>
            </a:r>
          </a:p>
          <a:p>
            <a:pPr lvl="1"/>
            <a:r>
              <a:rPr lang="pl-PL" sz="2000" dirty="0"/>
              <a:t>Celem jest stworzenie rozpoznawalnych emblematów charakterystycznych tylko dla województwa lubuskiego, w postaci </a:t>
            </a:r>
            <a:r>
              <a:rPr lang="pl-PL" sz="2000" dirty="0" err="1"/>
              <a:t>multifunkcyjnych</a:t>
            </a:r>
            <a:r>
              <a:rPr lang="pl-PL" sz="2000" dirty="0"/>
              <a:t> dzieł land art, dedykowanych</a:t>
            </a:r>
            <a:br>
              <a:rPr lang="pl-PL" sz="2000" dirty="0"/>
            </a:br>
            <a:r>
              <a:rPr lang="pl-PL" sz="2000" dirty="0"/>
              <a:t>dla danego obszaru, które będą wizytówką wizualną regionu.</a:t>
            </a:r>
          </a:p>
          <a:p>
            <a:pPr lvl="1"/>
            <a:r>
              <a:rPr lang="pl-PL" sz="2000" dirty="0"/>
              <a:t>Obszary badawcze: </a:t>
            </a:r>
          </a:p>
          <a:p>
            <a:pPr lvl="1"/>
            <a:r>
              <a:rPr lang="pl-PL" sz="2000" dirty="0"/>
              <a:t>- wypracowanie wizualnej wizytówki województwa lubuskiego;</a:t>
            </a:r>
          </a:p>
          <a:p>
            <a:pPr lvl="1"/>
            <a:r>
              <a:rPr lang="pl-PL" sz="2000" dirty="0"/>
              <a:t>- kreacja nowych przestrzeni dla turystyki;</a:t>
            </a:r>
          </a:p>
          <a:p>
            <a:pPr lvl="1"/>
            <a:r>
              <a:rPr lang="pl-PL" sz="2000" dirty="0"/>
              <a:t>- efektywne i ekologiczne wykorzystywania zamortyzowanych turbin wiatrowych;</a:t>
            </a:r>
          </a:p>
          <a:p>
            <a:pPr lvl="1"/>
            <a:r>
              <a:rPr lang="pl-PL" sz="2000" dirty="0"/>
              <a:t>- wzbogacenie istniejących szlaków turystycznych o </a:t>
            </a:r>
            <a:r>
              <a:rPr lang="pl-PL" sz="2000" dirty="0" err="1"/>
              <a:t>multifunkcyjne</a:t>
            </a:r>
            <a:r>
              <a:rPr lang="pl-PL" sz="2000" dirty="0"/>
              <a:t>, nowoczesne </a:t>
            </a:r>
            <a:br>
              <a:rPr lang="pl-PL" sz="2000" dirty="0"/>
            </a:br>
            <a:r>
              <a:rPr lang="pl-PL" sz="2000" dirty="0"/>
              <a:t>formy sztuki;</a:t>
            </a:r>
          </a:p>
          <a:p>
            <a:pPr lvl="1"/>
            <a:r>
              <a:rPr lang="pl-PL" sz="2000" dirty="0"/>
              <a:t>- wykorzystanie obiektów land art do m.in. rozbudowy infrastruktury technologicznej </a:t>
            </a:r>
          </a:p>
          <a:p>
            <a:pPr lvl="1"/>
            <a:r>
              <a:rPr lang="pl-PL" sz="2000" dirty="0"/>
              <a:t>(</a:t>
            </a:r>
            <a:r>
              <a:rPr lang="pl-PL" sz="2000" dirty="0" err="1"/>
              <a:t>fotowoltaika</a:t>
            </a:r>
            <a:r>
              <a:rPr lang="pl-PL" sz="2000" dirty="0"/>
              <a:t>, anteny, mała architektura) i ekologicznej (np. odbudowa populacji pszczół, gromadzenie wody deszczowej, ograniczenie problemu utylizacji skrzydeł turbin wiatrowych - ponowne ich wykorzystanie). </a:t>
            </a:r>
          </a:p>
          <a:p>
            <a:pPr lvl="1"/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25" name="Owal 24">
            <a:extLst>
              <a:ext uri="{FF2B5EF4-FFF2-40B4-BE49-F238E27FC236}">
                <a16:creationId xmlns:a16="http://schemas.microsoft.com/office/drawing/2014/main" id="{45575B0B-C316-4A13-8B03-47A45A9AED0F}"/>
              </a:ext>
            </a:extLst>
          </p:cNvPr>
          <p:cNvSpPr/>
          <p:nvPr/>
        </p:nvSpPr>
        <p:spPr>
          <a:xfrm>
            <a:off x="302426" y="1609963"/>
            <a:ext cx="256422" cy="25642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8EB7ED10-3DD6-4A9F-A74E-41DD6665A6B1}"/>
              </a:ext>
            </a:extLst>
          </p:cNvPr>
          <p:cNvSpPr txBox="1"/>
          <p:nvPr/>
        </p:nvSpPr>
        <p:spPr>
          <a:xfrm>
            <a:off x="1014240" y="266984"/>
            <a:ext cx="8493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Harmonia sztuki i przyrody na lubuskich szlakach turystycznych </a:t>
            </a:r>
          </a:p>
          <a:p>
            <a:r>
              <a:rPr lang="pl-PL" sz="2400" dirty="0"/>
              <a:t>z praktycznym wykorzystaniem odnawialnych źródeł energii</a:t>
            </a: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731A051C-ADE3-4A3C-A658-ADF5E142FF86}"/>
              </a:ext>
            </a:extLst>
          </p:cNvPr>
          <p:cNvSpPr/>
          <p:nvPr/>
        </p:nvSpPr>
        <p:spPr>
          <a:xfrm rot="5400000">
            <a:off x="-73985" y="936412"/>
            <a:ext cx="36000" cy="46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9" name="Grafika 28" descr="Sztaluga">
            <a:extLst>
              <a:ext uri="{FF2B5EF4-FFF2-40B4-BE49-F238E27FC236}">
                <a16:creationId xmlns:a16="http://schemas.microsoft.com/office/drawing/2014/main" id="{FEB783CB-DC42-4420-8880-F1FA856747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-80385" y="155199"/>
            <a:ext cx="1053511" cy="105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10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az 33">
            <a:extLst>
              <a:ext uri="{FF2B5EF4-FFF2-40B4-BE49-F238E27FC236}">
                <a16:creationId xmlns:a16="http://schemas.microsoft.com/office/drawing/2014/main" id="{9D805A9B-957F-445E-A249-C73B720B4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  <a:solidFill>
            <a:srgbClr val="0070C0">
              <a:alpha val="5000"/>
            </a:srgbClr>
          </a:solidFill>
        </p:spPr>
      </p:pic>
      <p:grpSp>
        <p:nvGrpSpPr>
          <p:cNvPr id="30" name="Grupa 29">
            <a:extLst>
              <a:ext uri="{FF2B5EF4-FFF2-40B4-BE49-F238E27FC236}">
                <a16:creationId xmlns:a16="http://schemas.microsoft.com/office/drawing/2014/main" id="{6EC2D984-9BAF-4033-899B-A743DE52BF3F}"/>
              </a:ext>
            </a:extLst>
          </p:cNvPr>
          <p:cNvGrpSpPr/>
          <p:nvPr/>
        </p:nvGrpSpPr>
        <p:grpSpPr>
          <a:xfrm>
            <a:off x="9728094" y="5930900"/>
            <a:ext cx="2309481" cy="749299"/>
            <a:chOff x="1923279" y="2080163"/>
            <a:chExt cx="8345441" cy="2707634"/>
          </a:xfrm>
        </p:grpSpPr>
        <p:grpSp>
          <p:nvGrpSpPr>
            <p:cNvPr id="31" name="Grupa 30">
              <a:extLst>
                <a:ext uri="{FF2B5EF4-FFF2-40B4-BE49-F238E27FC236}">
                  <a16:creationId xmlns:a16="http://schemas.microsoft.com/office/drawing/2014/main" id="{F9AD6CAE-54C6-4A37-AAE6-331D7807BAC6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35" name="Obraz 34">
                <a:extLst>
                  <a:ext uri="{FF2B5EF4-FFF2-40B4-BE49-F238E27FC236}">
                    <a16:creationId xmlns:a16="http://schemas.microsoft.com/office/drawing/2014/main" id="{476AB500-2A68-4E02-91BD-A0C407EE01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36" name="Obraz 35">
                <a:extLst>
                  <a:ext uri="{FF2B5EF4-FFF2-40B4-BE49-F238E27FC236}">
                    <a16:creationId xmlns:a16="http://schemas.microsoft.com/office/drawing/2014/main" id="{DEF88186-8AEE-4B0A-96B1-8977062C7D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37" name="Obraz 36">
                <a:extLst>
                  <a:ext uri="{FF2B5EF4-FFF2-40B4-BE49-F238E27FC236}">
                    <a16:creationId xmlns:a16="http://schemas.microsoft.com/office/drawing/2014/main" id="{4C87E140-14DC-442F-8C1A-5B22A82505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38" name="Obraz 37">
                <a:extLst>
                  <a:ext uri="{FF2B5EF4-FFF2-40B4-BE49-F238E27FC236}">
                    <a16:creationId xmlns:a16="http://schemas.microsoft.com/office/drawing/2014/main" id="{53D45579-BF90-4C9E-9066-F8B32F44D2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094C1915-9A85-4ECC-8359-1201DFD2D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33" name="Obraz 32">
              <a:extLst>
                <a:ext uri="{FF2B5EF4-FFF2-40B4-BE49-F238E27FC236}">
                  <a16:creationId xmlns:a16="http://schemas.microsoft.com/office/drawing/2014/main" id="{7DC47AF1-BDB3-4D50-AD1E-C97213F92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456E00A6-8138-491D-A61F-4EBFDDF8FDF3}"/>
              </a:ext>
            </a:extLst>
          </p:cNvPr>
          <p:cNvCxnSpPr/>
          <p:nvPr/>
        </p:nvCxnSpPr>
        <p:spPr>
          <a:xfrm>
            <a:off x="838899" y="1230173"/>
            <a:ext cx="0" cy="494724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767D177-16B1-431C-8D31-930EA5A8B7B8}"/>
              </a:ext>
            </a:extLst>
          </p:cNvPr>
          <p:cNvSpPr txBox="1"/>
          <p:nvPr/>
        </p:nvSpPr>
        <p:spPr>
          <a:xfrm>
            <a:off x="659933" y="326888"/>
            <a:ext cx="106875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5400" b="1" dirty="0">
                <a:solidFill>
                  <a:srgbClr val="8EB72A"/>
                </a:solidFill>
              </a:rPr>
              <a:t>I CO DALEJ?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0B1A349F-3F57-4A8E-A88C-07C4FA45FD94}"/>
              </a:ext>
            </a:extLst>
          </p:cNvPr>
          <p:cNvSpPr txBox="1"/>
          <p:nvPr/>
        </p:nvSpPr>
        <p:spPr>
          <a:xfrm>
            <a:off x="710267" y="1518700"/>
            <a:ext cx="10905687" cy="4315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Wybór porozumień przez komisję konkursową,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Akceptacja oraz negocjacje przez Zarząd Województwa Lubuskiego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Zawarcie porozumienia na okres 3 lat (z możliwością przedłużenia)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Dalszy rozwój partnerstw, wspieranie ich rozwoju przez ZWL oraz stymulowanie wspólnych przedsięwzięć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Priorytetowe traktowanie konkretnych przedsięwzięć oraz ich typów w dostępie do finansowania w ramach instrumentów będących w gestii Zarządu Województwa (szczególnie FEWL 2021-2027)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Promocja przedsięwzięć możliwych do realizacji w ramach kontraktu terytorialnego oraz innych mechanizmów na poziomie centralnym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Promocja przedsięwzięć możliwych do realizacji na poziomie międzynarodowym (np. Horyzont, </a:t>
            </a:r>
            <a:r>
              <a:rPr lang="pl-PL" sz="2000" b="1" dirty="0" err="1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Cosme</a:t>
            </a:r>
            <a:r>
              <a:rPr lang="pl-PL" sz="20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 inne programy KE).</a:t>
            </a:r>
            <a:endParaRPr lang="pl-PL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wal 4">
            <a:extLst>
              <a:ext uri="{FF2B5EF4-FFF2-40B4-BE49-F238E27FC236}">
                <a16:creationId xmlns:a16="http://schemas.microsoft.com/office/drawing/2014/main" id="{56924977-4058-4A46-A408-F3A19ECDC2A6}"/>
              </a:ext>
            </a:extLst>
          </p:cNvPr>
          <p:cNvSpPr/>
          <p:nvPr/>
        </p:nvSpPr>
        <p:spPr>
          <a:xfrm>
            <a:off x="730119" y="1616067"/>
            <a:ext cx="226478" cy="22647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Owal 16">
            <a:extLst>
              <a:ext uri="{FF2B5EF4-FFF2-40B4-BE49-F238E27FC236}">
                <a16:creationId xmlns:a16="http://schemas.microsoft.com/office/drawing/2014/main" id="{002140ED-E4E3-47C7-87FE-C2D84856FA0A}"/>
              </a:ext>
            </a:extLst>
          </p:cNvPr>
          <p:cNvSpPr/>
          <p:nvPr/>
        </p:nvSpPr>
        <p:spPr>
          <a:xfrm>
            <a:off x="730119" y="2040264"/>
            <a:ext cx="226478" cy="22647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Owal 17">
            <a:extLst>
              <a:ext uri="{FF2B5EF4-FFF2-40B4-BE49-F238E27FC236}">
                <a16:creationId xmlns:a16="http://schemas.microsoft.com/office/drawing/2014/main" id="{2578EEC5-E854-4452-B8B9-69A1E35EE9E8}"/>
              </a:ext>
            </a:extLst>
          </p:cNvPr>
          <p:cNvSpPr/>
          <p:nvPr/>
        </p:nvSpPr>
        <p:spPr>
          <a:xfrm>
            <a:off x="730119" y="2463613"/>
            <a:ext cx="226478" cy="22647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B173922D-6565-437A-9957-897646D3B7C5}"/>
              </a:ext>
            </a:extLst>
          </p:cNvPr>
          <p:cNvSpPr/>
          <p:nvPr/>
        </p:nvSpPr>
        <p:spPr>
          <a:xfrm>
            <a:off x="730119" y="2900149"/>
            <a:ext cx="226478" cy="22647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Owal 19">
            <a:extLst>
              <a:ext uri="{FF2B5EF4-FFF2-40B4-BE49-F238E27FC236}">
                <a16:creationId xmlns:a16="http://schemas.microsoft.com/office/drawing/2014/main" id="{7D754600-273F-4B80-9024-17D926AF82DA}"/>
              </a:ext>
            </a:extLst>
          </p:cNvPr>
          <p:cNvSpPr/>
          <p:nvPr/>
        </p:nvSpPr>
        <p:spPr>
          <a:xfrm>
            <a:off x="730119" y="3642580"/>
            <a:ext cx="226478" cy="22647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03FBB404-C661-4447-B9E0-4E5100427C12}"/>
              </a:ext>
            </a:extLst>
          </p:cNvPr>
          <p:cNvSpPr/>
          <p:nvPr/>
        </p:nvSpPr>
        <p:spPr>
          <a:xfrm>
            <a:off x="730119" y="4397589"/>
            <a:ext cx="226478" cy="22647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755D3D12-2A0F-4BAC-9E2A-C3B9BF292B5F}"/>
              </a:ext>
            </a:extLst>
          </p:cNvPr>
          <p:cNvSpPr/>
          <p:nvPr/>
        </p:nvSpPr>
        <p:spPr>
          <a:xfrm>
            <a:off x="730119" y="5164264"/>
            <a:ext cx="226478" cy="22647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6490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uiExpand="1" build="p"/>
      <p:bldP spid="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az 33">
            <a:extLst>
              <a:ext uri="{FF2B5EF4-FFF2-40B4-BE49-F238E27FC236}">
                <a16:creationId xmlns:a16="http://schemas.microsoft.com/office/drawing/2014/main" id="{9D805A9B-957F-445E-A249-C73B720B4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  <a:solidFill>
            <a:srgbClr val="0070C0">
              <a:alpha val="5000"/>
            </a:srgbClr>
          </a:solidFill>
        </p:spPr>
      </p:pic>
      <p:grpSp>
        <p:nvGrpSpPr>
          <p:cNvPr id="30" name="Grupa 29">
            <a:extLst>
              <a:ext uri="{FF2B5EF4-FFF2-40B4-BE49-F238E27FC236}">
                <a16:creationId xmlns:a16="http://schemas.microsoft.com/office/drawing/2014/main" id="{6EC2D984-9BAF-4033-899B-A743DE52BF3F}"/>
              </a:ext>
            </a:extLst>
          </p:cNvPr>
          <p:cNvGrpSpPr/>
          <p:nvPr/>
        </p:nvGrpSpPr>
        <p:grpSpPr>
          <a:xfrm>
            <a:off x="9728094" y="5930900"/>
            <a:ext cx="2309481" cy="749299"/>
            <a:chOff x="1923279" y="2080163"/>
            <a:chExt cx="8345441" cy="2707634"/>
          </a:xfrm>
        </p:grpSpPr>
        <p:grpSp>
          <p:nvGrpSpPr>
            <p:cNvPr id="31" name="Grupa 30">
              <a:extLst>
                <a:ext uri="{FF2B5EF4-FFF2-40B4-BE49-F238E27FC236}">
                  <a16:creationId xmlns:a16="http://schemas.microsoft.com/office/drawing/2014/main" id="{F9AD6CAE-54C6-4A37-AAE6-331D7807BAC6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35" name="Obraz 34">
                <a:extLst>
                  <a:ext uri="{FF2B5EF4-FFF2-40B4-BE49-F238E27FC236}">
                    <a16:creationId xmlns:a16="http://schemas.microsoft.com/office/drawing/2014/main" id="{476AB500-2A68-4E02-91BD-A0C407EE01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36" name="Obraz 35">
                <a:extLst>
                  <a:ext uri="{FF2B5EF4-FFF2-40B4-BE49-F238E27FC236}">
                    <a16:creationId xmlns:a16="http://schemas.microsoft.com/office/drawing/2014/main" id="{DEF88186-8AEE-4B0A-96B1-8977062C7D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37" name="Obraz 36">
                <a:extLst>
                  <a:ext uri="{FF2B5EF4-FFF2-40B4-BE49-F238E27FC236}">
                    <a16:creationId xmlns:a16="http://schemas.microsoft.com/office/drawing/2014/main" id="{4C87E140-14DC-442F-8C1A-5B22A82505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38" name="Obraz 37">
                <a:extLst>
                  <a:ext uri="{FF2B5EF4-FFF2-40B4-BE49-F238E27FC236}">
                    <a16:creationId xmlns:a16="http://schemas.microsoft.com/office/drawing/2014/main" id="{53D45579-BF90-4C9E-9066-F8B32F44D2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094C1915-9A85-4ECC-8359-1201DFD2D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33" name="Obraz 32">
              <a:extLst>
                <a:ext uri="{FF2B5EF4-FFF2-40B4-BE49-F238E27FC236}">
                  <a16:creationId xmlns:a16="http://schemas.microsoft.com/office/drawing/2014/main" id="{7DC47AF1-BDB3-4D50-AD1E-C97213F92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CBCDE53-ACF2-417E-A058-02951160CB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8494124"/>
              </p:ext>
            </p:extLst>
          </p:nvPr>
        </p:nvGraphicFramePr>
        <p:xfrm>
          <a:off x="473488" y="-18846"/>
          <a:ext cx="11299411" cy="6199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676856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az 33">
            <a:extLst>
              <a:ext uri="{FF2B5EF4-FFF2-40B4-BE49-F238E27FC236}">
                <a16:creationId xmlns:a16="http://schemas.microsoft.com/office/drawing/2014/main" id="{9D805A9B-957F-445E-A249-C73B720B4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</p:spPr>
      </p:pic>
      <p:grpSp>
        <p:nvGrpSpPr>
          <p:cNvPr id="2" name="Grupa 1">
            <a:extLst>
              <a:ext uri="{FF2B5EF4-FFF2-40B4-BE49-F238E27FC236}">
                <a16:creationId xmlns:a16="http://schemas.microsoft.com/office/drawing/2014/main" id="{109C5766-111E-408E-B1AD-5B2DC497A77A}"/>
              </a:ext>
            </a:extLst>
          </p:cNvPr>
          <p:cNvGrpSpPr/>
          <p:nvPr/>
        </p:nvGrpSpPr>
        <p:grpSpPr>
          <a:xfrm>
            <a:off x="1923279" y="2080163"/>
            <a:ext cx="8345441" cy="2707634"/>
            <a:chOff x="1923279" y="2080163"/>
            <a:chExt cx="8345441" cy="2707634"/>
          </a:xfrm>
        </p:grpSpPr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id="{FAE2830F-1B14-4E64-97A2-8EC15EC68452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14" name="Obraz 13">
                <a:extLst>
                  <a:ext uri="{FF2B5EF4-FFF2-40B4-BE49-F238E27FC236}">
                    <a16:creationId xmlns:a16="http://schemas.microsoft.com/office/drawing/2014/main" id="{738AE5A6-E6A2-4F6D-8E7F-1CB0A2E15F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16" name="Obraz 15">
                <a:extLst>
                  <a:ext uri="{FF2B5EF4-FFF2-40B4-BE49-F238E27FC236}">
                    <a16:creationId xmlns:a16="http://schemas.microsoft.com/office/drawing/2014/main" id="{FAB1A4ED-D7B3-4416-A665-6E24B02678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18" name="Obraz 17">
                <a:extLst>
                  <a:ext uri="{FF2B5EF4-FFF2-40B4-BE49-F238E27FC236}">
                    <a16:creationId xmlns:a16="http://schemas.microsoft.com/office/drawing/2014/main" id="{9DF4F503-2861-44A7-8D95-D3E91B4581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19" name="Obraz 18">
                <a:extLst>
                  <a:ext uri="{FF2B5EF4-FFF2-40B4-BE49-F238E27FC236}">
                    <a16:creationId xmlns:a16="http://schemas.microsoft.com/office/drawing/2014/main" id="{43890ABD-A2F1-4453-A13B-728582C1CC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20" name="Obraz 19">
              <a:extLst>
                <a:ext uri="{FF2B5EF4-FFF2-40B4-BE49-F238E27FC236}">
                  <a16:creationId xmlns:a16="http://schemas.microsoft.com/office/drawing/2014/main" id="{ED1824F4-77B7-40AA-8C2F-03F0B98C7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21" name="Obraz 20">
              <a:extLst>
                <a:ext uri="{FF2B5EF4-FFF2-40B4-BE49-F238E27FC236}">
                  <a16:creationId xmlns:a16="http://schemas.microsoft.com/office/drawing/2014/main" id="{98984FE2-F670-469A-AE83-C939E3D65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3868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az 33">
            <a:extLst>
              <a:ext uri="{FF2B5EF4-FFF2-40B4-BE49-F238E27FC236}">
                <a16:creationId xmlns:a16="http://schemas.microsoft.com/office/drawing/2014/main" id="{9D805A9B-957F-445E-A249-C73B720B4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44084D40-684C-47A9-9E2E-DEB7520AD2B6}"/>
              </a:ext>
            </a:extLst>
          </p:cNvPr>
          <p:cNvSpPr/>
          <p:nvPr/>
        </p:nvSpPr>
        <p:spPr>
          <a:xfrm>
            <a:off x="-38885" y="0"/>
            <a:ext cx="12230885" cy="6879089"/>
          </a:xfrm>
          <a:prstGeom prst="rect">
            <a:avLst/>
          </a:prstGeom>
          <a:solidFill>
            <a:srgbClr val="BCE3F9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B7BCE859-B44E-4E80-8D8C-451C34720290}"/>
              </a:ext>
            </a:extLst>
          </p:cNvPr>
          <p:cNvGrpSpPr/>
          <p:nvPr/>
        </p:nvGrpSpPr>
        <p:grpSpPr>
          <a:xfrm>
            <a:off x="9565018" y="5930900"/>
            <a:ext cx="2309481" cy="749299"/>
            <a:chOff x="1923279" y="2080163"/>
            <a:chExt cx="8345441" cy="2707634"/>
          </a:xfrm>
        </p:grpSpPr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id="{C144BE9C-68A0-40C3-978B-DE2493EE102F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24" name="Obraz 23">
                <a:extLst>
                  <a:ext uri="{FF2B5EF4-FFF2-40B4-BE49-F238E27FC236}">
                    <a16:creationId xmlns:a16="http://schemas.microsoft.com/office/drawing/2014/main" id="{65C84DC1-7074-4A7B-9632-52BF5B41C6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26" name="Obraz 25">
                <a:extLst>
                  <a:ext uri="{FF2B5EF4-FFF2-40B4-BE49-F238E27FC236}">
                    <a16:creationId xmlns:a16="http://schemas.microsoft.com/office/drawing/2014/main" id="{27DDD560-1580-4C40-B48A-44FBEAB80E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27" name="Obraz 26">
                <a:extLst>
                  <a:ext uri="{FF2B5EF4-FFF2-40B4-BE49-F238E27FC236}">
                    <a16:creationId xmlns:a16="http://schemas.microsoft.com/office/drawing/2014/main" id="{3DCD15B2-0DC8-4FB1-8D07-5B40387B1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28" name="Obraz 27">
                <a:extLst>
                  <a:ext uri="{FF2B5EF4-FFF2-40B4-BE49-F238E27FC236}">
                    <a16:creationId xmlns:a16="http://schemas.microsoft.com/office/drawing/2014/main" id="{A07F3038-9D81-4C4B-981F-54B834E440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92781A8C-1163-4B5F-954E-8B4D366D6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22" name="Obraz 21">
              <a:extLst>
                <a:ext uri="{FF2B5EF4-FFF2-40B4-BE49-F238E27FC236}">
                  <a16:creationId xmlns:a16="http://schemas.microsoft.com/office/drawing/2014/main" id="{C052338C-C243-4F79-8563-12D2398DC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7631A6BD-09B0-4CB7-8939-6A637F851F78}"/>
              </a:ext>
            </a:extLst>
          </p:cNvPr>
          <p:cNvSpPr txBox="1"/>
          <p:nvPr/>
        </p:nvSpPr>
        <p:spPr>
          <a:xfrm>
            <a:off x="752212" y="2789150"/>
            <a:ext cx="1068757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6600" dirty="0">
                <a:solidFill>
                  <a:srgbClr val="00A0E3"/>
                </a:solidFill>
              </a:rPr>
              <a:t>Inteligentne </a:t>
            </a:r>
            <a:r>
              <a:rPr lang="pl-PL" sz="6600" dirty="0">
                <a:solidFill>
                  <a:schemeClr val="bg2">
                    <a:lumMod val="50000"/>
                  </a:schemeClr>
                </a:solidFill>
              </a:rPr>
              <a:t>SPECJALIZACJE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47FE0C17-E6D7-4141-8A69-EE77321CA0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06467">
            <a:off x="12929647" y="2184629"/>
            <a:ext cx="2719323" cy="250983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A0183194-B1E0-4B6F-8409-B064CC5300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85327">
            <a:off x="-1798112" y="378626"/>
            <a:ext cx="1461650" cy="10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5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96 0.16759 L 0.51771 -0.23565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-20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-1.31472 1.1111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4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az 33">
            <a:extLst>
              <a:ext uri="{FF2B5EF4-FFF2-40B4-BE49-F238E27FC236}">
                <a16:creationId xmlns:a16="http://schemas.microsoft.com/office/drawing/2014/main" id="{9D805A9B-957F-445E-A249-C73B720B4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</p:spPr>
      </p:pic>
      <p:grpSp>
        <p:nvGrpSpPr>
          <p:cNvPr id="13" name="Grupa 12">
            <a:extLst>
              <a:ext uri="{FF2B5EF4-FFF2-40B4-BE49-F238E27FC236}">
                <a16:creationId xmlns:a16="http://schemas.microsoft.com/office/drawing/2014/main" id="{B7BCE859-B44E-4E80-8D8C-451C34720290}"/>
              </a:ext>
            </a:extLst>
          </p:cNvPr>
          <p:cNvGrpSpPr/>
          <p:nvPr/>
        </p:nvGrpSpPr>
        <p:grpSpPr>
          <a:xfrm>
            <a:off x="9565018" y="5930900"/>
            <a:ext cx="2309481" cy="749299"/>
            <a:chOff x="1923279" y="2080163"/>
            <a:chExt cx="8345441" cy="2707634"/>
          </a:xfrm>
        </p:grpSpPr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id="{C144BE9C-68A0-40C3-978B-DE2493EE102F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24" name="Obraz 23">
                <a:extLst>
                  <a:ext uri="{FF2B5EF4-FFF2-40B4-BE49-F238E27FC236}">
                    <a16:creationId xmlns:a16="http://schemas.microsoft.com/office/drawing/2014/main" id="{65C84DC1-7074-4A7B-9632-52BF5B41C6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26" name="Obraz 25">
                <a:extLst>
                  <a:ext uri="{FF2B5EF4-FFF2-40B4-BE49-F238E27FC236}">
                    <a16:creationId xmlns:a16="http://schemas.microsoft.com/office/drawing/2014/main" id="{27DDD560-1580-4C40-B48A-44FBEAB80E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27" name="Obraz 26">
                <a:extLst>
                  <a:ext uri="{FF2B5EF4-FFF2-40B4-BE49-F238E27FC236}">
                    <a16:creationId xmlns:a16="http://schemas.microsoft.com/office/drawing/2014/main" id="{3DCD15B2-0DC8-4FB1-8D07-5B40387B1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28" name="Obraz 27">
                <a:extLst>
                  <a:ext uri="{FF2B5EF4-FFF2-40B4-BE49-F238E27FC236}">
                    <a16:creationId xmlns:a16="http://schemas.microsoft.com/office/drawing/2014/main" id="{A07F3038-9D81-4C4B-981F-54B834E440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92781A8C-1163-4B5F-954E-8B4D366D6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22" name="Obraz 21">
              <a:extLst>
                <a:ext uri="{FF2B5EF4-FFF2-40B4-BE49-F238E27FC236}">
                  <a16:creationId xmlns:a16="http://schemas.microsoft.com/office/drawing/2014/main" id="{C052338C-C243-4F79-8563-12D2398DC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pic>
        <p:nvPicPr>
          <p:cNvPr id="3" name="Obraz 2">
            <a:extLst>
              <a:ext uri="{FF2B5EF4-FFF2-40B4-BE49-F238E27FC236}">
                <a16:creationId xmlns:a16="http://schemas.microsoft.com/office/drawing/2014/main" id="{E3E34096-CAD5-4D35-A21E-D589B3F554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5723" y="1395273"/>
            <a:ext cx="2114856" cy="2333853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88828AF6-72B6-49AA-96DD-C923F725D0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35718"/>
            <a:ext cx="1906983" cy="1913684"/>
          </a:xfrm>
          <a:prstGeom prst="rect">
            <a:avLst/>
          </a:prstGeom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id="{C5A37B6B-F2FF-4DA5-A724-02FB5368A0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07762" y="1172810"/>
            <a:ext cx="1244039" cy="1248411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B6013BF1-86FC-4416-A24E-001FC89F51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785" y="1476495"/>
            <a:ext cx="2476492" cy="2303051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EDC9A225-2297-4D3D-82E6-66CC574F7B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048" y="2330200"/>
            <a:ext cx="359851" cy="353870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61D334EF-F0BA-43BD-B74D-734729E57755}"/>
              </a:ext>
            </a:extLst>
          </p:cNvPr>
          <p:cNvSpPr txBox="1"/>
          <p:nvPr/>
        </p:nvSpPr>
        <p:spPr>
          <a:xfrm>
            <a:off x="725009" y="4452353"/>
            <a:ext cx="3176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rgbClr val="00A0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Innowacyjny</a:t>
            </a:r>
          </a:p>
          <a:p>
            <a:pPr algn="ctr"/>
            <a:r>
              <a:rPr lang="pl-PL" sz="2800" dirty="0">
                <a:solidFill>
                  <a:srgbClr val="00A0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Przemysł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68FE9762-DD0C-4D0D-A2EB-5903ACF3D0BA}"/>
              </a:ext>
            </a:extLst>
          </p:cNvPr>
          <p:cNvSpPr txBox="1"/>
          <p:nvPr/>
        </p:nvSpPr>
        <p:spPr>
          <a:xfrm>
            <a:off x="4417434" y="4452353"/>
            <a:ext cx="3176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rgbClr val="8EB7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Zielona </a:t>
            </a:r>
          </a:p>
          <a:p>
            <a:pPr algn="ctr"/>
            <a:r>
              <a:rPr lang="pl-PL" sz="2800" dirty="0">
                <a:solidFill>
                  <a:srgbClr val="8EB7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Gospodarka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4A0DB6D1-7AB8-48E8-A678-5B034CD582BA}"/>
              </a:ext>
            </a:extLst>
          </p:cNvPr>
          <p:cNvSpPr txBox="1"/>
          <p:nvPr/>
        </p:nvSpPr>
        <p:spPr>
          <a:xfrm>
            <a:off x="8103948" y="4452353"/>
            <a:ext cx="3176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rgbClr val="FE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Zdrowie </a:t>
            </a:r>
            <a:br>
              <a:rPr lang="pl-PL" sz="2800" dirty="0">
                <a:solidFill>
                  <a:srgbClr val="FE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dirty="0">
                <a:solidFill>
                  <a:srgbClr val="FE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jakość życia</a:t>
            </a:r>
          </a:p>
        </p:txBody>
      </p:sp>
      <p:cxnSp>
        <p:nvCxnSpPr>
          <p:cNvPr id="29" name="Łącznik prosty 28">
            <a:extLst>
              <a:ext uri="{FF2B5EF4-FFF2-40B4-BE49-F238E27FC236}">
                <a16:creationId xmlns:a16="http://schemas.microsoft.com/office/drawing/2014/main" id="{65A6A85D-71C5-4378-AB6D-FF42A4AD84F0}"/>
              </a:ext>
            </a:extLst>
          </p:cNvPr>
          <p:cNvCxnSpPr>
            <a:cxnSpLocks/>
          </p:cNvCxnSpPr>
          <p:nvPr/>
        </p:nvCxnSpPr>
        <p:spPr>
          <a:xfrm flipH="1">
            <a:off x="-38885" y="3691026"/>
            <a:ext cx="1524786" cy="0"/>
          </a:xfrm>
          <a:prstGeom prst="line">
            <a:avLst/>
          </a:prstGeom>
          <a:ln w="76200">
            <a:solidFill>
              <a:srgbClr val="00A0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89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70833E-6 7.40741E-7 L 2.70833E-6 0.15231 " pathEditMode="relative" rAng="0" ptsTypes="AA">
                                      <p:cBhvr>
                                        <p:cTn id="18" dur="125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6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20" grpId="0" uiExpand="1" build="p"/>
      <p:bldP spid="2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az 29">
            <a:extLst>
              <a:ext uri="{FF2B5EF4-FFF2-40B4-BE49-F238E27FC236}">
                <a16:creationId xmlns:a16="http://schemas.microsoft.com/office/drawing/2014/main" id="{253B9CE9-ED7D-4389-A679-C207283BA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7FB83D4-902B-4D7F-80E0-013F42AB4A1D}"/>
              </a:ext>
            </a:extLst>
          </p:cNvPr>
          <p:cNvSpPr/>
          <p:nvPr/>
        </p:nvSpPr>
        <p:spPr>
          <a:xfrm>
            <a:off x="-38886" y="-28365"/>
            <a:ext cx="10891065" cy="6886365"/>
          </a:xfrm>
          <a:custGeom>
            <a:avLst/>
            <a:gdLst>
              <a:gd name="connsiteX0" fmla="*/ 0 w 8993956"/>
              <a:gd name="connsiteY0" fmla="*/ 0 h 6858000"/>
              <a:gd name="connsiteX1" fmla="*/ 8993956 w 8993956"/>
              <a:gd name="connsiteY1" fmla="*/ 0 h 6858000"/>
              <a:gd name="connsiteX2" fmla="*/ 8993956 w 8993956"/>
              <a:gd name="connsiteY2" fmla="*/ 6858000 h 6858000"/>
              <a:gd name="connsiteX3" fmla="*/ 0 w 8993956"/>
              <a:gd name="connsiteY3" fmla="*/ 6858000 h 6858000"/>
              <a:gd name="connsiteX4" fmla="*/ 0 w 8993956"/>
              <a:gd name="connsiteY4" fmla="*/ 0 h 6858000"/>
              <a:gd name="connsiteX0" fmla="*/ 0 w 8993956"/>
              <a:gd name="connsiteY0" fmla="*/ 0 h 6858000"/>
              <a:gd name="connsiteX1" fmla="*/ 8993956 w 8993956"/>
              <a:gd name="connsiteY1" fmla="*/ 0 h 6858000"/>
              <a:gd name="connsiteX2" fmla="*/ 4739456 w 8993956"/>
              <a:gd name="connsiteY2" fmla="*/ 6858000 h 6858000"/>
              <a:gd name="connsiteX3" fmla="*/ 0 w 8993956"/>
              <a:gd name="connsiteY3" fmla="*/ 6858000 h 6858000"/>
              <a:gd name="connsiteX4" fmla="*/ 0 w 8993956"/>
              <a:gd name="connsiteY4" fmla="*/ 0 h 6858000"/>
              <a:gd name="connsiteX0" fmla="*/ 0 w 8993956"/>
              <a:gd name="connsiteY0" fmla="*/ 0 h 6870700"/>
              <a:gd name="connsiteX1" fmla="*/ 8993956 w 8993956"/>
              <a:gd name="connsiteY1" fmla="*/ 0 h 6870700"/>
              <a:gd name="connsiteX2" fmla="*/ 6873056 w 8993956"/>
              <a:gd name="connsiteY2" fmla="*/ 6870700 h 6870700"/>
              <a:gd name="connsiteX3" fmla="*/ 0 w 8993956"/>
              <a:gd name="connsiteY3" fmla="*/ 6858000 h 6870700"/>
              <a:gd name="connsiteX4" fmla="*/ 0 w 8993956"/>
              <a:gd name="connsiteY4" fmla="*/ 0 h 6870700"/>
              <a:gd name="connsiteX0" fmla="*/ 0 w 8157585"/>
              <a:gd name="connsiteY0" fmla="*/ 0 h 6870700"/>
              <a:gd name="connsiteX1" fmla="*/ 8157585 w 8157585"/>
              <a:gd name="connsiteY1" fmla="*/ 25400 h 6870700"/>
              <a:gd name="connsiteX2" fmla="*/ 6873056 w 8157585"/>
              <a:gd name="connsiteY2" fmla="*/ 6870700 h 6870700"/>
              <a:gd name="connsiteX3" fmla="*/ 0 w 8157585"/>
              <a:gd name="connsiteY3" fmla="*/ 6858000 h 6870700"/>
              <a:gd name="connsiteX4" fmla="*/ 0 w 8157585"/>
              <a:gd name="connsiteY4" fmla="*/ 0 h 6870700"/>
              <a:gd name="connsiteX0" fmla="*/ 0 w 8622235"/>
              <a:gd name="connsiteY0" fmla="*/ 0 h 6870700"/>
              <a:gd name="connsiteX1" fmla="*/ 8622235 w 8622235"/>
              <a:gd name="connsiteY1" fmla="*/ 25400 h 6870700"/>
              <a:gd name="connsiteX2" fmla="*/ 7337706 w 8622235"/>
              <a:gd name="connsiteY2" fmla="*/ 6870700 h 6870700"/>
              <a:gd name="connsiteX3" fmla="*/ 464650 w 8622235"/>
              <a:gd name="connsiteY3" fmla="*/ 6858000 h 6870700"/>
              <a:gd name="connsiteX4" fmla="*/ 0 w 8622235"/>
              <a:gd name="connsiteY4" fmla="*/ 0 h 6870700"/>
              <a:gd name="connsiteX0" fmla="*/ 10326 w 8632561"/>
              <a:gd name="connsiteY0" fmla="*/ 0 h 6870700"/>
              <a:gd name="connsiteX1" fmla="*/ 8632561 w 8632561"/>
              <a:gd name="connsiteY1" fmla="*/ 25400 h 6870700"/>
              <a:gd name="connsiteX2" fmla="*/ 7348032 w 8632561"/>
              <a:gd name="connsiteY2" fmla="*/ 6870700 h 6870700"/>
              <a:gd name="connsiteX3" fmla="*/ 0 w 8632561"/>
              <a:gd name="connsiteY3" fmla="*/ 6870700 h 6870700"/>
              <a:gd name="connsiteX4" fmla="*/ 10326 w 8632561"/>
              <a:gd name="connsiteY4" fmla="*/ 0 h 6870700"/>
              <a:gd name="connsiteX0" fmla="*/ 10326 w 8642887"/>
              <a:gd name="connsiteY0" fmla="*/ 0 h 6870700"/>
              <a:gd name="connsiteX1" fmla="*/ 8642887 w 8642887"/>
              <a:gd name="connsiteY1" fmla="*/ 12700 h 6870700"/>
              <a:gd name="connsiteX2" fmla="*/ 7348032 w 8642887"/>
              <a:gd name="connsiteY2" fmla="*/ 6870700 h 6870700"/>
              <a:gd name="connsiteX3" fmla="*/ 0 w 8642887"/>
              <a:gd name="connsiteY3" fmla="*/ 6870700 h 6870700"/>
              <a:gd name="connsiteX4" fmla="*/ 10326 w 8642887"/>
              <a:gd name="connsiteY4" fmla="*/ 0 h 6870700"/>
              <a:gd name="connsiteX0" fmla="*/ 10326 w 8684189"/>
              <a:gd name="connsiteY0" fmla="*/ 0 h 6870700"/>
              <a:gd name="connsiteX1" fmla="*/ 8684189 w 8684189"/>
              <a:gd name="connsiteY1" fmla="*/ 0 h 6870700"/>
              <a:gd name="connsiteX2" fmla="*/ 7348032 w 8684189"/>
              <a:gd name="connsiteY2" fmla="*/ 6870700 h 6870700"/>
              <a:gd name="connsiteX3" fmla="*/ 0 w 8684189"/>
              <a:gd name="connsiteY3" fmla="*/ 6870700 h 6870700"/>
              <a:gd name="connsiteX4" fmla="*/ 10326 w 8684189"/>
              <a:gd name="connsiteY4" fmla="*/ 0 h 6870700"/>
              <a:gd name="connsiteX0" fmla="*/ 10326 w 8684189"/>
              <a:gd name="connsiteY0" fmla="*/ 50800 h 6921500"/>
              <a:gd name="connsiteX1" fmla="*/ 8684189 w 8684189"/>
              <a:gd name="connsiteY1" fmla="*/ 0 h 6921500"/>
              <a:gd name="connsiteX2" fmla="*/ 7348032 w 8684189"/>
              <a:gd name="connsiteY2" fmla="*/ 6921500 h 6921500"/>
              <a:gd name="connsiteX3" fmla="*/ 0 w 8684189"/>
              <a:gd name="connsiteY3" fmla="*/ 6921500 h 6921500"/>
              <a:gd name="connsiteX4" fmla="*/ 10326 w 8684189"/>
              <a:gd name="connsiteY4" fmla="*/ 50800 h 6921500"/>
              <a:gd name="connsiteX0" fmla="*/ 2486 w 8684189"/>
              <a:gd name="connsiteY0" fmla="*/ 31014 h 6921500"/>
              <a:gd name="connsiteX1" fmla="*/ 8684189 w 8684189"/>
              <a:gd name="connsiteY1" fmla="*/ 0 h 6921500"/>
              <a:gd name="connsiteX2" fmla="*/ 7348032 w 8684189"/>
              <a:gd name="connsiteY2" fmla="*/ 6921500 h 6921500"/>
              <a:gd name="connsiteX3" fmla="*/ 0 w 8684189"/>
              <a:gd name="connsiteY3" fmla="*/ 6921500 h 6921500"/>
              <a:gd name="connsiteX4" fmla="*/ 2486 w 8684189"/>
              <a:gd name="connsiteY4" fmla="*/ 31014 h 6921500"/>
              <a:gd name="connsiteX0" fmla="*/ 2486 w 8684189"/>
              <a:gd name="connsiteY0" fmla="*/ 0 h 6928821"/>
              <a:gd name="connsiteX1" fmla="*/ 8684189 w 8684189"/>
              <a:gd name="connsiteY1" fmla="*/ 7321 h 6928821"/>
              <a:gd name="connsiteX2" fmla="*/ 7348032 w 8684189"/>
              <a:gd name="connsiteY2" fmla="*/ 6928821 h 6928821"/>
              <a:gd name="connsiteX3" fmla="*/ 0 w 8684189"/>
              <a:gd name="connsiteY3" fmla="*/ 6928821 h 6928821"/>
              <a:gd name="connsiteX4" fmla="*/ 2486 w 8684189"/>
              <a:gd name="connsiteY4" fmla="*/ 0 h 6928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4189" h="6928821">
                <a:moveTo>
                  <a:pt x="2486" y="0"/>
                </a:moveTo>
                <a:lnTo>
                  <a:pt x="8684189" y="7321"/>
                </a:lnTo>
                <a:lnTo>
                  <a:pt x="7348032" y="6928821"/>
                </a:lnTo>
                <a:lnTo>
                  <a:pt x="0" y="6928821"/>
                </a:lnTo>
                <a:cubicBezTo>
                  <a:pt x="829" y="4631992"/>
                  <a:pt x="1657" y="2296829"/>
                  <a:pt x="2486" y="0"/>
                </a:cubicBezTo>
                <a:close/>
              </a:path>
            </a:pathLst>
          </a:custGeom>
          <a:solidFill>
            <a:srgbClr val="00A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E45C5E51-E7DE-40B2-86EE-E1A9B3DE6FF3}"/>
              </a:ext>
            </a:extLst>
          </p:cNvPr>
          <p:cNvGrpSpPr/>
          <p:nvPr/>
        </p:nvGrpSpPr>
        <p:grpSpPr>
          <a:xfrm>
            <a:off x="9565018" y="5930900"/>
            <a:ext cx="2309481" cy="749299"/>
            <a:chOff x="1923279" y="2080163"/>
            <a:chExt cx="8345441" cy="2707634"/>
          </a:xfrm>
        </p:grpSpPr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id="{29446F58-11B6-4703-BFE9-D55DF0E322A0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24" name="Obraz 23">
                <a:extLst>
                  <a:ext uri="{FF2B5EF4-FFF2-40B4-BE49-F238E27FC236}">
                    <a16:creationId xmlns:a16="http://schemas.microsoft.com/office/drawing/2014/main" id="{FF1F8065-143E-4B00-A069-4841CDCA5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26" name="Obraz 25">
                <a:extLst>
                  <a:ext uri="{FF2B5EF4-FFF2-40B4-BE49-F238E27FC236}">
                    <a16:creationId xmlns:a16="http://schemas.microsoft.com/office/drawing/2014/main" id="{E91BDB38-0E47-4CB5-94FE-863AAF6866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27" name="Obraz 26">
                <a:extLst>
                  <a:ext uri="{FF2B5EF4-FFF2-40B4-BE49-F238E27FC236}">
                    <a16:creationId xmlns:a16="http://schemas.microsoft.com/office/drawing/2014/main" id="{A370193E-9518-4EA8-9B55-3F5F9BB244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28" name="Obraz 27">
                <a:extLst>
                  <a:ext uri="{FF2B5EF4-FFF2-40B4-BE49-F238E27FC236}">
                    <a16:creationId xmlns:a16="http://schemas.microsoft.com/office/drawing/2014/main" id="{194AC187-F14F-4AEA-904B-540C20171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17C37B02-4D9F-4A39-A488-B70B94D5E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22" name="Obraz 21">
              <a:extLst>
                <a:ext uri="{FF2B5EF4-FFF2-40B4-BE49-F238E27FC236}">
                  <a16:creationId xmlns:a16="http://schemas.microsoft.com/office/drawing/2014/main" id="{B58FCA6A-8B87-4CAE-BA3B-D39E50662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cxnSp>
        <p:nvCxnSpPr>
          <p:cNvPr id="34" name="Łącznik prosty 33">
            <a:extLst>
              <a:ext uri="{FF2B5EF4-FFF2-40B4-BE49-F238E27FC236}">
                <a16:creationId xmlns:a16="http://schemas.microsoft.com/office/drawing/2014/main" id="{426592DC-9342-4C4B-BB38-CB3AD61C9BD5}"/>
              </a:ext>
            </a:extLst>
          </p:cNvPr>
          <p:cNvCxnSpPr>
            <a:cxnSpLocks/>
          </p:cNvCxnSpPr>
          <p:nvPr/>
        </p:nvCxnSpPr>
        <p:spPr>
          <a:xfrm flipH="1">
            <a:off x="9942129" y="3691026"/>
            <a:ext cx="2249871" cy="0"/>
          </a:xfrm>
          <a:prstGeom prst="line">
            <a:avLst/>
          </a:prstGeom>
          <a:ln w="76200">
            <a:solidFill>
              <a:srgbClr val="00A0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a 4" descr="Rakieta">
            <a:extLst>
              <a:ext uri="{FF2B5EF4-FFF2-40B4-BE49-F238E27FC236}">
                <a16:creationId xmlns:a16="http://schemas.microsoft.com/office/drawing/2014/main" id="{3CE5ACAE-1D37-4711-A222-11C5BC3F17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8907881">
            <a:off x="271831" y="215609"/>
            <a:ext cx="684000" cy="684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0CE5CFC-EEAE-4FE0-930F-928CE064E7F6}"/>
              </a:ext>
            </a:extLst>
          </p:cNvPr>
          <p:cNvSpPr txBox="1"/>
          <p:nvPr/>
        </p:nvSpPr>
        <p:spPr>
          <a:xfrm>
            <a:off x="1084470" y="266984"/>
            <a:ext cx="9416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BCE3F9"/>
                </a:solidFill>
              </a:rPr>
              <a:t>Rozwój Systemów Kosmicznych – materiały i technologie ICT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990FDD01-3C4A-46A3-8BD0-6DA481708F9B}"/>
              </a:ext>
            </a:extLst>
          </p:cNvPr>
          <p:cNvSpPr txBox="1"/>
          <p:nvPr/>
        </p:nvSpPr>
        <p:spPr>
          <a:xfrm>
            <a:off x="1084470" y="998713"/>
            <a:ext cx="6987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FECC00"/>
                </a:solidFill>
              </a:rPr>
              <a:t>Podmiot reprezentujący Partnerstwo</a:t>
            </a:r>
          </a:p>
          <a:p>
            <a:pPr lvl="1"/>
            <a:r>
              <a:rPr lang="pl-PL" sz="2000" b="1" dirty="0">
                <a:solidFill>
                  <a:srgbClr val="BCE3F9"/>
                </a:solidFill>
              </a:rPr>
              <a:t>Hertz Systems </a:t>
            </a:r>
            <a:r>
              <a:rPr lang="pl-PL" sz="2000" b="1" dirty="0" err="1">
                <a:solidFill>
                  <a:srgbClr val="BCE3F9"/>
                </a:solidFill>
              </a:rPr>
              <a:t>Ltd</a:t>
            </a:r>
            <a:r>
              <a:rPr lang="pl-PL" sz="2000" b="1" dirty="0">
                <a:solidFill>
                  <a:srgbClr val="BCE3F9"/>
                </a:solidFill>
              </a:rPr>
              <a:t> Sp. z o.o.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18796AB7-290F-4D50-BE3C-7BF26509DAE7}"/>
              </a:ext>
            </a:extLst>
          </p:cNvPr>
          <p:cNvSpPr/>
          <p:nvPr/>
        </p:nvSpPr>
        <p:spPr>
          <a:xfrm>
            <a:off x="590550" y="790203"/>
            <a:ext cx="36000" cy="6084000"/>
          </a:xfrm>
          <a:prstGeom prst="rect">
            <a:avLst/>
          </a:prstGeom>
          <a:solidFill>
            <a:srgbClr val="BCE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844D5AD3-359B-4185-A488-F7F71C637614}"/>
              </a:ext>
            </a:extLst>
          </p:cNvPr>
          <p:cNvSpPr/>
          <p:nvPr/>
        </p:nvSpPr>
        <p:spPr>
          <a:xfrm>
            <a:off x="803715" y="1098579"/>
            <a:ext cx="192600" cy="192600"/>
          </a:xfrm>
          <a:prstGeom prst="rect">
            <a:avLst/>
          </a:prstGeom>
          <a:solidFill>
            <a:srgbClr val="FE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5D0C67CE-D30B-4642-96A6-C6A2E4BABE8F}"/>
              </a:ext>
            </a:extLst>
          </p:cNvPr>
          <p:cNvSpPr txBox="1"/>
          <p:nvPr/>
        </p:nvSpPr>
        <p:spPr>
          <a:xfrm>
            <a:off x="1084469" y="1886672"/>
            <a:ext cx="82726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FECC00"/>
                </a:solidFill>
              </a:rPr>
              <a:t>Partnerzy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1. Hertz Systems </a:t>
            </a:r>
            <a:r>
              <a:rPr lang="pl-PL" sz="2000" dirty="0" err="1">
                <a:solidFill>
                  <a:srgbClr val="BCE3F9"/>
                </a:solidFill>
              </a:rPr>
              <a:t>Ltd</a:t>
            </a:r>
            <a:r>
              <a:rPr lang="pl-PL" sz="2000" dirty="0">
                <a:solidFill>
                  <a:srgbClr val="BCE3F9"/>
                </a:solidFill>
              </a:rPr>
              <a:t> Sp. z o.o. 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2. Centrum Badań Kosmicznych PAN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3. Uniwersytet Zielonogórski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4. </a:t>
            </a:r>
            <a:r>
              <a:rPr lang="pl-PL" sz="2000" dirty="0" err="1">
                <a:solidFill>
                  <a:srgbClr val="BCE3F9"/>
                </a:solidFill>
              </a:rPr>
              <a:t>InfoTech</a:t>
            </a:r>
            <a:r>
              <a:rPr lang="pl-PL" sz="2000" dirty="0">
                <a:solidFill>
                  <a:srgbClr val="BCE3F9"/>
                </a:solidFill>
              </a:rPr>
              <a:t> Przemysłowe Technologie Informatyczne i Systemy Pomiarowe 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5. </a:t>
            </a:r>
            <a:r>
              <a:rPr lang="pl-PL" sz="2000" dirty="0" err="1">
                <a:solidFill>
                  <a:srgbClr val="BCE3F9"/>
                </a:solidFill>
              </a:rPr>
              <a:t>Perceptus</a:t>
            </a:r>
            <a:r>
              <a:rPr lang="pl-PL" sz="2000" dirty="0">
                <a:solidFill>
                  <a:srgbClr val="BCE3F9"/>
                </a:solidFill>
              </a:rPr>
              <a:t> Sp. z o.o. 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6. </a:t>
            </a:r>
            <a:r>
              <a:rPr lang="pl-PL" sz="2000">
                <a:solidFill>
                  <a:srgbClr val="BCE3F9"/>
                </a:solidFill>
              </a:rPr>
              <a:t>SAB </a:t>
            </a:r>
            <a:r>
              <a:rPr lang="pl-PL" sz="2000" dirty="0" err="1">
                <a:solidFill>
                  <a:srgbClr val="BCE3F9"/>
                </a:solidFill>
              </a:rPr>
              <a:t>Aerospace</a:t>
            </a:r>
            <a:r>
              <a:rPr lang="pl-PL" sz="2000" dirty="0">
                <a:solidFill>
                  <a:srgbClr val="BCE3F9"/>
                </a:solidFill>
              </a:rPr>
              <a:t> Sp. z o.o. 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7. </a:t>
            </a:r>
            <a:r>
              <a:rPr lang="pl-PL" sz="2000" dirty="0" err="1">
                <a:solidFill>
                  <a:srgbClr val="BCE3F9"/>
                </a:solidFill>
              </a:rPr>
              <a:t>SpaceCase</a:t>
            </a:r>
            <a:r>
              <a:rPr lang="pl-PL" sz="2000" dirty="0">
                <a:solidFill>
                  <a:srgbClr val="BCE3F9"/>
                </a:solidFill>
              </a:rPr>
              <a:t> Sp. z o.o. 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8. Digital Technology Poland Sp. z o.o. 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9. Lubuski Klaster Metalowy 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10. Akademia im. Jakuba z Paradyża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11. Państwowa Uczelnia Stanisława Staszica w Pile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12. Regionalne Centrum Technologii i Wiedzy Interior Sp. z o.o.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13. Park Naukowo-Technologiczny UZ Sp. z o.o.</a:t>
            </a: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F520E23E-F957-45B4-AF96-642D340B5110}"/>
              </a:ext>
            </a:extLst>
          </p:cNvPr>
          <p:cNvSpPr/>
          <p:nvPr/>
        </p:nvSpPr>
        <p:spPr>
          <a:xfrm>
            <a:off x="803715" y="1986538"/>
            <a:ext cx="192600" cy="192600"/>
          </a:xfrm>
          <a:prstGeom prst="rect">
            <a:avLst/>
          </a:prstGeom>
          <a:solidFill>
            <a:srgbClr val="FE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943485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36" grpId="0"/>
      <p:bldP spid="12" grpId="0" animBg="1"/>
      <p:bldP spid="16" grpId="0" animBg="1"/>
      <p:bldP spid="40" grpId="0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az 29">
            <a:extLst>
              <a:ext uri="{FF2B5EF4-FFF2-40B4-BE49-F238E27FC236}">
                <a16:creationId xmlns:a16="http://schemas.microsoft.com/office/drawing/2014/main" id="{253B9CE9-ED7D-4389-A679-C207283BA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7FB83D4-902B-4D7F-80E0-013F42AB4A1D}"/>
              </a:ext>
            </a:extLst>
          </p:cNvPr>
          <p:cNvSpPr/>
          <p:nvPr/>
        </p:nvSpPr>
        <p:spPr>
          <a:xfrm flipV="1">
            <a:off x="-38886" y="-1"/>
            <a:ext cx="10891065" cy="6932161"/>
          </a:xfrm>
          <a:custGeom>
            <a:avLst/>
            <a:gdLst>
              <a:gd name="connsiteX0" fmla="*/ 0 w 8993956"/>
              <a:gd name="connsiteY0" fmla="*/ 0 h 6858000"/>
              <a:gd name="connsiteX1" fmla="*/ 8993956 w 8993956"/>
              <a:gd name="connsiteY1" fmla="*/ 0 h 6858000"/>
              <a:gd name="connsiteX2" fmla="*/ 8993956 w 8993956"/>
              <a:gd name="connsiteY2" fmla="*/ 6858000 h 6858000"/>
              <a:gd name="connsiteX3" fmla="*/ 0 w 8993956"/>
              <a:gd name="connsiteY3" fmla="*/ 6858000 h 6858000"/>
              <a:gd name="connsiteX4" fmla="*/ 0 w 8993956"/>
              <a:gd name="connsiteY4" fmla="*/ 0 h 6858000"/>
              <a:gd name="connsiteX0" fmla="*/ 0 w 8993956"/>
              <a:gd name="connsiteY0" fmla="*/ 0 h 6858000"/>
              <a:gd name="connsiteX1" fmla="*/ 8993956 w 8993956"/>
              <a:gd name="connsiteY1" fmla="*/ 0 h 6858000"/>
              <a:gd name="connsiteX2" fmla="*/ 4739456 w 8993956"/>
              <a:gd name="connsiteY2" fmla="*/ 6858000 h 6858000"/>
              <a:gd name="connsiteX3" fmla="*/ 0 w 8993956"/>
              <a:gd name="connsiteY3" fmla="*/ 6858000 h 6858000"/>
              <a:gd name="connsiteX4" fmla="*/ 0 w 8993956"/>
              <a:gd name="connsiteY4" fmla="*/ 0 h 6858000"/>
              <a:gd name="connsiteX0" fmla="*/ 0 w 8993956"/>
              <a:gd name="connsiteY0" fmla="*/ 0 h 6870700"/>
              <a:gd name="connsiteX1" fmla="*/ 8993956 w 8993956"/>
              <a:gd name="connsiteY1" fmla="*/ 0 h 6870700"/>
              <a:gd name="connsiteX2" fmla="*/ 6873056 w 8993956"/>
              <a:gd name="connsiteY2" fmla="*/ 6870700 h 6870700"/>
              <a:gd name="connsiteX3" fmla="*/ 0 w 8993956"/>
              <a:gd name="connsiteY3" fmla="*/ 6858000 h 6870700"/>
              <a:gd name="connsiteX4" fmla="*/ 0 w 8993956"/>
              <a:gd name="connsiteY4" fmla="*/ 0 h 6870700"/>
              <a:gd name="connsiteX0" fmla="*/ 0 w 8157585"/>
              <a:gd name="connsiteY0" fmla="*/ 0 h 6870700"/>
              <a:gd name="connsiteX1" fmla="*/ 8157585 w 8157585"/>
              <a:gd name="connsiteY1" fmla="*/ 25400 h 6870700"/>
              <a:gd name="connsiteX2" fmla="*/ 6873056 w 8157585"/>
              <a:gd name="connsiteY2" fmla="*/ 6870700 h 6870700"/>
              <a:gd name="connsiteX3" fmla="*/ 0 w 8157585"/>
              <a:gd name="connsiteY3" fmla="*/ 6858000 h 6870700"/>
              <a:gd name="connsiteX4" fmla="*/ 0 w 8157585"/>
              <a:gd name="connsiteY4" fmla="*/ 0 h 6870700"/>
              <a:gd name="connsiteX0" fmla="*/ 0 w 8622235"/>
              <a:gd name="connsiteY0" fmla="*/ 0 h 6870700"/>
              <a:gd name="connsiteX1" fmla="*/ 8622235 w 8622235"/>
              <a:gd name="connsiteY1" fmla="*/ 25400 h 6870700"/>
              <a:gd name="connsiteX2" fmla="*/ 7337706 w 8622235"/>
              <a:gd name="connsiteY2" fmla="*/ 6870700 h 6870700"/>
              <a:gd name="connsiteX3" fmla="*/ 464650 w 8622235"/>
              <a:gd name="connsiteY3" fmla="*/ 6858000 h 6870700"/>
              <a:gd name="connsiteX4" fmla="*/ 0 w 8622235"/>
              <a:gd name="connsiteY4" fmla="*/ 0 h 6870700"/>
              <a:gd name="connsiteX0" fmla="*/ 10326 w 8632561"/>
              <a:gd name="connsiteY0" fmla="*/ 0 h 6870700"/>
              <a:gd name="connsiteX1" fmla="*/ 8632561 w 8632561"/>
              <a:gd name="connsiteY1" fmla="*/ 25400 h 6870700"/>
              <a:gd name="connsiteX2" fmla="*/ 7348032 w 8632561"/>
              <a:gd name="connsiteY2" fmla="*/ 6870700 h 6870700"/>
              <a:gd name="connsiteX3" fmla="*/ 0 w 8632561"/>
              <a:gd name="connsiteY3" fmla="*/ 6870700 h 6870700"/>
              <a:gd name="connsiteX4" fmla="*/ 10326 w 8632561"/>
              <a:gd name="connsiteY4" fmla="*/ 0 h 6870700"/>
              <a:gd name="connsiteX0" fmla="*/ 10326 w 8642887"/>
              <a:gd name="connsiteY0" fmla="*/ 0 h 6870700"/>
              <a:gd name="connsiteX1" fmla="*/ 8642887 w 8642887"/>
              <a:gd name="connsiteY1" fmla="*/ 12700 h 6870700"/>
              <a:gd name="connsiteX2" fmla="*/ 7348032 w 8642887"/>
              <a:gd name="connsiteY2" fmla="*/ 6870700 h 6870700"/>
              <a:gd name="connsiteX3" fmla="*/ 0 w 8642887"/>
              <a:gd name="connsiteY3" fmla="*/ 6870700 h 6870700"/>
              <a:gd name="connsiteX4" fmla="*/ 10326 w 8642887"/>
              <a:gd name="connsiteY4" fmla="*/ 0 h 6870700"/>
              <a:gd name="connsiteX0" fmla="*/ 10326 w 8684189"/>
              <a:gd name="connsiteY0" fmla="*/ 0 h 6870700"/>
              <a:gd name="connsiteX1" fmla="*/ 8684189 w 8684189"/>
              <a:gd name="connsiteY1" fmla="*/ 0 h 6870700"/>
              <a:gd name="connsiteX2" fmla="*/ 7348032 w 8684189"/>
              <a:gd name="connsiteY2" fmla="*/ 6870700 h 6870700"/>
              <a:gd name="connsiteX3" fmla="*/ 0 w 8684189"/>
              <a:gd name="connsiteY3" fmla="*/ 6870700 h 6870700"/>
              <a:gd name="connsiteX4" fmla="*/ 10326 w 8684189"/>
              <a:gd name="connsiteY4" fmla="*/ 0 h 6870700"/>
              <a:gd name="connsiteX0" fmla="*/ 10326 w 8684189"/>
              <a:gd name="connsiteY0" fmla="*/ 50800 h 6921500"/>
              <a:gd name="connsiteX1" fmla="*/ 8684189 w 8684189"/>
              <a:gd name="connsiteY1" fmla="*/ 0 h 6921500"/>
              <a:gd name="connsiteX2" fmla="*/ 7348032 w 8684189"/>
              <a:gd name="connsiteY2" fmla="*/ 6921500 h 6921500"/>
              <a:gd name="connsiteX3" fmla="*/ 0 w 8684189"/>
              <a:gd name="connsiteY3" fmla="*/ 6921500 h 6921500"/>
              <a:gd name="connsiteX4" fmla="*/ 10326 w 8684189"/>
              <a:gd name="connsiteY4" fmla="*/ 50800 h 6921500"/>
              <a:gd name="connsiteX0" fmla="*/ 2486 w 8684189"/>
              <a:gd name="connsiteY0" fmla="*/ 31014 h 6921500"/>
              <a:gd name="connsiteX1" fmla="*/ 8684189 w 8684189"/>
              <a:gd name="connsiteY1" fmla="*/ 0 h 6921500"/>
              <a:gd name="connsiteX2" fmla="*/ 7348032 w 8684189"/>
              <a:gd name="connsiteY2" fmla="*/ 6921500 h 6921500"/>
              <a:gd name="connsiteX3" fmla="*/ 0 w 8684189"/>
              <a:gd name="connsiteY3" fmla="*/ 6921500 h 6921500"/>
              <a:gd name="connsiteX4" fmla="*/ 2486 w 8684189"/>
              <a:gd name="connsiteY4" fmla="*/ 31014 h 692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4189" h="6921500">
                <a:moveTo>
                  <a:pt x="2486" y="31014"/>
                </a:moveTo>
                <a:lnTo>
                  <a:pt x="8684189" y="0"/>
                </a:lnTo>
                <a:lnTo>
                  <a:pt x="7348032" y="6921500"/>
                </a:lnTo>
                <a:lnTo>
                  <a:pt x="0" y="6921500"/>
                </a:lnTo>
                <a:cubicBezTo>
                  <a:pt x="829" y="4624671"/>
                  <a:pt x="1657" y="2327843"/>
                  <a:pt x="2486" y="31014"/>
                </a:cubicBezTo>
                <a:close/>
              </a:path>
            </a:pathLst>
          </a:custGeom>
          <a:solidFill>
            <a:srgbClr val="00A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E45C5E51-E7DE-40B2-86EE-E1A9B3DE6FF3}"/>
              </a:ext>
            </a:extLst>
          </p:cNvPr>
          <p:cNvGrpSpPr/>
          <p:nvPr/>
        </p:nvGrpSpPr>
        <p:grpSpPr>
          <a:xfrm>
            <a:off x="9565018" y="211314"/>
            <a:ext cx="2309481" cy="749299"/>
            <a:chOff x="1923279" y="2080163"/>
            <a:chExt cx="8345441" cy="2707634"/>
          </a:xfrm>
        </p:grpSpPr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id="{29446F58-11B6-4703-BFE9-D55DF0E322A0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24" name="Obraz 23">
                <a:extLst>
                  <a:ext uri="{FF2B5EF4-FFF2-40B4-BE49-F238E27FC236}">
                    <a16:creationId xmlns:a16="http://schemas.microsoft.com/office/drawing/2014/main" id="{FF1F8065-143E-4B00-A069-4841CDCA5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26" name="Obraz 25">
                <a:extLst>
                  <a:ext uri="{FF2B5EF4-FFF2-40B4-BE49-F238E27FC236}">
                    <a16:creationId xmlns:a16="http://schemas.microsoft.com/office/drawing/2014/main" id="{E91BDB38-0E47-4CB5-94FE-863AAF6866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27" name="Obraz 26">
                <a:extLst>
                  <a:ext uri="{FF2B5EF4-FFF2-40B4-BE49-F238E27FC236}">
                    <a16:creationId xmlns:a16="http://schemas.microsoft.com/office/drawing/2014/main" id="{A370193E-9518-4EA8-9B55-3F5F9BB244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28" name="Obraz 27">
                <a:extLst>
                  <a:ext uri="{FF2B5EF4-FFF2-40B4-BE49-F238E27FC236}">
                    <a16:creationId xmlns:a16="http://schemas.microsoft.com/office/drawing/2014/main" id="{194AC187-F14F-4AEA-904B-540C20171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17C37B02-4D9F-4A39-A488-B70B94D5E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22" name="Obraz 21">
              <a:extLst>
                <a:ext uri="{FF2B5EF4-FFF2-40B4-BE49-F238E27FC236}">
                  <a16:creationId xmlns:a16="http://schemas.microsoft.com/office/drawing/2014/main" id="{B58FCA6A-8B87-4CAE-BA3B-D39E50662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0CE5CFC-EEAE-4FE0-930F-928CE064E7F6}"/>
              </a:ext>
            </a:extLst>
          </p:cNvPr>
          <p:cNvSpPr txBox="1"/>
          <p:nvPr/>
        </p:nvSpPr>
        <p:spPr>
          <a:xfrm>
            <a:off x="1084470" y="266984"/>
            <a:ext cx="9416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BCE3F9"/>
                </a:solidFill>
              </a:rPr>
              <a:t>Rozwój Systemów Kosmicznych – materiały i technologie ICT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990FDD01-3C4A-46A3-8BD0-6DA481708F9B}"/>
              </a:ext>
            </a:extLst>
          </p:cNvPr>
          <p:cNvSpPr txBox="1"/>
          <p:nvPr/>
        </p:nvSpPr>
        <p:spPr>
          <a:xfrm>
            <a:off x="1084470" y="998713"/>
            <a:ext cx="809763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FECC00"/>
                </a:solidFill>
              </a:rPr>
              <a:t>Krótka charakterystyka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Obszary badawcze: 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1. Systemy satelitarne i naziemne 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2. Robotyka, sterowanie, sztuczna inteligencja 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3. Techniki satelitarne (nawigacja, obserwacja Ziemi, telekomunikacja) 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4. Technologie informatyczne (systemy wspomagania projektowania, oprogramowanie naziemne i lotne) 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5. Elektronika, elektrotechnika i pomiary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6. Materiałoznawstwo 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7. Bezpieczeństwo (w tym </a:t>
            </a:r>
            <a:r>
              <a:rPr lang="pl-PL" sz="2000" dirty="0" err="1">
                <a:solidFill>
                  <a:srgbClr val="BCE3F9"/>
                </a:solidFill>
              </a:rPr>
              <a:t>cyberbezpieczeństwo</a:t>
            </a:r>
            <a:r>
              <a:rPr lang="pl-PL" sz="2000" dirty="0">
                <a:solidFill>
                  <a:srgbClr val="BCE3F9"/>
                </a:solidFill>
              </a:rPr>
              <a:t>)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8. Eksploracja Księżyca i planet</a:t>
            </a:r>
          </a:p>
          <a:p>
            <a:pPr lvl="1"/>
            <a:endParaRPr lang="pl-PL" sz="2000" dirty="0">
              <a:solidFill>
                <a:srgbClr val="BCE3F9"/>
              </a:solidFill>
            </a:endParaRP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Celem Partnerstwa jest stworzenie Lubuskiego Klastra Kosmicznego 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(w dłuższej perspektywie) oraz ośrodka edukacji i promocji technologii kosmicznych i technik satelitarnych.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18796AB7-290F-4D50-BE3C-7BF26509DAE7}"/>
              </a:ext>
            </a:extLst>
          </p:cNvPr>
          <p:cNvSpPr/>
          <p:nvPr/>
        </p:nvSpPr>
        <p:spPr>
          <a:xfrm>
            <a:off x="590550" y="9153"/>
            <a:ext cx="36000" cy="5400000"/>
          </a:xfrm>
          <a:prstGeom prst="rect">
            <a:avLst/>
          </a:prstGeom>
          <a:solidFill>
            <a:srgbClr val="BCE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844D5AD3-359B-4185-A488-F7F71C637614}"/>
              </a:ext>
            </a:extLst>
          </p:cNvPr>
          <p:cNvSpPr/>
          <p:nvPr/>
        </p:nvSpPr>
        <p:spPr>
          <a:xfrm>
            <a:off x="803715" y="1098579"/>
            <a:ext cx="192600" cy="192600"/>
          </a:xfrm>
          <a:prstGeom prst="rect">
            <a:avLst/>
          </a:prstGeom>
          <a:solidFill>
            <a:srgbClr val="FE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D7668F6E-DD24-4385-8F83-AEF1F91F21EC}"/>
              </a:ext>
            </a:extLst>
          </p:cNvPr>
          <p:cNvSpPr/>
          <p:nvPr/>
        </p:nvSpPr>
        <p:spPr>
          <a:xfrm>
            <a:off x="511200" y="5395453"/>
            <a:ext cx="192600" cy="192600"/>
          </a:xfrm>
          <a:prstGeom prst="rect">
            <a:avLst/>
          </a:prstGeom>
          <a:solidFill>
            <a:srgbClr val="BCE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7678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2" grpId="0" animBg="1"/>
      <p:bldP spid="16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az 29">
            <a:extLst>
              <a:ext uri="{FF2B5EF4-FFF2-40B4-BE49-F238E27FC236}">
                <a16:creationId xmlns:a16="http://schemas.microsoft.com/office/drawing/2014/main" id="{253B9CE9-ED7D-4389-A679-C207283BA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7FB83D4-902B-4D7F-80E0-013F42AB4A1D}"/>
              </a:ext>
            </a:extLst>
          </p:cNvPr>
          <p:cNvSpPr/>
          <p:nvPr/>
        </p:nvSpPr>
        <p:spPr>
          <a:xfrm>
            <a:off x="-38886" y="-28365"/>
            <a:ext cx="10891065" cy="6886365"/>
          </a:xfrm>
          <a:custGeom>
            <a:avLst/>
            <a:gdLst>
              <a:gd name="connsiteX0" fmla="*/ 0 w 8993956"/>
              <a:gd name="connsiteY0" fmla="*/ 0 h 6858000"/>
              <a:gd name="connsiteX1" fmla="*/ 8993956 w 8993956"/>
              <a:gd name="connsiteY1" fmla="*/ 0 h 6858000"/>
              <a:gd name="connsiteX2" fmla="*/ 8993956 w 8993956"/>
              <a:gd name="connsiteY2" fmla="*/ 6858000 h 6858000"/>
              <a:gd name="connsiteX3" fmla="*/ 0 w 8993956"/>
              <a:gd name="connsiteY3" fmla="*/ 6858000 h 6858000"/>
              <a:gd name="connsiteX4" fmla="*/ 0 w 8993956"/>
              <a:gd name="connsiteY4" fmla="*/ 0 h 6858000"/>
              <a:gd name="connsiteX0" fmla="*/ 0 w 8993956"/>
              <a:gd name="connsiteY0" fmla="*/ 0 h 6858000"/>
              <a:gd name="connsiteX1" fmla="*/ 8993956 w 8993956"/>
              <a:gd name="connsiteY1" fmla="*/ 0 h 6858000"/>
              <a:gd name="connsiteX2" fmla="*/ 4739456 w 8993956"/>
              <a:gd name="connsiteY2" fmla="*/ 6858000 h 6858000"/>
              <a:gd name="connsiteX3" fmla="*/ 0 w 8993956"/>
              <a:gd name="connsiteY3" fmla="*/ 6858000 h 6858000"/>
              <a:gd name="connsiteX4" fmla="*/ 0 w 8993956"/>
              <a:gd name="connsiteY4" fmla="*/ 0 h 6858000"/>
              <a:gd name="connsiteX0" fmla="*/ 0 w 8993956"/>
              <a:gd name="connsiteY0" fmla="*/ 0 h 6870700"/>
              <a:gd name="connsiteX1" fmla="*/ 8993956 w 8993956"/>
              <a:gd name="connsiteY1" fmla="*/ 0 h 6870700"/>
              <a:gd name="connsiteX2" fmla="*/ 6873056 w 8993956"/>
              <a:gd name="connsiteY2" fmla="*/ 6870700 h 6870700"/>
              <a:gd name="connsiteX3" fmla="*/ 0 w 8993956"/>
              <a:gd name="connsiteY3" fmla="*/ 6858000 h 6870700"/>
              <a:gd name="connsiteX4" fmla="*/ 0 w 8993956"/>
              <a:gd name="connsiteY4" fmla="*/ 0 h 6870700"/>
              <a:gd name="connsiteX0" fmla="*/ 0 w 8157585"/>
              <a:gd name="connsiteY0" fmla="*/ 0 h 6870700"/>
              <a:gd name="connsiteX1" fmla="*/ 8157585 w 8157585"/>
              <a:gd name="connsiteY1" fmla="*/ 25400 h 6870700"/>
              <a:gd name="connsiteX2" fmla="*/ 6873056 w 8157585"/>
              <a:gd name="connsiteY2" fmla="*/ 6870700 h 6870700"/>
              <a:gd name="connsiteX3" fmla="*/ 0 w 8157585"/>
              <a:gd name="connsiteY3" fmla="*/ 6858000 h 6870700"/>
              <a:gd name="connsiteX4" fmla="*/ 0 w 8157585"/>
              <a:gd name="connsiteY4" fmla="*/ 0 h 6870700"/>
              <a:gd name="connsiteX0" fmla="*/ 0 w 8622235"/>
              <a:gd name="connsiteY0" fmla="*/ 0 h 6870700"/>
              <a:gd name="connsiteX1" fmla="*/ 8622235 w 8622235"/>
              <a:gd name="connsiteY1" fmla="*/ 25400 h 6870700"/>
              <a:gd name="connsiteX2" fmla="*/ 7337706 w 8622235"/>
              <a:gd name="connsiteY2" fmla="*/ 6870700 h 6870700"/>
              <a:gd name="connsiteX3" fmla="*/ 464650 w 8622235"/>
              <a:gd name="connsiteY3" fmla="*/ 6858000 h 6870700"/>
              <a:gd name="connsiteX4" fmla="*/ 0 w 8622235"/>
              <a:gd name="connsiteY4" fmla="*/ 0 h 6870700"/>
              <a:gd name="connsiteX0" fmla="*/ 10326 w 8632561"/>
              <a:gd name="connsiteY0" fmla="*/ 0 h 6870700"/>
              <a:gd name="connsiteX1" fmla="*/ 8632561 w 8632561"/>
              <a:gd name="connsiteY1" fmla="*/ 25400 h 6870700"/>
              <a:gd name="connsiteX2" fmla="*/ 7348032 w 8632561"/>
              <a:gd name="connsiteY2" fmla="*/ 6870700 h 6870700"/>
              <a:gd name="connsiteX3" fmla="*/ 0 w 8632561"/>
              <a:gd name="connsiteY3" fmla="*/ 6870700 h 6870700"/>
              <a:gd name="connsiteX4" fmla="*/ 10326 w 8632561"/>
              <a:gd name="connsiteY4" fmla="*/ 0 h 6870700"/>
              <a:gd name="connsiteX0" fmla="*/ 10326 w 8642887"/>
              <a:gd name="connsiteY0" fmla="*/ 0 h 6870700"/>
              <a:gd name="connsiteX1" fmla="*/ 8642887 w 8642887"/>
              <a:gd name="connsiteY1" fmla="*/ 12700 h 6870700"/>
              <a:gd name="connsiteX2" fmla="*/ 7348032 w 8642887"/>
              <a:gd name="connsiteY2" fmla="*/ 6870700 h 6870700"/>
              <a:gd name="connsiteX3" fmla="*/ 0 w 8642887"/>
              <a:gd name="connsiteY3" fmla="*/ 6870700 h 6870700"/>
              <a:gd name="connsiteX4" fmla="*/ 10326 w 8642887"/>
              <a:gd name="connsiteY4" fmla="*/ 0 h 6870700"/>
              <a:gd name="connsiteX0" fmla="*/ 10326 w 8684189"/>
              <a:gd name="connsiteY0" fmla="*/ 0 h 6870700"/>
              <a:gd name="connsiteX1" fmla="*/ 8684189 w 8684189"/>
              <a:gd name="connsiteY1" fmla="*/ 0 h 6870700"/>
              <a:gd name="connsiteX2" fmla="*/ 7348032 w 8684189"/>
              <a:gd name="connsiteY2" fmla="*/ 6870700 h 6870700"/>
              <a:gd name="connsiteX3" fmla="*/ 0 w 8684189"/>
              <a:gd name="connsiteY3" fmla="*/ 6870700 h 6870700"/>
              <a:gd name="connsiteX4" fmla="*/ 10326 w 8684189"/>
              <a:gd name="connsiteY4" fmla="*/ 0 h 6870700"/>
              <a:gd name="connsiteX0" fmla="*/ 10326 w 8684189"/>
              <a:gd name="connsiteY0" fmla="*/ 50800 h 6921500"/>
              <a:gd name="connsiteX1" fmla="*/ 8684189 w 8684189"/>
              <a:gd name="connsiteY1" fmla="*/ 0 h 6921500"/>
              <a:gd name="connsiteX2" fmla="*/ 7348032 w 8684189"/>
              <a:gd name="connsiteY2" fmla="*/ 6921500 h 6921500"/>
              <a:gd name="connsiteX3" fmla="*/ 0 w 8684189"/>
              <a:gd name="connsiteY3" fmla="*/ 6921500 h 6921500"/>
              <a:gd name="connsiteX4" fmla="*/ 10326 w 8684189"/>
              <a:gd name="connsiteY4" fmla="*/ 50800 h 6921500"/>
              <a:gd name="connsiteX0" fmla="*/ 2486 w 8684189"/>
              <a:gd name="connsiteY0" fmla="*/ 31014 h 6921500"/>
              <a:gd name="connsiteX1" fmla="*/ 8684189 w 8684189"/>
              <a:gd name="connsiteY1" fmla="*/ 0 h 6921500"/>
              <a:gd name="connsiteX2" fmla="*/ 7348032 w 8684189"/>
              <a:gd name="connsiteY2" fmla="*/ 6921500 h 6921500"/>
              <a:gd name="connsiteX3" fmla="*/ 0 w 8684189"/>
              <a:gd name="connsiteY3" fmla="*/ 6921500 h 6921500"/>
              <a:gd name="connsiteX4" fmla="*/ 2486 w 8684189"/>
              <a:gd name="connsiteY4" fmla="*/ 31014 h 6921500"/>
              <a:gd name="connsiteX0" fmla="*/ 2486 w 8684189"/>
              <a:gd name="connsiteY0" fmla="*/ 0 h 6928821"/>
              <a:gd name="connsiteX1" fmla="*/ 8684189 w 8684189"/>
              <a:gd name="connsiteY1" fmla="*/ 7321 h 6928821"/>
              <a:gd name="connsiteX2" fmla="*/ 7348032 w 8684189"/>
              <a:gd name="connsiteY2" fmla="*/ 6928821 h 6928821"/>
              <a:gd name="connsiteX3" fmla="*/ 0 w 8684189"/>
              <a:gd name="connsiteY3" fmla="*/ 6928821 h 6928821"/>
              <a:gd name="connsiteX4" fmla="*/ 2486 w 8684189"/>
              <a:gd name="connsiteY4" fmla="*/ 0 h 6928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4189" h="6928821">
                <a:moveTo>
                  <a:pt x="2486" y="0"/>
                </a:moveTo>
                <a:lnTo>
                  <a:pt x="8684189" y="7321"/>
                </a:lnTo>
                <a:lnTo>
                  <a:pt x="7348032" y="6928821"/>
                </a:lnTo>
                <a:lnTo>
                  <a:pt x="0" y="6928821"/>
                </a:lnTo>
                <a:cubicBezTo>
                  <a:pt x="829" y="4631992"/>
                  <a:pt x="1657" y="2296829"/>
                  <a:pt x="2486" y="0"/>
                </a:cubicBezTo>
                <a:close/>
              </a:path>
            </a:pathLst>
          </a:custGeom>
          <a:solidFill>
            <a:srgbClr val="00A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E45C5E51-E7DE-40B2-86EE-E1A9B3DE6FF3}"/>
              </a:ext>
            </a:extLst>
          </p:cNvPr>
          <p:cNvGrpSpPr/>
          <p:nvPr/>
        </p:nvGrpSpPr>
        <p:grpSpPr>
          <a:xfrm>
            <a:off x="9565018" y="5930900"/>
            <a:ext cx="2309481" cy="749299"/>
            <a:chOff x="1923279" y="2080163"/>
            <a:chExt cx="8345441" cy="2707634"/>
          </a:xfrm>
        </p:grpSpPr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id="{29446F58-11B6-4703-BFE9-D55DF0E322A0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24" name="Obraz 23">
                <a:extLst>
                  <a:ext uri="{FF2B5EF4-FFF2-40B4-BE49-F238E27FC236}">
                    <a16:creationId xmlns:a16="http://schemas.microsoft.com/office/drawing/2014/main" id="{FF1F8065-143E-4B00-A069-4841CDCA5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26" name="Obraz 25">
                <a:extLst>
                  <a:ext uri="{FF2B5EF4-FFF2-40B4-BE49-F238E27FC236}">
                    <a16:creationId xmlns:a16="http://schemas.microsoft.com/office/drawing/2014/main" id="{E91BDB38-0E47-4CB5-94FE-863AAF6866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27" name="Obraz 26">
                <a:extLst>
                  <a:ext uri="{FF2B5EF4-FFF2-40B4-BE49-F238E27FC236}">
                    <a16:creationId xmlns:a16="http://schemas.microsoft.com/office/drawing/2014/main" id="{A370193E-9518-4EA8-9B55-3F5F9BB244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28" name="Obraz 27">
                <a:extLst>
                  <a:ext uri="{FF2B5EF4-FFF2-40B4-BE49-F238E27FC236}">
                    <a16:creationId xmlns:a16="http://schemas.microsoft.com/office/drawing/2014/main" id="{194AC187-F14F-4AEA-904B-540C20171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17C37B02-4D9F-4A39-A488-B70B94D5E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22" name="Obraz 21">
              <a:extLst>
                <a:ext uri="{FF2B5EF4-FFF2-40B4-BE49-F238E27FC236}">
                  <a16:creationId xmlns:a16="http://schemas.microsoft.com/office/drawing/2014/main" id="{B58FCA6A-8B87-4CAE-BA3B-D39E50662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pic>
        <p:nvPicPr>
          <p:cNvPr id="5" name="Grafika 4" descr="Fabryka">
            <a:extLst>
              <a:ext uri="{FF2B5EF4-FFF2-40B4-BE49-F238E27FC236}">
                <a16:creationId xmlns:a16="http://schemas.microsoft.com/office/drawing/2014/main" id="{3CE5ACAE-1D37-4711-A222-11C5BC3F17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231347" y="60833"/>
            <a:ext cx="764968" cy="764968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0CE5CFC-EEAE-4FE0-930F-928CE064E7F6}"/>
              </a:ext>
            </a:extLst>
          </p:cNvPr>
          <p:cNvSpPr txBox="1"/>
          <p:nvPr/>
        </p:nvSpPr>
        <p:spPr>
          <a:xfrm>
            <a:off x="1084470" y="266984"/>
            <a:ext cx="9416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BCE3F9"/>
                </a:solidFill>
              </a:rPr>
              <a:t>Smart </a:t>
            </a:r>
            <a:r>
              <a:rPr lang="pl-PL" sz="2400" dirty="0" err="1">
                <a:solidFill>
                  <a:srgbClr val="BCE3F9"/>
                </a:solidFill>
              </a:rPr>
              <a:t>Factory</a:t>
            </a:r>
            <a:r>
              <a:rPr lang="pl-PL" sz="2400" dirty="0">
                <a:solidFill>
                  <a:srgbClr val="BCE3F9"/>
                </a:solidFill>
              </a:rPr>
              <a:t> 4.0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990FDD01-3C4A-46A3-8BD0-6DA481708F9B}"/>
              </a:ext>
            </a:extLst>
          </p:cNvPr>
          <p:cNvSpPr txBox="1"/>
          <p:nvPr/>
        </p:nvSpPr>
        <p:spPr>
          <a:xfrm>
            <a:off x="1084470" y="998713"/>
            <a:ext cx="6987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FECC00"/>
                </a:solidFill>
              </a:rPr>
              <a:t>Podmiot reprezentujący Partnerstwo</a:t>
            </a:r>
          </a:p>
          <a:p>
            <a:pPr lvl="1"/>
            <a:r>
              <a:rPr lang="pl-PL" sz="2000" b="1" dirty="0">
                <a:solidFill>
                  <a:srgbClr val="BCE3F9"/>
                </a:solidFill>
              </a:rPr>
              <a:t>Lubuski Klaster Metalowy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18796AB7-290F-4D50-BE3C-7BF26509DAE7}"/>
              </a:ext>
            </a:extLst>
          </p:cNvPr>
          <p:cNvSpPr/>
          <p:nvPr/>
        </p:nvSpPr>
        <p:spPr>
          <a:xfrm>
            <a:off x="590550" y="666378"/>
            <a:ext cx="36000" cy="6192000"/>
          </a:xfrm>
          <a:prstGeom prst="rect">
            <a:avLst/>
          </a:prstGeom>
          <a:solidFill>
            <a:srgbClr val="BCE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844D5AD3-359B-4185-A488-F7F71C637614}"/>
              </a:ext>
            </a:extLst>
          </p:cNvPr>
          <p:cNvSpPr/>
          <p:nvPr/>
        </p:nvSpPr>
        <p:spPr>
          <a:xfrm>
            <a:off x="803715" y="1098579"/>
            <a:ext cx="192600" cy="192600"/>
          </a:xfrm>
          <a:prstGeom prst="rect">
            <a:avLst/>
          </a:prstGeom>
          <a:solidFill>
            <a:srgbClr val="FE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5D0C67CE-D30B-4642-96A6-C6A2E4BABE8F}"/>
              </a:ext>
            </a:extLst>
          </p:cNvPr>
          <p:cNvSpPr txBox="1"/>
          <p:nvPr/>
        </p:nvSpPr>
        <p:spPr>
          <a:xfrm>
            <a:off x="1084468" y="1886672"/>
            <a:ext cx="88633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FECC00"/>
                </a:solidFill>
              </a:rPr>
              <a:t>Partnerzy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1.	Lubuski Klaster Metalowy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2.	Gorzowski Ośrodek Technologiczny Park Naukowo-Przemysłowy Sp. z o.o. 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3.	Akademia im. Jakuba z Paradyża w Gorzowie Wlkp.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4.	Zakład Mechaniczny "</a:t>
            </a:r>
            <a:r>
              <a:rPr lang="pl-PL" sz="2000" dirty="0" err="1">
                <a:solidFill>
                  <a:srgbClr val="BCE3F9"/>
                </a:solidFill>
              </a:rPr>
              <a:t>Mestil</a:t>
            </a:r>
            <a:r>
              <a:rPr lang="pl-PL" sz="2000" dirty="0">
                <a:solidFill>
                  <a:srgbClr val="BCE3F9"/>
                </a:solidFill>
              </a:rPr>
              <a:t>" Spółka z o.o., 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5.	Hertz Systems Ltd. Sp. z o.o., Zielona Góra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6.	Prosper </a:t>
            </a:r>
            <a:r>
              <a:rPr lang="pl-PL" sz="2000" dirty="0" err="1">
                <a:solidFill>
                  <a:srgbClr val="BCE3F9"/>
                </a:solidFill>
              </a:rPr>
              <a:t>Advertising</a:t>
            </a:r>
            <a:r>
              <a:rPr lang="pl-PL" sz="2000" dirty="0">
                <a:solidFill>
                  <a:srgbClr val="BCE3F9"/>
                </a:solidFill>
              </a:rPr>
              <a:t> &amp; Publishing Maciej Czerniawski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7.	ECOPRODUCT-GIGANT Maja Trębacz, 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8.	INNEDGE Centrum Projektów Europejskich i Innowacji, 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9.	APP-Consulting s.c., 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10.	R&amp;D Tech Sp. z o.o., </a:t>
            </a:r>
          </a:p>
          <a:p>
            <a:pPr marL="914400" lvl="1" indent="-457200">
              <a:buAutoNum type="arabicPeriod" startAt="11"/>
            </a:pPr>
            <a:r>
              <a:rPr lang="pl-PL" sz="2000" dirty="0">
                <a:solidFill>
                  <a:srgbClr val="BCE3F9"/>
                </a:solidFill>
              </a:rPr>
              <a:t>PUH TEST Sp. z o.o., </a:t>
            </a:r>
          </a:p>
          <a:p>
            <a:pPr marL="914400" lvl="1" indent="-457200">
              <a:buAutoNum type="arabicPeriod" startAt="11"/>
            </a:pPr>
            <a:r>
              <a:rPr lang="pl-PL" sz="2000" dirty="0" err="1">
                <a:solidFill>
                  <a:srgbClr val="BCE3F9"/>
                </a:solidFill>
              </a:rPr>
              <a:t>Polymer</a:t>
            </a:r>
            <a:r>
              <a:rPr lang="pl-PL" sz="2000" dirty="0">
                <a:solidFill>
                  <a:srgbClr val="BCE3F9"/>
                </a:solidFill>
              </a:rPr>
              <a:t> </a:t>
            </a:r>
            <a:r>
              <a:rPr lang="pl-PL" sz="2000" dirty="0" err="1">
                <a:solidFill>
                  <a:srgbClr val="BCE3F9"/>
                </a:solidFill>
              </a:rPr>
              <a:t>Coatings</a:t>
            </a:r>
            <a:r>
              <a:rPr lang="pl-PL" sz="2000" dirty="0">
                <a:solidFill>
                  <a:srgbClr val="BCE3F9"/>
                </a:solidFill>
              </a:rPr>
              <a:t> Sp. z o.o., </a:t>
            </a:r>
          </a:p>
          <a:p>
            <a:pPr marL="914400" lvl="1" indent="-457200">
              <a:buAutoNum type="arabicPeriod" startAt="12"/>
            </a:pPr>
            <a:r>
              <a:rPr lang="pl-PL" sz="2000" dirty="0" err="1">
                <a:solidFill>
                  <a:srgbClr val="BCE3F9"/>
                </a:solidFill>
              </a:rPr>
              <a:t>Silcare</a:t>
            </a:r>
            <a:r>
              <a:rPr lang="pl-PL" sz="2000" dirty="0">
                <a:solidFill>
                  <a:srgbClr val="BCE3F9"/>
                </a:solidFill>
              </a:rPr>
              <a:t> Sp. z o.o. Sp. Komandytowa, </a:t>
            </a: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F520E23E-F957-45B4-AF96-642D340B5110}"/>
              </a:ext>
            </a:extLst>
          </p:cNvPr>
          <p:cNvSpPr/>
          <p:nvPr/>
        </p:nvSpPr>
        <p:spPr>
          <a:xfrm>
            <a:off x="803715" y="1986538"/>
            <a:ext cx="192600" cy="192600"/>
          </a:xfrm>
          <a:prstGeom prst="rect">
            <a:avLst/>
          </a:prstGeom>
          <a:solidFill>
            <a:srgbClr val="FE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0265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az 29">
            <a:extLst>
              <a:ext uri="{FF2B5EF4-FFF2-40B4-BE49-F238E27FC236}">
                <a16:creationId xmlns:a16="http://schemas.microsoft.com/office/drawing/2014/main" id="{253B9CE9-ED7D-4389-A679-C207283BA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EB488E63-C639-4423-B548-C5DADFF55C3D}"/>
              </a:ext>
            </a:extLst>
          </p:cNvPr>
          <p:cNvSpPr/>
          <p:nvPr/>
        </p:nvSpPr>
        <p:spPr>
          <a:xfrm>
            <a:off x="-38887" y="-11564"/>
            <a:ext cx="9216578" cy="6900178"/>
          </a:xfrm>
          <a:prstGeom prst="rect">
            <a:avLst/>
          </a:prstGeom>
          <a:solidFill>
            <a:srgbClr val="00A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E45C5E51-E7DE-40B2-86EE-E1A9B3DE6FF3}"/>
              </a:ext>
            </a:extLst>
          </p:cNvPr>
          <p:cNvGrpSpPr/>
          <p:nvPr/>
        </p:nvGrpSpPr>
        <p:grpSpPr>
          <a:xfrm>
            <a:off x="9565018" y="5930900"/>
            <a:ext cx="2309481" cy="749299"/>
            <a:chOff x="1923279" y="2080163"/>
            <a:chExt cx="8345441" cy="2707634"/>
          </a:xfrm>
        </p:grpSpPr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id="{29446F58-11B6-4703-BFE9-D55DF0E322A0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24" name="Obraz 23">
                <a:extLst>
                  <a:ext uri="{FF2B5EF4-FFF2-40B4-BE49-F238E27FC236}">
                    <a16:creationId xmlns:a16="http://schemas.microsoft.com/office/drawing/2014/main" id="{FF1F8065-143E-4B00-A069-4841CDCA5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26" name="Obraz 25">
                <a:extLst>
                  <a:ext uri="{FF2B5EF4-FFF2-40B4-BE49-F238E27FC236}">
                    <a16:creationId xmlns:a16="http://schemas.microsoft.com/office/drawing/2014/main" id="{E91BDB38-0E47-4CB5-94FE-863AAF6866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27" name="Obraz 26">
                <a:extLst>
                  <a:ext uri="{FF2B5EF4-FFF2-40B4-BE49-F238E27FC236}">
                    <a16:creationId xmlns:a16="http://schemas.microsoft.com/office/drawing/2014/main" id="{A370193E-9518-4EA8-9B55-3F5F9BB244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28" name="Obraz 27">
                <a:extLst>
                  <a:ext uri="{FF2B5EF4-FFF2-40B4-BE49-F238E27FC236}">
                    <a16:creationId xmlns:a16="http://schemas.microsoft.com/office/drawing/2014/main" id="{194AC187-F14F-4AEA-904B-540C20171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17C37B02-4D9F-4A39-A488-B70B94D5E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22" name="Obraz 21">
              <a:extLst>
                <a:ext uri="{FF2B5EF4-FFF2-40B4-BE49-F238E27FC236}">
                  <a16:creationId xmlns:a16="http://schemas.microsoft.com/office/drawing/2014/main" id="{B58FCA6A-8B87-4CAE-BA3B-D39E50662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0CE5CFC-EEAE-4FE0-930F-928CE064E7F6}"/>
              </a:ext>
            </a:extLst>
          </p:cNvPr>
          <p:cNvSpPr txBox="1"/>
          <p:nvPr/>
        </p:nvSpPr>
        <p:spPr>
          <a:xfrm>
            <a:off x="1084470" y="266984"/>
            <a:ext cx="9416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BCE3F9"/>
                </a:solidFill>
              </a:rPr>
              <a:t>Smart </a:t>
            </a:r>
            <a:r>
              <a:rPr lang="pl-PL" sz="2400" dirty="0" err="1">
                <a:solidFill>
                  <a:srgbClr val="BCE3F9"/>
                </a:solidFill>
              </a:rPr>
              <a:t>Factory</a:t>
            </a:r>
            <a:r>
              <a:rPr lang="pl-PL" sz="2400" dirty="0">
                <a:solidFill>
                  <a:srgbClr val="BCE3F9"/>
                </a:solidFill>
              </a:rPr>
              <a:t> 4.0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18796AB7-290F-4D50-BE3C-7BF26509DAE7}"/>
              </a:ext>
            </a:extLst>
          </p:cNvPr>
          <p:cNvSpPr/>
          <p:nvPr/>
        </p:nvSpPr>
        <p:spPr>
          <a:xfrm>
            <a:off x="590550" y="-9897"/>
            <a:ext cx="36000" cy="6912000"/>
          </a:xfrm>
          <a:prstGeom prst="rect">
            <a:avLst/>
          </a:prstGeom>
          <a:solidFill>
            <a:srgbClr val="BCE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844D5AD3-359B-4185-A488-F7F71C637614}"/>
              </a:ext>
            </a:extLst>
          </p:cNvPr>
          <p:cNvSpPr/>
          <p:nvPr/>
        </p:nvSpPr>
        <p:spPr>
          <a:xfrm>
            <a:off x="803715" y="1098579"/>
            <a:ext cx="192600" cy="192600"/>
          </a:xfrm>
          <a:prstGeom prst="rect">
            <a:avLst/>
          </a:prstGeom>
          <a:solidFill>
            <a:srgbClr val="FE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5D0C67CE-D30B-4642-96A6-C6A2E4BABE8F}"/>
              </a:ext>
            </a:extLst>
          </p:cNvPr>
          <p:cNvSpPr txBox="1"/>
          <p:nvPr/>
        </p:nvSpPr>
        <p:spPr>
          <a:xfrm>
            <a:off x="1084469" y="995633"/>
            <a:ext cx="82726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FECC00"/>
                </a:solidFill>
              </a:rPr>
              <a:t>Partnerzy</a:t>
            </a:r>
          </a:p>
          <a:p>
            <a:pPr marL="914400" lvl="1" indent="-457200">
              <a:buAutoNum type="arabicPeriod" startAt="14"/>
            </a:pPr>
            <a:r>
              <a:rPr lang="pl-PL" sz="2000" dirty="0">
                <a:solidFill>
                  <a:srgbClr val="BCE3F9"/>
                </a:solidFill>
              </a:rPr>
              <a:t>Florence Renata </a:t>
            </a:r>
            <a:r>
              <a:rPr lang="pl-PL" sz="2000" dirty="0" err="1">
                <a:solidFill>
                  <a:srgbClr val="BCE3F9"/>
                </a:solidFill>
              </a:rPr>
              <a:t>Gabarkiewicz</a:t>
            </a:r>
            <a:endParaRPr lang="pl-PL" sz="2000" dirty="0">
              <a:solidFill>
                <a:srgbClr val="BCE3F9"/>
              </a:solidFill>
            </a:endParaRPr>
          </a:p>
          <a:p>
            <a:pPr marL="914400" lvl="1" indent="-457200">
              <a:buAutoNum type="arabicPeriod" startAt="15"/>
            </a:pPr>
            <a:r>
              <a:rPr lang="pl-PL" sz="2000" dirty="0" err="1">
                <a:solidFill>
                  <a:srgbClr val="BCE3F9"/>
                </a:solidFill>
              </a:rPr>
              <a:t>Cosmetic</a:t>
            </a:r>
            <a:r>
              <a:rPr lang="pl-PL" sz="2000" dirty="0">
                <a:solidFill>
                  <a:srgbClr val="BCE3F9"/>
                </a:solidFill>
              </a:rPr>
              <a:t> </a:t>
            </a:r>
            <a:r>
              <a:rPr lang="pl-PL" sz="2000" dirty="0" err="1">
                <a:solidFill>
                  <a:srgbClr val="BCE3F9"/>
                </a:solidFill>
              </a:rPr>
              <a:t>Trade&amp;Resources</a:t>
            </a:r>
            <a:r>
              <a:rPr lang="pl-PL" sz="2000" dirty="0">
                <a:solidFill>
                  <a:srgbClr val="BCE3F9"/>
                </a:solidFill>
              </a:rPr>
              <a:t> Sp. z o.o.</a:t>
            </a:r>
          </a:p>
          <a:p>
            <a:pPr marL="914400" lvl="1" indent="-457200">
              <a:buAutoNum type="arabicPeriod" startAt="16"/>
            </a:pPr>
            <a:r>
              <a:rPr lang="pl-PL" sz="2000" dirty="0">
                <a:solidFill>
                  <a:srgbClr val="BCE3F9"/>
                </a:solidFill>
              </a:rPr>
              <a:t>ALITUR Sp. z o.o.</a:t>
            </a:r>
          </a:p>
          <a:p>
            <a:pPr marL="914400" lvl="1" indent="-457200">
              <a:buAutoNum type="arabicPeriod" startAt="17"/>
            </a:pPr>
            <a:r>
              <a:rPr lang="pl-PL" sz="2000" dirty="0">
                <a:solidFill>
                  <a:srgbClr val="BCE3F9"/>
                </a:solidFill>
              </a:rPr>
              <a:t>Rekultywacja Bartosz Smolak</a:t>
            </a:r>
          </a:p>
          <a:p>
            <a:pPr marL="914400" lvl="1" indent="-457200">
              <a:buAutoNum type="arabicPeriod" startAt="18"/>
            </a:pPr>
            <a:r>
              <a:rPr lang="pl-PL" sz="2000" dirty="0" err="1">
                <a:solidFill>
                  <a:srgbClr val="BCE3F9"/>
                </a:solidFill>
              </a:rPr>
              <a:t>Mobiletract</a:t>
            </a:r>
            <a:r>
              <a:rPr lang="pl-PL" sz="2000" dirty="0">
                <a:solidFill>
                  <a:srgbClr val="BCE3F9"/>
                </a:solidFill>
              </a:rPr>
              <a:t> Sp. z o.o.</a:t>
            </a:r>
          </a:p>
          <a:p>
            <a:pPr marL="914400" lvl="1" indent="-457200">
              <a:buAutoNum type="arabicPeriod" startAt="19"/>
            </a:pPr>
            <a:r>
              <a:rPr lang="pl-PL" sz="2000" dirty="0">
                <a:solidFill>
                  <a:srgbClr val="BCE3F9"/>
                </a:solidFill>
              </a:rPr>
              <a:t>INNEKO Sp. z o.o.</a:t>
            </a:r>
          </a:p>
          <a:p>
            <a:pPr marL="914400" lvl="1" indent="-457200">
              <a:buAutoNum type="arabicPeriod" startAt="20"/>
            </a:pPr>
            <a:r>
              <a:rPr lang="pl-PL" sz="2000" dirty="0">
                <a:solidFill>
                  <a:srgbClr val="BCE3F9"/>
                </a:solidFill>
              </a:rPr>
              <a:t>Trawniki </a:t>
            </a:r>
            <a:r>
              <a:rPr lang="pl-PL" sz="2000" dirty="0" err="1">
                <a:solidFill>
                  <a:srgbClr val="BCE3F9"/>
                </a:solidFill>
              </a:rPr>
              <a:t>Expert</a:t>
            </a:r>
            <a:r>
              <a:rPr lang="pl-PL" sz="2000" dirty="0">
                <a:solidFill>
                  <a:srgbClr val="BCE3F9"/>
                </a:solidFill>
              </a:rPr>
              <a:t>  Sp. z o.o.</a:t>
            </a:r>
          </a:p>
          <a:p>
            <a:pPr marL="914400" lvl="1" indent="-457200">
              <a:buAutoNum type="arabicPeriod" startAt="21"/>
            </a:pPr>
            <a:r>
              <a:rPr lang="pl-PL" sz="2000" dirty="0" err="1">
                <a:solidFill>
                  <a:srgbClr val="BCE3F9"/>
                </a:solidFill>
              </a:rPr>
              <a:t>Wastech</a:t>
            </a:r>
            <a:r>
              <a:rPr lang="pl-PL" sz="2000" dirty="0">
                <a:solidFill>
                  <a:srgbClr val="BCE3F9"/>
                </a:solidFill>
              </a:rPr>
              <a:t> Recycling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22.	Rob-</a:t>
            </a:r>
            <a:r>
              <a:rPr lang="pl-PL" sz="2000" dirty="0" err="1">
                <a:solidFill>
                  <a:srgbClr val="BCE3F9"/>
                </a:solidFill>
              </a:rPr>
              <a:t>tech</a:t>
            </a:r>
            <a:r>
              <a:rPr lang="pl-PL" sz="2000" dirty="0">
                <a:solidFill>
                  <a:srgbClr val="BCE3F9"/>
                </a:solidFill>
              </a:rPr>
              <a:t> Sp. z o.o. Poznań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23.	</a:t>
            </a:r>
            <a:r>
              <a:rPr lang="pl-PL" sz="2000" dirty="0" err="1">
                <a:solidFill>
                  <a:srgbClr val="BCE3F9"/>
                </a:solidFill>
              </a:rPr>
              <a:t>Xopero</a:t>
            </a:r>
            <a:r>
              <a:rPr lang="pl-PL" sz="2000" dirty="0">
                <a:solidFill>
                  <a:srgbClr val="BCE3F9"/>
                </a:solidFill>
              </a:rPr>
              <a:t> Software SA</a:t>
            </a:r>
          </a:p>
          <a:p>
            <a:pPr marL="914400" lvl="1" indent="-457200">
              <a:buAutoNum type="arabicPeriod" startAt="24"/>
            </a:pPr>
            <a:r>
              <a:rPr lang="pl-PL" sz="2000" dirty="0">
                <a:solidFill>
                  <a:srgbClr val="BCE3F9"/>
                </a:solidFill>
              </a:rPr>
              <a:t>SPAWSYSTEM s.c.</a:t>
            </a:r>
          </a:p>
          <a:p>
            <a:pPr marL="914400" lvl="1" indent="-457200">
              <a:buAutoNum type="arabicPeriod" startAt="25"/>
            </a:pPr>
            <a:r>
              <a:rPr lang="pl-PL" sz="2000" dirty="0">
                <a:solidFill>
                  <a:srgbClr val="BCE3F9"/>
                </a:solidFill>
              </a:rPr>
              <a:t>HOLDING-ZREMB Gorzów SA</a:t>
            </a:r>
          </a:p>
          <a:p>
            <a:pPr marL="914400" lvl="1" indent="-457200">
              <a:buAutoNum type="arabicPeriod" startAt="26"/>
            </a:pPr>
            <a:r>
              <a:rPr lang="pl-PL" sz="2000" dirty="0" err="1">
                <a:solidFill>
                  <a:srgbClr val="BCE3F9"/>
                </a:solidFill>
              </a:rPr>
              <a:t>Make</a:t>
            </a:r>
            <a:r>
              <a:rPr lang="pl-PL" sz="2000" dirty="0">
                <a:solidFill>
                  <a:srgbClr val="BCE3F9"/>
                </a:solidFill>
              </a:rPr>
              <a:t>-SOFT Marcin Kazimierczak</a:t>
            </a:r>
          </a:p>
          <a:p>
            <a:pPr marL="914400" lvl="1" indent="-457200">
              <a:buAutoNum type="arabicPeriod" startAt="27"/>
            </a:pPr>
            <a:r>
              <a:rPr lang="pl-PL" sz="2000" dirty="0">
                <a:solidFill>
                  <a:srgbClr val="BCE3F9"/>
                </a:solidFill>
              </a:rPr>
              <a:t>GOTECH Sp. z o.o.</a:t>
            </a:r>
          </a:p>
          <a:p>
            <a:pPr lvl="1"/>
            <a:r>
              <a:rPr lang="pl-PL" sz="2000" dirty="0">
                <a:solidFill>
                  <a:srgbClr val="BCE3F9"/>
                </a:solidFill>
              </a:rPr>
              <a:t>28.	OTS-Ośrodek Techniki Spawalniczej Bronisław Pawlak</a:t>
            </a:r>
          </a:p>
        </p:txBody>
      </p:sp>
    </p:spTree>
    <p:extLst>
      <p:ext uri="{BB962C8B-B14F-4D97-AF65-F5344CB8AC3E}">
        <p14:creationId xmlns:p14="http://schemas.microsoft.com/office/powerpoint/2010/main" val="557789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3059</Words>
  <Application>Microsoft Office PowerPoint</Application>
  <PresentationFormat>Panoramiczny</PresentationFormat>
  <Paragraphs>361</Paragraphs>
  <Slides>36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Guty Paweł</dc:creator>
  <cp:lastModifiedBy>Guty Paweł</cp:lastModifiedBy>
  <cp:revision>38</cp:revision>
  <dcterms:created xsi:type="dcterms:W3CDTF">2021-11-08T09:20:15Z</dcterms:created>
  <dcterms:modified xsi:type="dcterms:W3CDTF">2021-11-22T10:37:22Z</dcterms:modified>
</cp:coreProperties>
</file>