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4" r:id="rId2"/>
    <p:sldId id="256" r:id="rId3"/>
    <p:sldId id="257" r:id="rId4"/>
    <p:sldId id="258" r:id="rId5"/>
    <p:sldId id="259" r:id="rId6"/>
    <p:sldId id="260" r:id="rId7"/>
    <p:sldId id="266" r:id="rId8"/>
    <p:sldId id="261" r:id="rId9"/>
    <p:sldId id="265" r:id="rId1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5885A-F536-4C12-A913-1FF1B2B44D9F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8E800-13BD-4710-9586-54884D01AF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3948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2022-06-14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INTERREG 2021 - 2027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STAN PRZYGOTOWANIA</a:t>
            </a:r>
            <a:endParaRPr lang="pl-P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477838"/>
            <a:ext cx="8358187" cy="564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332656"/>
            <a:ext cx="2425700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ostokąt 4"/>
          <p:cNvSpPr/>
          <p:nvPr/>
        </p:nvSpPr>
        <p:spPr>
          <a:xfrm>
            <a:off x="683568" y="2136339"/>
            <a:ext cx="784887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/>
              <a:t>Europejska Współpraca Terytorialna </a:t>
            </a:r>
            <a:br>
              <a:rPr lang="pl-PL" sz="4000" b="1" dirty="0"/>
            </a:br>
            <a:r>
              <a:rPr lang="pl-PL" sz="4000" b="1" dirty="0" smtClean="0"/>
              <a:t>2021-2027</a:t>
            </a:r>
          </a:p>
          <a:p>
            <a:pPr algn="ctr"/>
            <a:endParaRPr lang="pl-PL" sz="4000" b="1" dirty="0"/>
          </a:p>
          <a:p>
            <a:pPr lvl="7"/>
            <a:r>
              <a:rPr lang="pl-PL" dirty="0" smtClean="0"/>
              <a:t>Urząd </a:t>
            </a:r>
            <a:r>
              <a:rPr lang="pl-PL" dirty="0" smtClean="0"/>
              <a:t>Marszałkowski Województwa Lubuskiego</a:t>
            </a:r>
            <a:endParaRPr lang="pl-PL" dirty="0"/>
          </a:p>
          <a:p>
            <a:pPr lvl="7"/>
            <a:r>
              <a:rPr lang="pl-PL" dirty="0" smtClean="0"/>
              <a:t>ul</a:t>
            </a:r>
            <a:r>
              <a:rPr lang="pl-PL" dirty="0"/>
              <a:t>. Podgórna 7, 65-057 Zielona Góra</a:t>
            </a:r>
          </a:p>
        </p:txBody>
      </p:sp>
    </p:spTree>
    <p:extLst>
      <p:ext uri="{BB962C8B-B14F-4D97-AF65-F5344CB8AC3E}">
        <p14:creationId xmlns:p14="http://schemas.microsoft.com/office/powerpoint/2010/main" val="359985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Cele polityki dla INTERREG 2021-2027 </a:t>
            </a:r>
            <a:r>
              <a:rPr lang="pl-PL" b="1" dirty="0" smtClean="0"/>
              <a:t>rozporządzenie </a:t>
            </a:r>
            <a:r>
              <a:rPr lang="pl-PL" b="1" dirty="0"/>
              <a:t>EFRR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4713387"/>
          </a:xfrm>
        </p:spPr>
        <p:txBody>
          <a:bodyPr anchor="ctr"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dirty="0" smtClean="0"/>
              <a:t>Bardziej </a:t>
            </a:r>
            <a:r>
              <a:rPr lang="pl-PL" dirty="0"/>
              <a:t>inteligentna </a:t>
            </a:r>
            <a:r>
              <a:rPr lang="pl-PL" dirty="0" smtClean="0"/>
              <a:t>Europa</a:t>
            </a:r>
            <a:endParaRPr lang="pl-PL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dirty="0" smtClean="0"/>
              <a:t>Bardziej </a:t>
            </a:r>
            <a:r>
              <a:rPr lang="pl-PL" dirty="0"/>
              <a:t>przyjazna dla środowiska </a:t>
            </a:r>
            <a:r>
              <a:rPr lang="pl-PL" dirty="0" err="1" smtClean="0"/>
              <a:t>bezemisyjna</a:t>
            </a:r>
            <a:r>
              <a:rPr lang="pl-PL" dirty="0" smtClean="0"/>
              <a:t> Europa</a:t>
            </a:r>
            <a:endParaRPr lang="pl-PL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dirty="0" smtClean="0"/>
              <a:t>Lepiej </a:t>
            </a:r>
            <a:r>
              <a:rPr lang="pl-PL" dirty="0"/>
              <a:t>połączona </a:t>
            </a:r>
            <a:r>
              <a:rPr lang="pl-PL" dirty="0" smtClean="0"/>
              <a:t>Europa</a:t>
            </a:r>
            <a:endParaRPr lang="pl-PL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dirty="0" smtClean="0"/>
              <a:t>Europa </a:t>
            </a:r>
            <a:r>
              <a:rPr lang="pl-PL" dirty="0"/>
              <a:t>o silniejszym wymiarze </a:t>
            </a:r>
            <a:r>
              <a:rPr lang="pl-PL" dirty="0" smtClean="0"/>
              <a:t>społecznym</a:t>
            </a:r>
            <a:endParaRPr lang="pl-PL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pl-PL" dirty="0" smtClean="0"/>
              <a:t>Europa </a:t>
            </a:r>
            <a:r>
              <a:rPr lang="pl-PL" dirty="0"/>
              <a:t>bliżej </a:t>
            </a:r>
            <a:r>
              <a:rPr lang="pl-PL" dirty="0" smtClean="0"/>
              <a:t>obywateli</a:t>
            </a:r>
            <a:endParaRPr lang="pl-PL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321" y="2996952"/>
            <a:ext cx="3172964" cy="1586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98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Cele szczegółowe dla INTERREG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(</a:t>
            </a:r>
            <a:r>
              <a:rPr lang="pl-PL" b="1" dirty="0"/>
              <a:t>poza 5 głównymi)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514350" indent="-514350">
              <a:buFont typeface="+mj-lt"/>
              <a:buAutoNum type="arabicPeriod"/>
            </a:pP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ISZ1 </a:t>
            </a:r>
            <a:r>
              <a:rPr lang="pl-PL" dirty="0"/>
              <a:t>- Lepsze zarządzanie </a:t>
            </a:r>
            <a:r>
              <a:rPr lang="pl-PL" dirty="0" smtClean="0"/>
              <a:t>współpracą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CSI2 </a:t>
            </a:r>
            <a:r>
              <a:rPr lang="pl-PL" dirty="0"/>
              <a:t>- Bezpieczniejsza i lepiej chroniona Europa</a:t>
            </a:r>
          </a:p>
          <a:p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21088"/>
            <a:ext cx="3096344" cy="192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094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Wieloletnie Ramy Finansowe  INTERREG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pl-PL" dirty="0" smtClean="0"/>
              <a:t>Środki </a:t>
            </a:r>
            <a:r>
              <a:rPr lang="pl-PL" dirty="0"/>
              <a:t>na </a:t>
            </a:r>
            <a:r>
              <a:rPr lang="pl-PL" dirty="0" smtClean="0"/>
              <a:t>cel „Europejska </a:t>
            </a:r>
            <a:r>
              <a:rPr lang="pl-PL" dirty="0"/>
              <a:t>Współpraca Terytorialna” (</a:t>
            </a:r>
            <a:r>
              <a:rPr lang="pl-PL" dirty="0" err="1"/>
              <a:t>Interreg</a:t>
            </a:r>
            <a:r>
              <a:rPr lang="pl-PL" dirty="0" smtClean="0"/>
              <a:t>) </a:t>
            </a:r>
            <a:r>
              <a:rPr lang="pl-PL" b="1" dirty="0" smtClean="0"/>
              <a:t>ok</a:t>
            </a:r>
            <a:r>
              <a:rPr lang="pl-PL" b="1" dirty="0"/>
              <a:t>. 9,06 mld EUR</a:t>
            </a:r>
            <a:r>
              <a:rPr lang="pl-PL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dla całej Europy</a:t>
            </a:r>
            <a:r>
              <a:rPr lang="pl-PL" dirty="0" smtClean="0"/>
              <a:t>).</a:t>
            </a:r>
          </a:p>
          <a:p>
            <a:pPr marL="0" indent="0" algn="just">
              <a:buNone/>
            </a:pPr>
            <a:r>
              <a:rPr lang="pl-PL" dirty="0" smtClean="0"/>
              <a:t> W tym:</a:t>
            </a:r>
            <a:endParaRPr lang="pl-PL" dirty="0"/>
          </a:p>
          <a:p>
            <a:r>
              <a:rPr lang="pl-PL" dirty="0" smtClean="0"/>
              <a:t>Środki </a:t>
            </a:r>
            <a:r>
              <a:rPr lang="pl-PL" dirty="0"/>
              <a:t>DE </a:t>
            </a:r>
            <a:r>
              <a:rPr lang="pl-PL" dirty="0" smtClean="0"/>
              <a:t>- 701 </a:t>
            </a:r>
            <a:r>
              <a:rPr lang="pl-PL" dirty="0"/>
              <a:t>mln EUR</a:t>
            </a:r>
          </a:p>
          <a:p>
            <a:r>
              <a:rPr lang="pl-PL" dirty="0" smtClean="0"/>
              <a:t>Środki </a:t>
            </a:r>
            <a:r>
              <a:rPr lang="pl-PL" dirty="0"/>
              <a:t>PL </a:t>
            </a:r>
            <a:r>
              <a:rPr lang="pl-PL" dirty="0" smtClean="0"/>
              <a:t>- 439 </a:t>
            </a:r>
            <a:r>
              <a:rPr lang="pl-PL" dirty="0"/>
              <a:t>mln EUR</a:t>
            </a:r>
          </a:p>
          <a:p>
            <a:endParaRPr lang="pl-P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29000"/>
            <a:ext cx="3168352" cy="177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00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Ramowe warunki </a:t>
            </a:r>
            <a:r>
              <a:rPr lang="pl-PL" b="1" dirty="0" smtClean="0"/>
              <a:t>finansowe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Stawka </a:t>
            </a:r>
            <a:r>
              <a:rPr lang="pl-PL" dirty="0"/>
              <a:t>dofinansowania UE: 80%</a:t>
            </a:r>
          </a:p>
          <a:p>
            <a:r>
              <a:rPr lang="pl-PL" dirty="0" smtClean="0"/>
              <a:t>Roczne </a:t>
            </a:r>
            <a:r>
              <a:rPr lang="pl-PL" dirty="0"/>
              <a:t>płatności </a:t>
            </a:r>
            <a:r>
              <a:rPr lang="pl-PL" dirty="0" smtClean="0"/>
              <a:t>zaliczkowe dla Programu: </a:t>
            </a:r>
            <a:endParaRPr lang="pl-PL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 smtClean="0"/>
              <a:t>2021/2022</a:t>
            </a:r>
            <a:r>
              <a:rPr lang="pl-PL" dirty="0"/>
              <a:t>: 1%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 smtClean="0"/>
              <a:t>2023 </a:t>
            </a:r>
            <a:r>
              <a:rPr lang="pl-PL" dirty="0"/>
              <a:t>– 2026: 3%</a:t>
            </a:r>
          </a:p>
          <a:p>
            <a:r>
              <a:rPr lang="pl-PL" dirty="0" smtClean="0"/>
              <a:t>Większa </a:t>
            </a:r>
            <a:r>
              <a:rPr lang="pl-PL" dirty="0"/>
              <a:t>elastyczność finansowa: do 10% środków z jednej osi priorytetowej może zostać przeniesione do innej bez konieczności składania wniosku o zmianę PW </a:t>
            </a:r>
          </a:p>
          <a:p>
            <a:endParaRPr lang="pl-P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62908"/>
            <a:ext cx="2232249" cy="1254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60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Program Współpracy </a:t>
            </a:r>
            <a:r>
              <a:rPr lang="pl-PL" b="1" dirty="0" err="1"/>
              <a:t>Interreg</a:t>
            </a:r>
            <a:r>
              <a:rPr lang="pl-PL" b="1" dirty="0"/>
              <a:t> Brandenburgia-Polska VI A 2021-2027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Instytucja </a:t>
            </a:r>
            <a:r>
              <a:rPr lang="pl-PL" dirty="0"/>
              <a:t>Zarządzająca Programem (IZ)  - </a:t>
            </a:r>
            <a:r>
              <a:rPr lang="pl-PL" b="1" dirty="0"/>
              <a:t>Ministerstwo Finansów i  Spraw Europejskich Kraju Związkowego Brandenburgia</a:t>
            </a:r>
          </a:p>
          <a:p>
            <a:r>
              <a:rPr lang="pl-PL" dirty="0" smtClean="0"/>
              <a:t>Instytucja </a:t>
            </a:r>
            <a:r>
              <a:rPr lang="pl-PL" dirty="0"/>
              <a:t>Krajowa (IK) – </a:t>
            </a:r>
            <a:r>
              <a:rPr lang="pl-PL" b="1" dirty="0"/>
              <a:t>Ministerstwo Funduszy i Polityki Regionalnej RP  </a:t>
            </a:r>
            <a:endParaRPr lang="pl-PL" b="1" dirty="0" smtClean="0"/>
          </a:p>
          <a:p>
            <a:r>
              <a:rPr lang="pl-PL" dirty="0" smtClean="0"/>
              <a:t>Alokacja </a:t>
            </a:r>
            <a:r>
              <a:rPr lang="pl-PL" dirty="0"/>
              <a:t>w Programie na lata </a:t>
            </a:r>
            <a:r>
              <a:rPr lang="pl-PL" dirty="0" smtClean="0"/>
              <a:t>2021-2027 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 smtClean="0"/>
              <a:t>88 </a:t>
            </a:r>
            <a:r>
              <a:rPr lang="pl-PL" b="1" dirty="0"/>
              <a:t>mln EUR </a:t>
            </a:r>
            <a:endParaRPr lang="pl-PL" b="1" dirty="0" smtClean="0"/>
          </a:p>
          <a:p>
            <a:r>
              <a:rPr lang="pl-PL" dirty="0" smtClean="0"/>
              <a:t>Stawka </a:t>
            </a:r>
            <a:r>
              <a:rPr lang="pl-PL" dirty="0"/>
              <a:t>dofinansowania </a:t>
            </a:r>
            <a:r>
              <a:rPr lang="pl-PL" dirty="0" smtClean="0"/>
              <a:t>UE </a:t>
            </a:r>
            <a:r>
              <a:rPr lang="pl-PL" b="1" dirty="0"/>
              <a:t>80%</a:t>
            </a:r>
            <a:r>
              <a:rPr lang="pl-PL" dirty="0"/>
              <a:t> </a:t>
            </a:r>
          </a:p>
          <a:p>
            <a:endParaRPr lang="pl-PL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29200"/>
            <a:ext cx="2438400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9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Priorytety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b="1" dirty="0" err="1" smtClean="0"/>
              <a:t>Interreg</a:t>
            </a:r>
            <a:r>
              <a:rPr lang="pl-PL" b="1" dirty="0" smtClean="0"/>
              <a:t> BB -PL </a:t>
            </a:r>
            <a:r>
              <a:rPr lang="pl-PL" b="1" dirty="0"/>
              <a:t>VI A 2021-2027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 smtClean="0"/>
              <a:t>OP </a:t>
            </a:r>
            <a:r>
              <a:rPr lang="pl-PL" b="1" dirty="0"/>
              <a:t>1: </a:t>
            </a:r>
            <a:r>
              <a:rPr lang="pl-PL" dirty="0"/>
              <a:t>Innowacyjne pogranicze - transfer wiedzy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technologii na rzecz innowacyjnych rozwiązań </a:t>
            </a:r>
            <a:r>
              <a:rPr lang="pl-PL" b="1" dirty="0"/>
              <a:t>6,598 mln EUR</a:t>
            </a:r>
          </a:p>
          <a:p>
            <a:pPr algn="just"/>
            <a:r>
              <a:rPr lang="pl-PL" b="1" dirty="0" smtClean="0"/>
              <a:t>OP </a:t>
            </a:r>
            <a:r>
              <a:rPr lang="pl-PL" b="1" dirty="0"/>
              <a:t>2: </a:t>
            </a:r>
            <a:r>
              <a:rPr lang="pl-PL" dirty="0"/>
              <a:t>Odporne i zrównoważone </a:t>
            </a:r>
            <a:r>
              <a:rPr lang="pl-PL" dirty="0" smtClean="0"/>
              <a:t>pogranicze - zmiany </a:t>
            </a:r>
            <a:r>
              <a:rPr lang="pl-PL" dirty="0"/>
              <a:t>klimatu i różnorodność biologiczna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16,495 </a:t>
            </a:r>
            <a:r>
              <a:rPr lang="pl-PL" b="1" dirty="0"/>
              <a:t>mln EUR</a:t>
            </a:r>
          </a:p>
          <a:p>
            <a:pPr algn="just"/>
            <a:r>
              <a:rPr lang="pl-PL" b="1" dirty="0" smtClean="0"/>
              <a:t>OP </a:t>
            </a:r>
            <a:r>
              <a:rPr lang="pl-PL" b="1" dirty="0"/>
              <a:t>3: </a:t>
            </a:r>
            <a:r>
              <a:rPr lang="pl-PL" dirty="0"/>
              <a:t>Atrakcyjne pogranicze – edukacja, kultura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turystyka </a:t>
            </a:r>
            <a:r>
              <a:rPr lang="pl-PL" b="1" dirty="0"/>
              <a:t>42,888 mln EUR</a:t>
            </a:r>
          </a:p>
          <a:p>
            <a:pPr algn="just"/>
            <a:r>
              <a:rPr lang="pl-PL" b="1" dirty="0" smtClean="0"/>
              <a:t>OP </a:t>
            </a:r>
            <a:r>
              <a:rPr lang="pl-PL" b="1" dirty="0"/>
              <a:t>4: </a:t>
            </a:r>
            <a:r>
              <a:rPr lang="pl-PL" dirty="0"/>
              <a:t>Pogranicze dialogu – współpraca mieszkańców i instytucji </a:t>
            </a:r>
            <a:r>
              <a:rPr lang="pl-PL" b="1" dirty="0"/>
              <a:t>16,495 mln EUR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8345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Stan programowania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dirty="0"/>
              <a:t>Program </a:t>
            </a:r>
            <a:r>
              <a:rPr lang="pl-PL" dirty="0" smtClean="0"/>
              <a:t>został opracowywany  </a:t>
            </a:r>
            <a:r>
              <a:rPr lang="pl-PL" dirty="0"/>
              <a:t>przez grupę roboczą złożoną z przedstawicieli strony polskiej </a:t>
            </a:r>
            <a:br>
              <a:rPr lang="pl-PL" dirty="0"/>
            </a:br>
            <a:r>
              <a:rPr lang="pl-PL" dirty="0"/>
              <a:t>i niemieckiej </a:t>
            </a:r>
          </a:p>
          <a:p>
            <a:pPr lvl="0"/>
            <a:r>
              <a:rPr lang="pl-PL" dirty="0"/>
              <a:t>W </a:t>
            </a:r>
            <a:r>
              <a:rPr lang="pl-PL" dirty="0" smtClean="0"/>
              <a:t>kwietniu </a:t>
            </a:r>
            <a:r>
              <a:rPr lang="pl-PL" dirty="0"/>
              <a:t>Program został przekazany do Komisji Europejskiej</a:t>
            </a:r>
          </a:p>
          <a:p>
            <a:pPr lvl="0"/>
            <a:r>
              <a:rPr lang="pl-PL" dirty="0"/>
              <a:t>Negocjacje z KE i przygotowanie ostatecznej wersji Programu</a:t>
            </a:r>
          </a:p>
          <a:p>
            <a:pPr lvl="0"/>
            <a:r>
              <a:rPr lang="pl-PL" dirty="0"/>
              <a:t>Planowane rozpoczęcie Programu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II </a:t>
            </a:r>
            <a:r>
              <a:rPr lang="pl-PL" dirty="0"/>
              <a:t>połowa  </a:t>
            </a:r>
            <a:r>
              <a:rPr lang="pl-PL" dirty="0" smtClean="0"/>
              <a:t>2022 / I połowa 2023 roku</a:t>
            </a:r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653136"/>
            <a:ext cx="2664296" cy="199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856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3" y="738188"/>
            <a:ext cx="8358187" cy="564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971600" y="2551836"/>
            <a:ext cx="74168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3200" b="1" dirty="0" smtClean="0"/>
          </a:p>
          <a:p>
            <a:pPr algn="ctr"/>
            <a:r>
              <a:rPr lang="pl-PL" sz="4000" b="1" dirty="0" smtClean="0"/>
              <a:t>DZIĘKUJĘ </a:t>
            </a:r>
            <a:r>
              <a:rPr lang="pl-PL" sz="4000" b="1" dirty="0"/>
              <a:t>ZA UWAGĘ</a:t>
            </a:r>
          </a:p>
          <a:p>
            <a:endParaRPr lang="pl-PL" dirty="0" smtClean="0"/>
          </a:p>
          <a:p>
            <a:endParaRPr lang="pl-PL" dirty="0"/>
          </a:p>
          <a:p>
            <a:pPr lvl="6"/>
            <a:r>
              <a:rPr lang="pl-PL" dirty="0" smtClean="0"/>
              <a:t>Urząd </a:t>
            </a:r>
            <a:r>
              <a:rPr lang="pl-PL" dirty="0"/>
              <a:t>Marszałkowski Województwa Lubuskiego</a:t>
            </a:r>
          </a:p>
          <a:p>
            <a:pPr lvl="6"/>
            <a:r>
              <a:rPr lang="pl-PL" dirty="0"/>
              <a:t>ul. Podgórna 7, 65-057 Zielona Góra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			</a:t>
            </a:r>
            <a:endParaRPr lang="pl-PL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59" y="476672"/>
            <a:ext cx="2425700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96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197</Words>
  <Application>Microsoft Office PowerPoint</Application>
  <PresentationFormat>Pokaz na ekranie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INTERREG 2021 - 2027</vt:lpstr>
      <vt:lpstr>Cele polityki dla INTERREG 2021-2027 rozporządzenie EFRR</vt:lpstr>
      <vt:lpstr>Cele szczegółowe dla INTERREG  (poza 5 głównymi)</vt:lpstr>
      <vt:lpstr>Wieloletnie Ramy Finansowe  INTERREG </vt:lpstr>
      <vt:lpstr>Ramowe warunki finansowe</vt:lpstr>
      <vt:lpstr>Program Współpracy Interreg Brandenburgia-Polska VI A 2021-2027</vt:lpstr>
      <vt:lpstr> Priorytety  Interreg BB -PL VI A 2021-2027 </vt:lpstr>
      <vt:lpstr>Stan programowania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 polityki dla INTERREG 2021-2027 – rozporządzenie EFRR</dc:title>
  <dc:creator>Ciesielska Aneta</dc:creator>
  <cp:lastModifiedBy>Aneta Ciesielska</cp:lastModifiedBy>
  <cp:revision>24</cp:revision>
  <cp:lastPrinted>2021-06-14T11:32:20Z</cp:lastPrinted>
  <dcterms:created xsi:type="dcterms:W3CDTF">2021-06-14T08:46:00Z</dcterms:created>
  <dcterms:modified xsi:type="dcterms:W3CDTF">2022-06-14T08:37:26Z</dcterms:modified>
</cp:coreProperties>
</file>