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317" r:id="rId3"/>
    <p:sldId id="318" r:id="rId4"/>
    <p:sldId id="322" r:id="rId5"/>
    <p:sldId id="319" r:id="rId6"/>
    <p:sldId id="323" r:id="rId7"/>
    <p:sldId id="320" r:id="rId8"/>
    <p:sldId id="321" r:id="rId9"/>
    <p:sldId id="334" r:id="rId10"/>
    <p:sldId id="333" r:id="rId11"/>
    <p:sldId id="335" r:id="rId12"/>
    <p:sldId id="332" r:id="rId13"/>
    <p:sldId id="325" r:id="rId14"/>
    <p:sldId id="327" r:id="rId15"/>
    <p:sldId id="330" r:id="rId16"/>
    <p:sldId id="304" r:id="rId17"/>
    <p:sldId id="30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9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2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5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83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2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8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1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8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1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0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6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5B5E0C7-C39C-4B64-947C-52A3FF967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71" y="6232201"/>
            <a:ext cx="6839500" cy="56054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855" y="890086"/>
            <a:ext cx="8919221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43" y="2218267"/>
            <a:ext cx="4674769" cy="3115733"/>
          </a:xfr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Efekty wsparcie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67" y="1789815"/>
            <a:ext cx="3162000" cy="47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Efekty wsparcie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7" y="2269757"/>
            <a:ext cx="6146800" cy="4096843"/>
          </a:xfrm>
        </p:spPr>
      </p:pic>
    </p:spTree>
    <p:extLst>
      <p:ext uri="{BB962C8B-B14F-4D97-AF65-F5344CB8AC3E}">
        <p14:creationId xmlns:p14="http://schemas.microsoft.com/office/powerpoint/2010/main" val="259572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94E84-4E90-4788-888E-36C99E922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39" y="2514600"/>
            <a:ext cx="9323474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REGIONALNY PROGRAM</a:t>
            </a:r>
            <a:br>
              <a:rPr lang="pl-PL" sz="5400" dirty="0">
                <a:solidFill>
                  <a:schemeClr val="tx1"/>
                </a:solidFill>
              </a:rPr>
            </a:br>
            <a:br>
              <a:rPr lang="pl-PL" sz="5400" dirty="0">
                <a:solidFill>
                  <a:schemeClr val="tx1"/>
                </a:solidFill>
              </a:rPr>
            </a:br>
            <a:r>
              <a:rPr lang="pl-PL" sz="5400" b="1" dirty="0">
                <a:solidFill>
                  <a:schemeClr val="tx1"/>
                </a:solidFill>
              </a:rPr>
              <a:t>FUNDUSZE EUROPEJSKIE </a:t>
            </a:r>
            <a:br>
              <a:rPr lang="pl-PL" sz="5400" b="1" dirty="0">
                <a:solidFill>
                  <a:schemeClr val="tx1"/>
                </a:solidFill>
              </a:rPr>
            </a:br>
            <a:r>
              <a:rPr lang="pl-PL" sz="5400" b="1" dirty="0">
                <a:solidFill>
                  <a:schemeClr val="tx1"/>
                </a:solidFill>
              </a:rPr>
              <a:t>DLA LUBUSKIEGO 2021-2027</a:t>
            </a:r>
            <a:br>
              <a:rPr lang="pl-PL" sz="5400" b="1" dirty="0"/>
            </a:b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B5E0C7-C39C-4B64-947C-52A3FF967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71" y="6232201"/>
            <a:ext cx="6839500" cy="56054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34032" y="4777381"/>
            <a:ext cx="60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/>
              <a:t>PROJEKT</a:t>
            </a:r>
            <a:r>
              <a:rPr lang="pl-PL" dirty="0"/>
              <a:t>,  WRZESIEŃ 2022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58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2665A-1F13-45F1-9531-7EB52436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9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EUROPEJSKI FUNDUSZ SPOŁECZNY EFS+</a:t>
            </a:r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Priorytet 6. Wsparcie obywateli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cel szczegółowy (g)</a:t>
            </a:r>
            <a:br>
              <a:rPr lang="pl-PL" sz="2200" b="1" dirty="0">
                <a:solidFill>
                  <a:schemeClr val="tx1"/>
                </a:solidFill>
              </a:rPr>
            </a:br>
            <a:br>
              <a:rPr lang="pl-PL" sz="3600" b="1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802EBE-1E6F-46D6-8E0E-85F7262D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748" y="3606377"/>
            <a:ext cx="8905906" cy="2372497"/>
          </a:xfrm>
        </p:spPr>
        <p:txBody>
          <a:bodyPr>
            <a:normAutofit/>
          </a:bodyPr>
          <a:lstStyle/>
          <a:p>
            <a:endParaRPr lang="pl-PL" sz="2800" b="1" dirty="0"/>
          </a:p>
          <a:p>
            <a:pPr marL="0" indent="0" algn="ctr">
              <a:buNone/>
            </a:pPr>
            <a:r>
              <a:rPr lang="pl-PL" sz="2800" b="1" dirty="0"/>
              <a:t>Zajęcia przeciwdziałające wykluczeniu cyfrowemu dla seniorów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accent1"/>
                </a:solidFill>
              </a:rPr>
              <a:t>   </a:t>
            </a:r>
            <a:endParaRPr lang="pl-PL" sz="1800" dirty="0"/>
          </a:p>
          <a:p>
            <a:endParaRPr lang="pl-PL" dirty="0"/>
          </a:p>
        </p:txBody>
      </p:sp>
      <p:sp>
        <p:nvSpPr>
          <p:cNvPr id="7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/>
          <p:nvPr/>
        </p:nvSpPr>
        <p:spPr>
          <a:xfrm>
            <a:off x="3031123" y="1877216"/>
            <a:ext cx="7669427" cy="239721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4 000 000 euro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770322-7550-FFD7-C282-8DB5018F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288" y="5033649"/>
            <a:ext cx="20288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6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7524" y="1927654"/>
            <a:ext cx="9997089" cy="398356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Urzędy Miasta i Gminy, Starostwa Powiatowe,	</a:t>
            </a:r>
          </a:p>
          <a:p>
            <a:pPr lvl="0"/>
            <a:r>
              <a:rPr lang="pl-PL" dirty="0"/>
              <a:t>organizacje pozarządowe,</a:t>
            </a:r>
          </a:p>
          <a:p>
            <a:pPr lvl="0"/>
            <a:r>
              <a:rPr lang="pl-PL" dirty="0"/>
              <a:t>podmioty ekonomii społecznej,</a:t>
            </a:r>
          </a:p>
          <a:p>
            <a:pPr lvl="0"/>
            <a:r>
              <a:rPr lang="pl-PL" dirty="0"/>
              <a:t>szkoły i placówki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CB235BB-8CE8-47E3-80AF-04CE4F95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51" y="395188"/>
            <a:ext cx="10347181" cy="14169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3200" b="1" dirty="0"/>
              <a:t>Kto może realizować projekt dla Seniorów w </a:t>
            </a:r>
            <a:r>
              <a:rPr lang="pl-PL" sz="3200" b="1" dirty="0" err="1"/>
              <a:t>cs</a:t>
            </a:r>
            <a:r>
              <a:rPr lang="pl-PL" sz="3200" b="1" dirty="0"/>
              <a:t> (g)?</a:t>
            </a:r>
          </a:p>
        </p:txBody>
      </p:sp>
    </p:spTree>
    <p:extLst>
      <p:ext uri="{BB962C8B-B14F-4D97-AF65-F5344CB8AC3E}">
        <p14:creationId xmlns:p14="http://schemas.microsoft.com/office/powerpoint/2010/main" val="305246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2665A-1F13-45F1-9531-7EB52436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9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EUROPEJSKI FUNDUSZ SPOŁECZNY EFS+</a:t>
            </a:r>
            <a:br>
              <a:rPr lang="pl-PL" sz="3600" b="1" dirty="0">
                <a:solidFill>
                  <a:schemeClr val="tx1"/>
                </a:solidFill>
              </a:rPr>
            </a:br>
            <a:br>
              <a:rPr lang="pl-PL" sz="2200" b="1" dirty="0">
                <a:solidFill>
                  <a:srgbClr val="0070C0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Priorytet 6. Wsparcie obywateli</a:t>
            </a:r>
            <a:br>
              <a:rPr lang="pl-PL" sz="2200" b="1" dirty="0"/>
            </a:br>
            <a:r>
              <a:rPr lang="pl-PL" sz="2200" b="1" dirty="0">
                <a:solidFill>
                  <a:schemeClr val="tx1"/>
                </a:solidFill>
              </a:rPr>
              <a:t>cel szczegółowy (K)</a:t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802EBE-1E6F-46D6-8E0E-85F7262D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883" y="3080378"/>
            <a:ext cx="8915400" cy="3777622"/>
          </a:xfrm>
        </p:spPr>
        <p:txBody>
          <a:bodyPr>
            <a:normAutofit/>
          </a:bodyPr>
          <a:lstStyle/>
          <a:p>
            <a:endParaRPr lang="pl-PL" sz="2800" b="1" dirty="0"/>
          </a:p>
          <a:p>
            <a:endParaRPr lang="pl-PL" sz="2800" b="1" dirty="0"/>
          </a:p>
          <a:p>
            <a:pPr marL="0" indent="0">
              <a:buNone/>
            </a:pPr>
            <a:endParaRPr lang="pl-PL" sz="2800" b="1" dirty="0"/>
          </a:p>
          <a:p>
            <a:pPr marL="0" indent="0" algn="ctr">
              <a:buNone/>
            </a:pPr>
            <a:r>
              <a:rPr lang="pl-PL" sz="2800" b="1" dirty="0"/>
              <a:t>Włączenie społeczne 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accent1"/>
                </a:solidFill>
              </a:rPr>
              <a:t>   </a:t>
            </a:r>
            <a:endParaRPr lang="pl-PL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  <a:p>
            <a:endParaRPr lang="pl-PL" dirty="0"/>
          </a:p>
        </p:txBody>
      </p:sp>
      <p:sp>
        <p:nvSpPr>
          <p:cNvPr id="7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/>
          <p:nvPr/>
        </p:nvSpPr>
        <p:spPr>
          <a:xfrm>
            <a:off x="2800865" y="2372497"/>
            <a:ext cx="7669427" cy="22736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32 230 678 euro</a:t>
            </a:r>
            <a:endParaRPr lang="pl-PL" sz="5400" b="1" dirty="0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633DDEC-6B96-6A7A-9FF4-FBB1FFDB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859" y="5216195"/>
            <a:ext cx="29527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CA05CA-7951-41FE-858E-0B2F0DD3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60" y="939114"/>
            <a:ext cx="9078098" cy="716691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485860-CA47-4D38-8DA0-E5AF86743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732" y="1559709"/>
            <a:ext cx="10511482" cy="2494270"/>
          </a:xfrm>
        </p:spPr>
        <p:txBody>
          <a:bodyPr>
            <a:noAutofit/>
          </a:bodyPr>
          <a:lstStyle/>
          <a:p>
            <a:pPr lvl="0"/>
            <a:endParaRPr lang="pl-PL" sz="2000" dirty="0"/>
          </a:p>
          <a:p>
            <a:pPr lvl="0"/>
            <a:r>
              <a:rPr lang="pl-PL" sz="2000" b="1" dirty="0"/>
              <a:t>Rozwój usług asystenckich</a:t>
            </a:r>
            <a:endParaRPr lang="pl-PL" sz="2000" dirty="0"/>
          </a:p>
          <a:p>
            <a:r>
              <a:rPr lang="pl-PL" sz="2000" b="1" dirty="0"/>
              <a:t>Rozwój usług wspierających osoby starsze i osoby z niepełnosprawnością </a:t>
            </a:r>
            <a:br>
              <a:rPr lang="pl-PL" sz="2000" b="1" dirty="0"/>
            </a:br>
            <a:r>
              <a:rPr lang="pl-PL" sz="2000" b="1" dirty="0"/>
              <a:t>w miejscu zamieszkania</a:t>
            </a:r>
            <a:endParaRPr lang="pl-PL" sz="2000" dirty="0"/>
          </a:p>
          <a:p>
            <a:pPr lvl="0">
              <a:buClr>
                <a:srgbClr val="4472C4"/>
              </a:buClr>
            </a:pPr>
            <a:r>
              <a:rPr lang="pl-PL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Rozwój usług opiekuńczych, specjalistycznych usług opiekuńczych oraz usług zdrowotnych</a:t>
            </a:r>
          </a:p>
          <a:p>
            <a:pPr>
              <a:buClr>
                <a:srgbClr val="4472C4"/>
              </a:buClr>
            </a:pPr>
            <a:r>
              <a:rPr lang="pl-PL" sz="2000" dirty="0"/>
              <a:t>finansowanie </a:t>
            </a:r>
            <a:r>
              <a:rPr lang="pl-PL" sz="2000" b="1" dirty="0"/>
              <a:t>transportu indywidualnego typu </a:t>
            </a:r>
            <a:r>
              <a:rPr lang="pl-PL" sz="2000" b="1" dirty="0" err="1"/>
              <a:t>door</a:t>
            </a:r>
            <a:r>
              <a:rPr lang="pl-PL" sz="2000" b="1" dirty="0"/>
              <a:t>-to-</a:t>
            </a:r>
            <a:r>
              <a:rPr lang="pl-PL" sz="2000" b="1" dirty="0" err="1"/>
              <a:t>door</a:t>
            </a:r>
            <a:r>
              <a:rPr lang="pl-PL" sz="2000" b="1" dirty="0"/>
              <a:t> </a:t>
            </a:r>
            <a:r>
              <a:rPr lang="pl-PL" sz="2000" dirty="0"/>
              <a:t>dla osób </a:t>
            </a:r>
            <a:br>
              <a:rPr lang="pl-PL" sz="2000" dirty="0"/>
            </a:br>
            <a:r>
              <a:rPr lang="pl-PL" sz="2000" dirty="0"/>
              <a:t>z potrzebą wsparcia w zakresie mobilności jako część projektów wspierających</a:t>
            </a:r>
          </a:p>
          <a:p>
            <a:pPr lvl="0">
              <a:buClr>
                <a:srgbClr val="4472C4"/>
              </a:buClr>
            </a:pPr>
            <a:endParaRPr lang="pl-PL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pl-PL" sz="2000" dirty="0"/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/>
          <p:nvPr/>
        </p:nvSpPr>
        <p:spPr>
          <a:xfrm>
            <a:off x="1818732" y="528959"/>
            <a:ext cx="9817670" cy="118681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Planowane działania dla seniorów:</a:t>
            </a:r>
            <a:endParaRPr lang="pl-PL" sz="3200" b="1" dirty="0"/>
          </a:p>
          <a:p>
            <a:pPr algn="ctr"/>
            <a:endParaRPr lang="pl-PL" sz="32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42B278-794B-7AD6-31AC-30FB7CF5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05" y="4958259"/>
            <a:ext cx="16478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83951" y="1963351"/>
            <a:ext cx="9778315" cy="3439871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Urzędy Miasta i Gminy, Starostwa Powiatowe,	</a:t>
            </a:r>
          </a:p>
          <a:p>
            <a:pPr lvl="0"/>
            <a:r>
              <a:rPr lang="pl-PL" dirty="0"/>
              <a:t>organizacje pozarządowe,</a:t>
            </a:r>
          </a:p>
          <a:p>
            <a:pPr lvl="0"/>
            <a:r>
              <a:rPr lang="pl-PL" dirty="0"/>
              <a:t>podmioty ekonomii społecznej, 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1CB235BB-8CE8-47E3-80AF-04CE4F953E91}"/>
              </a:ext>
            </a:extLst>
          </p:cNvPr>
          <p:cNvSpPr txBox="1">
            <a:spLocks/>
          </p:cNvSpPr>
          <p:nvPr/>
        </p:nvSpPr>
        <p:spPr>
          <a:xfrm>
            <a:off x="1683951" y="395188"/>
            <a:ext cx="10347181" cy="14169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/>
              <a:t>Kto może realizować projekt dla Seniorów w </a:t>
            </a:r>
            <a:r>
              <a:rPr lang="pl-PL" sz="3200" b="1" dirty="0" err="1"/>
              <a:t>cs</a:t>
            </a:r>
            <a:r>
              <a:rPr lang="pl-PL" sz="3200" b="1" dirty="0"/>
              <a:t> (k)?</a:t>
            </a:r>
          </a:p>
        </p:txBody>
      </p:sp>
    </p:spTree>
    <p:extLst>
      <p:ext uri="{BB962C8B-B14F-4D97-AF65-F5344CB8AC3E}">
        <p14:creationId xmlns:p14="http://schemas.microsoft.com/office/powerpoint/2010/main" val="336174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94E84-4E90-4788-888E-36C99E922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39" y="2514600"/>
            <a:ext cx="9323474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www.rpo.lubuskie.pl</a:t>
            </a:r>
            <a:br>
              <a:rPr lang="pl-PL" dirty="0">
                <a:solidFill>
                  <a:srgbClr val="0070C0"/>
                </a:solidFill>
              </a:rPr>
            </a:br>
            <a:br>
              <a:rPr lang="pl-PL" sz="5400" b="1" dirty="0"/>
            </a:b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B5E0C7-C39C-4B64-947C-52A3FF967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71" y="6232201"/>
            <a:ext cx="6839500" cy="56054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795C35B-9093-E010-96E2-4EE292CB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50" y="3429000"/>
            <a:ext cx="27527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2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8" y="1758644"/>
            <a:ext cx="8911687" cy="1280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Udział EFS w projektach „senioralnych”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4413" y="3623733"/>
            <a:ext cx="8915400" cy="2533022"/>
          </a:xfrm>
        </p:spPr>
        <p:txBody>
          <a:bodyPr>
            <a:normAutofit/>
          </a:bodyPr>
          <a:lstStyle/>
          <a:p>
            <a:r>
              <a:rPr lang="pl-PL" sz="4800" b="1" dirty="0"/>
              <a:t>53 mln zł.</a:t>
            </a:r>
          </a:p>
        </p:txBody>
      </p:sp>
    </p:spTree>
    <p:extLst>
      <p:ext uri="{BB962C8B-B14F-4D97-AF65-F5344CB8AC3E}">
        <p14:creationId xmlns:p14="http://schemas.microsoft.com/office/powerpoint/2010/main" val="336541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71740" y="3080378"/>
            <a:ext cx="9154055" cy="3777622"/>
          </a:xfrm>
        </p:spPr>
        <p:txBody>
          <a:bodyPr>
            <a:normAutofit/>
          </a:bodyPr>
          <a:lstStyle/>
          <a:p>
            <a:r>
              <a:rPr lang="pl-PL" sz="3200" b="1" dirty="0"/>
              <a:t>Kluby Seniora</a:t>
            </a:r>
          </a:p>
          <a:p>
            <a:r>
              <a:rPr lang="pl-PL" sz="3200" b="1" dirty="0"/>
              <a:t>Dzienne Domy Pobytu</a:t>
            </a:r>
          </a:p>
          <a:p>
            <a:r>
              <a:rPr lang="pl-PL" sz="3200" b="1" dirty="0"/>
              <a:t>Usługi opiekuńcze i asystenckie świadczone w miejscu zamieszkania</a:t>
            </a:r>
          </a:p>
        </p:txBody>
      </p:sp>
      <p:sp>
        <p:nvSpPr>
          <p:cNvPr id="4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40" y="1276043"/>
            <a:ext cx="8911687" cy="1280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Działania sfinansowane dzięki wsparciu EFS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Ze wsparcia skorzystało lub nadal korzysta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496989" y="2558421"/>
            <a:ext cx="5099845" cy="3352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b="1" dirty="0"/>
              <a:t>2798 osób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E6FE993-ED88-2A62-C353-3B8C4619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32" y="4656137"/>
            <a:ext cx="29527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Kluby Seniora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 txBox="1">
            <a:spLocks/>
          </p:cNvSpPr>
          <p:nvPr/>
        </p:nvSpPr>
        <p:spPr>
          <a:xfrm>
            <a:off x="2592925" y="3674532"/>
            <a:ext cx="8911687" cy="1280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/>
              <a:t>Dzienne Domy Pobytu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76156" y="2133599"/>
            <a:ext cx="1941512" cy="131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b="1" dirty="0"/>
              <a:t>44</a:t>
            </a:r>
          </a:p>
        </p:txBody>
      </p:sp>
      <p:sp>
        <p:nvSpPr>
          <p:cNvPr id="12" name="Elipsa 11"/>
          <p:cNvSpPr/>
          <p:nvPr/>
        </p:nvSpPr>
        <p:spPr>
          <a:xfrm>
            <a:off x="6076156" y="5184022"/>
            <a:ext cx="1941512" cy="131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182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683932"/>
            <a:ext cx="8915400" cy="32272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Zadaniem tych placówek jest </a:t>
            </a:r>
            <a:r>
              <a:rPr lang="pl-PL" b="1" u="sng" dirty="0"/>
              <a:t>zwiększenie aktywności fizycznej </a:t>
            </a:r>
            <a:br>
              <a:rPr lang="pl-PL" b="1" u="sng" dirty="0"/>
            </a:br>
            <a:r>
              <a:rPr lang="pl-PL" b="1" u="sng" dirty="0"/>
              <a:t>i usamodzielnienie osób</a:t>
            </a:r>
            <a:r>
              <a:rPr lang="pl-PL" dirty="0"/>
              <a:t>, które ze względu na stan zdrowia lub niepełnosprawność wymagają opieki lub wsparcia w związku </a:t>
            </a:r>
            <a:br>
              <a:rPr lang="pl-PL" dirty="0"/>
            </a:br>
            <a:r>
              <a:rPr lang="pl-PL" dirty="0"/>
              <a:t>z niemożliwością samodzielnego wykonywania co najmniej jednej </a:t>
            </a:r>
            <a:br>
              <a:rPr lang="pl-PL" dirty="0"/>
            </a:br>
            <a:r>
              <a:rPr lang="pl-PL" dirty="0"/>
              <a:t>z podstawowych czynności dnia codziennego.</a:t>
            </a:r>
          </a:p>
          <a:p>
            <a:endParaRPr lang="pl-PL" dirty="0"/>
          </a:p>
        </p:txBody>
      </p:sp>
      <p:sp>
        <p:nvSpPr>
          <p:cNvPr id="4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l-PL" sz="2400" b="1" dirty="0"/>
              <a:t>Zadania: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7B88DD-C16E-8C71-42D0-B332208B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38" y="4880403"/>
            <a:ext cx="1714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2421467"/>
            <a:ext cx="9424988" cy="3777622"/>
          </a:xfrm>
        </p:spPr>
        <p:txBody>
          <a:bodyPr>
            <a:normAutofit/>
          </a:bodyPr>
          <a:lstStyle/>
          <a:p>
            <a:r>
              <a:rPr lang="pl-PL" dirty="0"/>
              <a:t>Zajęcia ruchowe</a:t>
            </a:r>
          </a:p>
          <a:p>
            <a:r>
              <a:rPr lang="pl-PL" dirty="0"/>
              <a:t>Terapia zajęciowa</a:t>
            </a:r>
          </a:p>
          <a:p>
            <a:r>
              <a:rPr lang="pl-PL" dirty="0"/>
              <a:t>Warsztaty przeciwdziałające wykluczeniu cyfrowemu</a:t>
            </a:r>
          </a:p>
          <a:p>
            <a:r>
              <a:rPr lang="pl-PL" dirty="0"/>
              <a:t>Zajęcia z dietetykiem</a:t>
            </a:r>
          </a:p>
          <a:p>
            <a:r>
              <a:rPr lang="pl-PL" dirty="0"/>
              <a:t>Aktywność społeczna np. wyjścia do kina, teatru, filharmonii, na basen</a:t>
            </a:r>
          </a:p>
          <a:p>
            <a:r>
              <a:rPr lang="pl-PL" dirty="0"/>
              <a:t>Poradnictwo psychologiczne</a:t>
            </a:r>
          </a:p>
          <a:p>
            <a:r>
              <a:rPr lang="pl-PL" dirty="0"/>
              <a:t>Poradnictwo prawne</a:t>
            </a:r>
          </a:p>
        </p:txBody>
      </p:sp>
      <p:sp>
        <p:nvSpPr>
          <p:cNvPr id="4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Formy wsparcia: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C2AE53-9E39-CE07-B8F1-DDE455C2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699" y="4671790"/>
            <a:ext cx="16478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8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Clr>
                <a:srgbClr val="4472C4"/>
              </a:buClr>
            </a:pPr>
            <a:r>
              <a:rPr lang="pl-PL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 marca przyznano dofinansowanie na realizację projektu "Zielone gospodarstwa opiekuńcze„ z </a:t>
            </a:r>
            <a:r>
              <a:rPr lang="pl-PL" b="1" dirty="0"/>
              <a:t>terminem realizacji projektu: od 2021-12-30 do 2023-06-30</a:t>
            </a:r>
          </a:p>
          <a:p>
            <a:pPr algn="just"/>
            <a:r>
              <a:rPr lang="pl-PL" dirty="0"/>
              <a:t>Beneficjent: </a:t>
            </a:r>
            <a:r>
              <a:rPr lang="pl-PL" b="1" dirty="0"/>
              <a:t>Regionalny Ośrodek Polityki Społecznej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Przyznane dofinansowanie na realizację projektu: </a:t>
            </a:r>
            <a:r>
              <a:rPr lang="pl-PL" b="1" dirty="0"/>
              <a:t>1 282 552,99 PLN</a:t>
            </a:r>
            <a:r>
              <a:rPr lang="pl-PL" dirty="0"/>
              <a:t>.</a:t>
            </a:r>
          </a:p>
          <a:p>
            <a:pPr algn="just"/>
            <a:r>
              <a:rPr lang="pl-PL" b="1" dirty="0"/>
              <a:t>Głównym celem </a:t>
            </a:r>
            <a:r>
              <a:rPr lang="pl-PL" dirty="0"/>
              <a:t>projektu jest </a:t>
            </a:r>
            <a:r>
              <a:rPr lang="pl-PL" b="1" u="sng" dirty="0"/>
              <a:t>zwiększenie dostępności usług opiekuńczo-aktywizujących oraz zdrowotnych</a:t>
            </a:r>
            <a:r>
              <a:rPr lang="pl-PL" dirty="0"/>
              <a:t>, a także wdrożenie modelu współpracy międzyinstytucjonalnej w dostarczaniu usług społecznych. </a:t>
            </a:r>
          </a:p>
          <a:p>
            <a:pPr algn="just"/>
            <a:r>
              <a:rPr lang="pl-PL" dirty="0"/>
              <a:t>Pobyt w gospodarstwach opiekuńczych opiera się na wykorzystywaniu potencjału gospodarstwa rolnego do prowadzenia działań o charakterze terapeutycznym, opiekuńczym i integracyjnym. W ramach projektu powstały </a:t>
            </a:r>
            <a:br>
              <a:rPr lang="pl-PL" dirty="0"/>
            </a:br>
            <a:r>
              <a:rPr lang="pl-PL" sz="2200" b="1" u="sng" dirty="0"/>
              <a:t>3 Gospodarstwa Opiekuńcze</a:t>
            </a:r>
            <a:r>
              <a:rPr lang="pl-PL" dirty="0"/>
              <a:t>, które zapewniają </a:t>
            </a:r>
            <a:r>
              <a:rPr lang="pl-PL" sz="2200" b="1" u="sng" dirty="0"/>
              <a:t>24 miejsca </a:t>
            </a:r>
            <a:r>
              <a:rPr lang="pl-PL" dirty="0"/>
              <a:t>dziennego pobytu. </a:t>
            </a:r>
          </a:p>
          <a:p>
            <a:endParaRPr lang="pl-PL" dirty="0"/>
          </a:p>
        </p:txBody>
      </p:sp>
      <p:sp>
        <p:nvSpPr>
          <p:cNvPr id="4" name="Objaśnienie: strzałka w dó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Innowacyjne podejście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45B4F07-6C3A-4836-8AA0-392D9BF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Efekty wsparcie</a:t>
            </a:r>
            <a:endParaRPr lang="pl-P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46" y="2281136"/>
            <a:ext cx="5870954" cy="3912990"/>
          </a:xfrm>
        </p:spPr>
      </p:pic>
    </p:spTree>
    <p:extLst>
      <p:ext uri="{BB962C8B-B14F-4D97-AF65-F5344CB8AC3E}">
        <p14:creationId xmlns:p14="http://schemas.microsoft.com/office/powerpoint/2010/main" val="2837104321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1213</TotalTime>
  <Words>413</Words>
  <Application>Microsoft Office PowerPoint</Application>
  <PresentationFormat>Panoramiczny</PresentationFormat>
  <Paragraphs>66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Smuga</vt:lpstr>
      <vt:lpstr>Prezentacja programu PowerPoint</vt:lpstr>
      <vt:lpstr>Udział EFS w projektach „senioralnych”</vt:lpstr>
      <vt:lpstr>Działania sfinansowane dzięki wsparciu EFS</vt:lpstr>
      <vt:lpstr>Ze wsparcia skorzystało lub nadal korzysta</vt:lpstr>
      <vt:lpstr>Kluby Seniora</vt:lpstr>
      <vt:lpstr>Zadania:</vt:lpstr>
      <vt:lpstr>Formy wsparcia:</vt:lpstr>
      <vt:lpstr>Innowacyjne podejście</vt:lpstr>
      <vt:lpstr>Efekty wsparcie</vt:lpstr>
      <vt:lpstr>Efekty wsparcie</vt:lpstr>
      <vt:lpstr>Efekty wsparcie</vt:lpstr>
      <vt:lpstr>REGIONALNY PROGRAM  FUNDUSZE EUROPEJSKIE  DLA LUBUSKIEGO 2021-2027 </vt:lpstr>
      <vt:lpstr>EUROPEJSKI FUNDUSZ SPOŁECZNY EFS+ Priorytet 6. Wsparcie obywateli cel szczegółowy (g)  </vt:lpstr>
      <vt:lpstr>Kto może realizować projekt dla Seniorów w cs (g)?</vt:lpstr>
      <vt:lpstr>EUROPEJSKI FUNDUSZ SPOŁECZNY EFS+  Priorytet 6. Wsparcie obywateli cel szczegółowy (K) </vt:lpstr>
      <vt:lpstr> </vt:lpstr>
      <vt:lpstr>Prezentacja programu PowerPoint</vt:lpstr>
      <vt:lpstr>www.rpo.lubuskie.pl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REGIONALNY PROGRAM FUNDUSZE EUROPEJSKIE WOJEWÓDZTWA LUBUSKIEGO 2021-2027</dc:title>
  <dc:creator>Ejsmont Joanna</dc:creator>
  <cp:lastModifiedBy>Misiaszek Adam</cp:lastModifiedBy>
  <cp:revision>72</cp:revision>
  <dcterms:created xsi:type="dcterms:W3CDTF">2021-10-07T12:47:41Z</dcterms:created>
  <dcterms:modified xsi:type="dcterms:W3CDTF">2022-10-20T08:36:49Z</dcterms:modified>
</cp:coreProperties>
</file>