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3" r:id="rId2"/>
    <p:sldId id="331" r:id="rId3"/>
    <p:sldId id="284" r:id="rId4"/>
    <p:sldId id="294" r:id="rId5"/>
    <p:sldId id="297" r:id="rId6"/>
    <p:sldId id="339" r:id="rId7"/>
    <p:sldId id="332" r:id="rId8"/>
    <p:sldId id="336" r:id="rId9"/>
    <p:sldId id="337" r:id="rId10"/>
    <p:sldId id="342" r:id="rId11"/>
    <p:sldId id="338" r:id="rId12"/>
    <p:sldId id="343" r:id="rId13"/>
    <p:sldId id="344" r:id="rId14"/>
    <p:sldId id="346" r:id="rId15"/>
    <p:sldId id="355" r:id="rId16"/>
    <p:sldId id="358" r:id="rId17"/>
  </p:sldIdLst>
  <p:sldSz cx="9144000" cy="6858000" type="screen4x3"/>
  <p:notesSz cx="6724650" cy="97742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7CFF"/>
    <a:srgbClr val="0033CC"/>
    <a:srgbClr val="215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84386" autoAdjust="0"/>
  </p:normalViewPr>
  <p:slideViewPr>
    <p:cSldViewPr>
      <p:cViewPr varScale="1">
        <p:scale>
          <a:sx n="61" d="100"/>
          <a:sy n="61" d="100"/>
        </p:scale>
        <p:origin x="6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88712"/>
          </a:xfrm>
          <a:prstGeom prst="rect">
            <a:avLst/>
          </a:prstGeom>
        </p:spPr>
        <p:txBody>
          <a:bodyPr vert="horz" lIns="90884" tIns="45441" rIns="90884" bIns="45441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09081" y="1"/>
            <a:ext cx="2914015" cy="488712"/>
          </a:xfrm>
          <a:prstGeom prst="rect">
            <a:avLst/>
          </a:prstGeom>
        </p:spPr>
        <p:txBody>
          <a:bodyPr vert="horz" lIns="90884" tIns="45441" rIns="90884" bIns="45441" rtlCol="0"/>
          <a:lstStyle>
            <a:lvl1pPr algn="r">
              <a:defRPr sz="1200"/>
            </a:lvl1pPr>
          </a:lstStyle>
          <a:p>
            <a:fld id="{CBFF8564-2773-4CC3-B7A0-647B4265285B}" type="datetimeFigureOut">
              <a:rPr lang="pl-PL" smtClean="0"/>
              <a:pPr/>
              <a:t>2022-10-24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4" tIns="45441" rIns="90884" bIns="45441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2465" y="4642764"/>
            <a:ext cx="5379720" cy="4398408"/>
          </a:xfrm>
          <a:prstGeom prst="rect">
            <a:avLst/>
          </a:prstGeom>
        </p:spPr>
        <p:txBody>
          <a:bodyPr vert="horz" lIns="90884" tIns="45441" rIns="90884" bIns="45441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0884" tIns="45441" rIns="90884" bIns="45441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09081" y="9283830"/>
            <a:ext cx="2914015" cy="488712"/>
          </a:xfrm>
          <a:prstGeom prst="rect">
            <a:avLst/>
          </a:prstGeom>
        </p:spPr>
        <p:txBody>
          <a:bodyPr vert="horz" lIns="90884" tIns="45441" rIns="90884" bIns="45441" rtlCol="0" anchor="b"/>
          <a:lstStyle>
            <a:lvl1pPr algn="r">
              <a:defRPr sz="1200"/>
            </a:lvl1pPr>
          </a:lstStyle>
          <a:p>
            <a:fld id="{69EDDF6D-284F-4B6C-A6DB-2809F918AC4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685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DF6D-284F-4B6C-A6DB-2809F918AC47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171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DF6D-284F-4B6C-A6DB-2809F918AC47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539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DF6D-284F-4B6C-A6DB-2809F918AC47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075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E7FC-75A2-4F53-9805-0F6CEB582E7D}" type="datetimeFigureOut">
              <a:rPr lang="pl-PL" smtClean="0"/>
              <a:pPr/>
              <a:t>2022-10-24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29A-5500-4505-AD83-E25C6EC1D4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E7FC-75A2-4F53-9805-0F6CEB582E7D}" type="datetimeFigureOut">
              <a:rPr lang="pl-PL" smtClean="0"/>
              <a:pPr/>
              <a:t>2022-10-24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29A-5500-4505-AD83-E25C6EC1D4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E7FC-75A2-4F53-9805-0F6CEB582E7D}" type="datetimeFigureOut">
              <a:rPr lang="pl-PL" smtClean="0"/>
              <a:pPr/>
              <a:t>2022-10-24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29A-5500-4505-AD83-E25C6EC1D4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E7FC-75A2-4F53-9805-0F6CEB582E7D}" type="datetimeFigureOut">
              <a:rPr lang="pl-PL" smtClean="0"/>
              <a:pPr/>
              <a:t>2022-10-24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29A-5500-4505-AD83-E25C6EC1D4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E7FC-75A2-4F53-9805-0F6CEB582E7D}" type="datetimeFigureOut">
              <a:rPr lang="pl-PL" smtClean="0"/>
              <a:pPr/>
              <a:t>2022-10-24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29A-5500-4505-AD83-E25C6EC1D4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E7FC-75A2-4F53-9805-0F6CEB582E7D}" type="datetimeFigureOut">
              <a:rPr lang="pl-PL" smtClean="0"/>
              <a:pPr/>
              <a:t>2022-10-24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29A-5500-4505-AD83-E25C6EC1D4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E7FC-75A2-4F53-9805-0F6CEB582E7D}" type="datetimeFigureOut">
              <a:rPr lang="pl-PL" smtClean="0"/>
              <a:pPr/>
              <a:t>2022-10-24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29A-5500-4505-AD83-E25C6EC1D4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E7FC-75A2-4F53-9805-0F6CEB582E7D}" type="datetimeFigureOut">
              <a:rPr lang="pl-PL" smtClean="0"/>
              <a:pPr/>
              <a:t>2022-10-24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29A-5500-4505-AD83-E25C6EC1D4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E7FC-75A2-4F53-9805-0F6CEB582E7D}" type="datetimeFigureOut">
              <a:rPr lang="pl-PL" smtClean="0"/>
              <a:pPr/>
              <a:t>2022-10-24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29A-5500-4505-AD83-E25C6EC1D4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E7FC-75A2-4F53-9805-0F6CEB582E7D}" type="datetimeFigureOut">
              <a:rPr lang="pl-PL" smtClean="0"/>
              <a:pPr/>
              <a:t>2022-10-24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29A-5500-4505-AD83-E25C6EC1D4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E7FC-75A2-4F53-9805-0F6CEB582E7D}" type="datetimeFigureOut">
              <a:rPr lang="pl-PL" smtClean="0"/>
              <a:pPr/>
              <a:t>2022-10-24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29A-5500-4505-AD83-E25C6EC1D4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AE7FC-75A2-4F53-9805-0F6CEB582E7D}" type="datetimeFigureOut">
              <a:rPr lang="pl-PL" smtClean="0"/>
              <a:pPr/>
              <a:t>2022-10-24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0E29A-5500-4505-AD83-E25C6EC1D4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Rysune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525344"/>
          </a:xfrm>
          <a:prstGeom prst="rect">
            <a:avLst/>
          </a:prstGeom>
        </p:spPr>
      </p:pic>
      <p:pic>
        <p:nvPicPr>
          <p:cNvPr id="5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2280247" cy="6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Pozi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60648"/>
            <a:ext cx="1403648" cy="52942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19572" y="1605473"/>
            <a:ext cx="78128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pl-PL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just"/>
            <a:endParaRPr lang="pl-PL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19572" y="2090721"/>
            <a:ext cx="7596844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500" b="1" dirty="0"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anose="020B0606020202030204" pitchFamily="34" charset="0"/>
              </a:rPr>
              <a:t>WYBRANE ZAGADNIENIA </a:t>
            </a:r>
          </a:p>
          <a:p>
            <a:pPr algn="ctr">
              <a:lnSpc>
                <a:spcPct val="150000"/>
              </a:lnSpc>
            </a:pPr>
            <a:r>
              <a:rPr lang="pl-PL" sz="3500" b="1" dirty="0"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anose="020B0606020202030204" pitchFamily="34" charset="0"/>
              </a:rPr>
              <a:t>POLITYKI SENIORALNEJ </a:t>
            </a:r>
            <a:br>
              <a:rPr lang="pl-PL" sz="3500" b="1" dirty="0"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anose="020B0606020202030204" pitchFamily="34" charset="0"/>
              </a:rPr>
            </a:br>
            <a:r>
              <a:rPr lang="pl-PL" sz="3500" b="1" dirty="0"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anose="020B0606020202030204" pitchFamily="34" charset="0"/>
              </a:rPr>
              <a:t>W WOJEWÓDZTWIE LUBUSKIM</a:t>
            </a:r>
            <a:endParaRPr lang="pl-PL" sz="3500" dirty="0">
              <a:solidFill>
                <a:srgbClr val="FFFF00"/>
              </a:solidFill>
              <a:effectLst>
                <a:outerShdw blurRad="50800" dist="50800" dir="5400000" sx="101000" sy="101000" algn="ctr" rotWithShape="0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123728" y="486916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l-PL" b="1" dirty="0">
              <a:latin typeface="Arial Narrow" panose="020B0606020202030204" pitchFamily="34" charset="0"/>
            </a:endParaRPr>
          </a:p>
          <a:p>
            <a:pPr algn="ctr"/>
            <a:r>
              <a:rPr lang="pl-PL" sz="1200" b="1" dirty="0">
                <a:latin typeface="Arial Narrow" panose="020B060602020203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5795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ysune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552728"/>
          </a:xfrm>
          <a:prstGeom prst="rect">
            <a:avLst/>
          </a:prstGeom>
        </p:spPr>
      </p:pic>
      <p:pic>
        <p:nvPicPr>
          <p:cNvPr id="5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2280247" cy="6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Pozi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60648"/>
            <a:ext cx="1403648" cy="529421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744185" y="1916832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>
              <a:solidFill>
                <a:schemeClr val="bg1"/>
              </a:solidFill>
            </a:endParaRPr>
          </a:p>
          <a:p>
            <a:pPr algn="just"/>
            <a:endParaRPr lang="pl-PL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pl-PL" sz="2000" dirty="0">
                <a:solidFill>
                  <a:schemeClr val="bg1"/>
                </a:solidFill>
                <a:latin typeface="Arial Narrow" panose="020B0606020202030204" pitchFamily="34" charset="0"/>
              </a:rPr>
              <a:t>Do zakresu działania Rady należy: </a:t>
            </a:r>
          </a:p>
          <a:p>
            <a:endParaRPr lang="pl-PL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pl-PL" sz="2000" dirty="0">
                <a:solidFill>
                  <a:schemeClr val="bg1"/>
                </a:solidFill>
                <a:latin typeface="Arial Narrow" panose="020B0606020202030204" pitchFamily="34" charset="0"/>
              </a:rPr>
              <a:t>nadanie kierunków regionalnej polityce senioralnej, proponowanie nowych rozwiązań i inicjowanie zmian na rzecz osób starszych, podejmowanie działań zmierzających do zwiększenia aktywności </a:t>
            </a:r>
            <a:br>
              <a:rPr lang="pl-PL" sz="20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Arial Narrow" panose="020B0606020202030204" pitchFamily="34" charset="0"/>
              </a:rPr>
              <a:t>w życiu publicznym i społecznym osób starszych oraz pomoc w zwiększeniu dostępu do informacji, przeciwdziałając tym samym dyskryminacji </a:t>
            </a:r>
            <a:br>
              <a:rPr lang="pl-PL" sz="20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Arial Narrow" panose="020B0606020202030204" pitchFamily="34" charset="0"/>
              </a:rPr>
              <a:t>i marginalizacji.</a:t>
            </a:r>
          </a:p>
          <a:p>
            <a:pPr algn="just"/>
            <a:endParaRPr lang="pl-PL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pl-PL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18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ysune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5686"/>
            <a:ext cx="9144000" cy="6552728"/>
          </a:xfrm>
          <a:prstGeom prst="rect">
            <a:avLst/>
          </a:prstGeom>
        </p:spPr>
      </p:pic>
      <p:pic>
        <p:nvPicPr>
          <p:cNvPr id="5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0648"/>
            <a:ext cx="2280247" cy="6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Pozio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60648"/>
            <a:ext cx="1403648" cy="529421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705346" y="1700808"/>
            <a:ext cx="76328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b="1" dirty="0">
              <a:solidFill>
                <a:srgbClr val="FFFF00"/>
              </a:solidFill>
              <a:effectLst>
                <a:outerShdw blurRad="50800" dist="50800" dir="5400000" sx="101000" sy="101000" algn="ctr" rotWithShape="0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pl-PL" sz="2200" dirty="0">
                <a:solidFill>
                  <a:schemeClr val="bg1"/>
                </a:solidFill>
                <a:latin typeface="Arial Narrow" panose="020B0606020202030204" pitchFamily="34" charset="0"/>
              </a:rPr>
              <a:t>W ramach realizacji jednego z celów </a:t>
            </a:r>
          </a:p>
          <a:p>
            <a:pPr algn="ctr"/>
            <a:r>
              <a:rPr lang="pl-PL" sz="2200" dirty="0">
                <a:solidFill>
                  <a:schemeClr val="bg1"/>
                </a:solidFill>
                <a:latin typeface="Arial Narrow" panose="020B0606020202030204" pitchFamily="34" charset="0"/>
              </a:rPr>
              <a:t>Wojewódzkiego Programu na Rzecz Osób Starszych</a:t>
            </a:r>
          </a:p>
          <a:p>
            <a:pPr algn="ctr"/>
            <a:r>
              <a:rPr lang="pl-PL" sz="2200" dirty="0">
                <a:solidFill>
                  <a:schemeClr val="bg1"/>
                </a:solidFill>
                <a:latin typeface="Arial Narrow" panose="020B0606020202030204" pitchFamily="34" charset="0"/>
              </a:rPr>
              <a:t>od lipca 2019 roku  wydano </a:t>
            </a:r>
            <a:r>
              <a:rPr lang="pl-PL" sz="2200" b="1" dirty="0"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2898</a:t>
            </a:r>
            <a:r>
              <a:rPr lang="pl-PL" sz="2200" dirty="0">
                <a:solidFill>
                  <a:schemeClr val="bg1"/>
                </a:solidFill>
                <a:latin typeface="Arial Narrow" panose="020B0606020202030204" pitchFamily="34" charset="0"/>
              </a:rPr>
              <a:t> egzemplarzy </a:t>
            </a:r>
          </a:p>
          <a:p>
            <a:pPr algn="ctr"/>
            <a:r>
              <a:rPr lang="pl-PL" sz="2200" b="1" dirty="0"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Lubuskiej Karty Seniora</a:t>
            </a:r>
            <a:r>
              <a:rPr lang="pl-PL" sz="22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algn="ctr"/>
            <a:endParaRPr lang="pl-PL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l-PL" sz="2200" dirty="0">
                <a:solidFill>
                  <a:schemeClr val="bg1"/>
                </a:solidFill>
                <a:latin typeface="Arial Narrow" panose="020B0606020202030204" pitchFamily="34" charset="0"/>
              </a:rPr>
              <a:t>Program zakłada możliwość korzystania z ulg i zniżek. </a:t>
            </a:r>
          </a:p>
        </p:txBody>
      </p:sp>
      <p:pic>
        <p:nvPicPr>
          <p:cNvPr id="1026" name="Picture 2" descr="C:\Users\m.rubaszewska\AppData\Local\Microsoft\Windows\Temporary Internet Files\Content.Outlook\SEW315ZD\Lubuska Karta Seniora - strona A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66891"/>
            <a:ext cx="2736304" cy="196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376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.Potrubacz\Pulpit\Rysune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8429625" cy="56435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24288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507653" y="2812876"/>
            <a:ext cx="8069262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solidFill>
                  <a:prstClr val="white"/>
                </a:solidFill>
                <a:latin typeface="Book Antiqua" panose="02040602050305030304" pitchFamily="18" charset="0"/>
              </a:rPr>
              <a:t>AKTYWIZACJA LUBUSKICH SENIORÓW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solidFill>
                  <a:prstClr val="white"/>
                </a:solidFill>
                <a:latin typeface="Book Antiqua" panose="02040602050305030304" pitchFamily="18" charset="0"/>
              </a:rPr>
              <a:t>w latach 2018 - </a:t>
            </a:r>
            <a:r>
              <a:rPr lang="pl-PL" altLang="pl-PL" sz="2800" b="1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2022</a:t>
            </a:r>
            <a:endParaRPr lang="pl-PL" altLang="pl-PL" sz="2800" b="1" dirty="0">
              <a:solidFill>
                <a:prstClr val="white"/>
              </a:solidFill>
              <a:latin typeface="Book Antiqua" panose="0204060205030503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800" b="1" dirty="0">
              <a:solidFill>
                <a:prstClr val="white"/>
              </a:solidFill>
              <a:latin typeface="Book Antiqua" panose="0204060205030503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800" b="1" dirty="0">
              <a:solidFill>
                <a:prstClr val="white"/>
              </a:solidFill>
              <a:latin typeface="Book Antiqua" panose="0204060205030503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800" b="1" dirty="0">
              <a:solidFill>
                <a:prstClr val="white"/>
              </a:solidFill>
              <a:latin typeface="Book Antiqua" panose="0204060205030503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1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W ramach otwartych konkursów ofert ogłaszanych przez Zarząd Województwa Lubuskiego.</a:t>
            </a:r>
            <a:endParaRPr lang="pl-PL" altLang="pl-PL" sz="2400" b="1" dirty="0">
              <a:solidFill>
                <a:prstClr val="white"/>
              </a:solidFill>
              <a:latin typeface="Book Antiqua" panose="0204060205030503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b="1" dirty="0">
              <a:solidFill>
                <a:prstClr val="white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b="1" dirty="0">
              <a:solidFill>
                <a:prstClr val="white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5000" dirty="0">
              <a:solidFill>
                <a:prstClr val="white"/>
              </a:solidFill>
              <a:latin typeface="M+ 2c bold"/>
              <a:ea typeface="M+ 2c bold"/>
              <a:cs typeface="M+ 2c bold"/>
            </a:endParaRPr>
          </a:p>
        </p:txBody>
      </p:sp>
    </p:spTree>
    <p:extLst>
      <p:ext uri="{BB962C8B-B14F-4D97-AF65-F5344CB8AC3E}">
        <p14:creationId xmlns:p14="http://schemas.microsoft.com/office/powerpoint/2010/main" val="34596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11688"/>
            <a:ext cx="8291513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24288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>
            <a:spLocks noChangeArrowheads="1"/>
          </p:cNvSpPr>
          <p:nvPr/>
        </p:nvSpPr>
        <p:spPr bwMode="auto">
          <a:xfrm>
            <a:off x="539749" y="930833"/>
            <a:ext cx="8177214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</a:pPr>
            <a:endParaRPr lang="pl-PL" altLang="pl-PL" sz="2800" dirty="0">
              <a:solidFill>
                <a:prstClr val="black"/>
              </a:solidFill>
              <a:latin typeface="Book Antiqua" panose="02040602050305030304" pitchFamily="18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pl-PL" altLang="pl-PL" sz="2800" b="1" dirty="0">
                <a:solidFill>
                  <a:prstClr val="black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  <a:t>   </a:t>
            </a:r>
            <a:r>
              <a:rPr lang="pl-PL" altLang="pl-PL" b="1" dirty="0">
                <a:solidFill>
                  <a:prstClr val="black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  <a:t>ZARZĄD WOJEWÓDZTWA LUBUSKIEGO NA AKTYWIZACJĘ SENIORÓW PRZEZNACZYŁ:</a:t>
            </a:r>
            <a:endParaRPr lang="pl-PL" altLang="pl-PL" sz="2800" b="1" dirty="0">
              <a:solidFill>
                <a:prstClr val="black"/>
              </a:solidFill>
              <a:latin typeface="Book Antiqua" panose="02040602050305030304" pitchFamily="18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Font typeface="Arial" pitchFamily="34" charset="0"/>
              <a:buNone/>
            </a:pPr>
            <a:endParaRPr lang="pl-PL" altLang="pl-PL" sz="2800" b="1" dirty="0">
              <a:solidFill>
                <a:prstClr val="black"/>
              </a:solidFill>
              <a:latin typeface="Book Antiqua" panose="02040602050305030304" pitchFamily="18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pl-PL" altLang="pl-PL" b="1" dirty="0">
                <a:solidFill>
                  <a:srgbClr val="FF0000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  <a:t>		2018 r. – 300 000 zł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pl-PL" altLang="pl-PL" b="1" dirty="0">
                <a:solidFill>
                  <a:srgbClr val="FF0000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  <a:t>		2019 r. – 570 000 zł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pl-PL" altLang="pl-PL" b="1" dirty="0">
                <a:solidFill>
                  <a:srgbClr val="FF0000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  <a:t>		</a:t>
            </a:r>
            <a:r>
              <a:rPr lang="pl-PL" altLang="pl-PL" b="1" dirty="0" smtClean="0">
                <a:solidFill>
                  <a:srgbClr val="FF0000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  <a:t>2020 </a:t>
            </a:r>
            <a:r>
              <a:rPr lang="pl-PL" altLang="pl-PL" b="1" dirty="0">
                <a:solidFill>
                  <a:srgbClr val="FF0000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  <a:t>r</a:t>
            </a:r>
            <a:r>
              <a:rPr lang="pl-PL" altLang="pl-PL" b="1" dirty="0" smtClean="0">
                <a:solidFill>
                  <a:srgbClr val="FF0000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  <a:t>. – 510 </a:t>
            </a:r>
            <a:r>
              <a:rPr lang="pl-PL" altLang="pl-PL" b="1" dirty="0">
                <a:solidFill>
                  <a:srgbClr val="FF0000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  <a:t>000 </a:t>
            </a:r>
            <a:r>
              <a:rPr lang="pl-PL" altLang="pl-PL" b="1" dirty="0" smtClean="0">
                <a:solidFill>
                  <a:srgbClr val="FF0000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  <a:t>zł</a:t>
            </a:r>
            <a:endParaRPr lang="pl-PL" altLang="pl-PL" b="1" dirty="0">
              <a:solidFill>
                <a:srgbClr val="FF0000"/>
              </a:solidFill>
              <a:latin typeface="Book Antiqua" panose="02040602050305030304" pitchFamily="18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pl-PL" altLang="pl-PL" b="1" dirty="0">
                <a:solidFill>
                  <a:srgbClr val="FF0000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  <a:t>		2021 r. – 470 000 </a:t>
            </a:r>
            <a:r>
              <a:rPr lang="pl-PL" altLang="pl-PL" b="1" dirty="0" smtClean="0">
                <a:solidFill>
                  <a:srgbClr val="FF0000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  <a:t>zł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pl-PL" altLang="pl-PL" b="1" dirty="0">
                <a:solidFill>
                  <a:srgbClr val="FF0000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  <a:t>	</a:t>
            </a:r>
            <a:r>
              <a:rPr lang="pl-PL" altLang="pl-PL" b="1" dirty="0" smtClean="0">
                <a:solidFill>
                  <a:srgbClr val="FF0000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  <a:t>	2022 r. – 470 000 zł </a:t>
            </a:r>
            <a:endParaRPr lang="pl-PL" altLang="pl-PL" b="1" dirty="0">
              <a:solidFill>
                <a:srgbClr val="FF0000"/>
              </a:solidFill>
              <a:latin typeface="Book Antiqua" panose="02040602050305030304" pitchFamily="18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</a:pPr>
            <a:endParaRPr lang="pl-PL" altLang="pl-PL" sz="1600" b="1" dirty="0" smtClean="0">
              <a:solidFill>
                <a:srgbClr val="FF0000"/>
              </a:solidFill>
              <a:latin typeface="Book Antiqua" panose="02040602050305030304" pitchFamily="18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</a:pPr>
            <a:endParaRPr lang="pl-PL" altLang="pl-PL" sz="1600" b="1" dirty="0">
              <a:solidFill>
                <a:srgbClr val="FF0000"/>
              </a:solidFill>
              <a:latin typeface="Book Antiqua" panose="02040602050305030304" pitchFamily="18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pl-PL" altLang="pl-PL" sz="2000" dirty="0">
                <a:solidFill>
                  <a:prstClr val="black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  <a:t>Realizator zadania: </a:t>
            </a:r>
          </a:p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pl-PL" altLang="pl-PL" sz="2000" dirty="0">
                <a:solidFill>
                  <a:prstClr val="black"/>
                </a:solidFill>
                <a:latin typeface="Book Antiqua" panose="02040602050305030304" pitchFamily="18" charset="0"/>
                <a:ea typeface="Calibri" pitchFamily="34" charset="0"/>
                <a:cs typeface="Calibri" pitchFamily="34" charset="0"/>
              </a:rPr>
              <a:t>Departament Infrastruktury Społecznej UMWL</a:t>
            </a:r>
            <a:endParaRPr lang="pl-PL" altLang="pl-PL" sz="1050" dirty="0">
              <a:solidFill>
                <a:prstClr val="black"/>
              </a:solidFill>
              <a:latin typeface="Book Antiqua" panose="02040602050305030304" pitchFamily="18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</a:pPr>
            <a:endParaRPr lang="pl-PL" altLang="pl-PL" sz="2400" b="1" dirty="0">
              <a:solidFill>
                <a:srgbClr val="FF0000"/>
              </a:solidFill>
              <a:latin typeface="Book Antiqua" panose="02040602050305030304" pitchFamily="18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pl-PL" altLang="pl-PL" sz="2400" dirty="0">
              <a:solidFill>
                <a:prstClr val="black"/>
              </a:solidFill>
              <a:latin typeface="Book Antiqua" panose="02040602050305030304" pitchFamily="18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5" name="Łącznik prosty 7"/>
          <p:cNvCxnSpPr/>
          <p:nvPr/>
        </p:nvCxnSpPr>
        <p:spPr>
          <a:xfrm>
            <a:off x="425450" y="6093296"/>
            <a:ext cx="81344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68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24288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11688"/>
            <a:ext cx="8291513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Łącznik prosty 7"/>
          <p:cNvCxnSpPr/>
          <p:nvPr/>
        </p:nvCxnSpPr>
        <p:spPr>
          <a:xfrm>
            <a:off x="580996" y="6284932"/>
            <a:ext cx="81344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38272" y="1552655"/>
            <a:ext cx="833273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prstClr val="black"/>
                </a:solidFill>
                <a:latin typeface="Book Antiqua" panose="02040602050305030304" pitchFamily="18" charset="0"/>
              </a:rPr>
              <a:t>CELE KONRURSU:</a:t>
            </a:r>
          </a:p>
          <a:p>
            <a:endParaRPr lang="pl-PL" sz="24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342900" indent="-342900">
              <a:buFontTx/>
              <a:buChar char="-"/>
            </a:pPr>
            <a:r>
              <a:rPr lang="pl-PL" sz="2400" b="1" dirty="0">
                <a:solidFill>
                  <a:prstClr val="black"/>
                </a:solidFill>
                <a:latin typeface="Book Antiqua" panose="02040602050305030304" pitchFamily="18" charset="0"/>
              </a:rPr>
              <a:t>Realizacja projektów w zakresie zwiększania poziomu </a:t>
            </a:r>
          </a:p>
          <a:p>
            <a:r>
              <a:rPr lang="pl-PL" sz="2400" b="1" dirty="0">
                <a:solidFill>
                  <a:prstClr val="black"/>
                </a:solidFill>
                <a:latin typeface="Book Antiqua" panose="02040602050305030304" pitchFamily="18" charset="0"/>
              </a:rPr>
              <a:t>     aktywności osób starszych,</a:t>
            </a:r>
          </a:p>
          <a:p>
            <a:pPr marL="342900" indent="-342900">
              <a:buFontTx/>
              <a:buChar char="-"/>
            </a:pPr>
            <a:r>
              <a:rPr lang="pl-PL" sz="2400" b="1" dirty="0">
                <a:solidFill>
                  <a:prstClr val="black"/>
                </a:solidFill>
                <a:latin typeface="Book Antiqua" panose="02040602050305030304" pitchFamily="18" charset="0"/>
              </a:rPr>
              <a:t>Realizacja projektów z zakresu działalności kulturalnej</a:t>
            </a:r>
          </a:p>
          <a:p>
            <a:r>
              <a:rPr lang="pl-PL" sz="2400" b="1" dirty="0">
                <a:solidFill>
                  <a:prstClr val="black"/>
                </a:solidFill>
                <a:latin typeface="Book Antiqua" panose="02040602050305030304" pitchFamily="18" charset="0"/>
              </a:rPr>
              <a:t>     i sportowej,</a:t>
            </a:r>
          </a:p>
          <a:p>
            <a:r>
              <a:rPr lang="pl-PL" sz="2400" b="1" dirty="0">
                <a:solidFill>
                  <a:prstClr val="black"/>
                </a:solidFill>
                <a:latin typeface="Book Antiqua" panose="02040602050305030304" pitchFamily="18" charset="0"/>
              </a:rPr>
              <a:t>-   Działania przeciwdziałające e-wykluczeniu ,</a:t>
            </a:r>
          </a:p>
          <a:p>
            <a:pPr marL="342900" indent="-342900">
              <a:buFontTx/>
              <a:buChar char="-"/>
            </a:pPr>
            <a:r>
              <a:rPr lang="pl-PL" sz="2400" b="1" dirty="0">
                <a:solidFill>
                  <a:prstClr val="black"/>
                </a:solidFill>
                <a:latin typeface="Book Antiqua" panose="02040602050305030304" pitchFamily="18" charset="0"/>
              </a:rPr>
              <a:t>Wzmacnianie i promowanie integracji </a:t>
            </a:r>
          </a:p>
          <a:p>
            <a:r>
              <a:rPr lang="pl-PL" sz="2400" b="1" dirty="0">
                <a:solidFill>
                  <a:prstClr val="black"/>
                </a:solidFill>
                <a:latin typeface="Book Antiqua" panose="02040602050305030304" pitchFamily="18" charset="0"/>
              </a:rPr>
              <a:t>    międzypokoleniowej,</a:t>
            </a:r>
          </a:p>
          <a:p>
            <a:pPr marL="342900" indent="-342900">
              <a:buFontTx/>
              <a:buChar char="-"/>
            </a:pPr>
            <a:r>
              <a:rPr lang="pl-PL" sz="2400" b="1" dirty="0">
                <a:solidFill>
                  <a:prstClr val="black"/>
                </a:solidFill>
                <a:latin typeface="Book Antiqua" panose="02040602050305030304" pitchFamily="18" charset="0"/>
              </a:rPr>
              <a:t>Zwiększanie świadomości osób starszych </a:t>
            </a:r>
          </a:p>
          <a:p>
            <a:r>
              <a:rPr lang="pl-PL" sz="2400" b="1" dirty="0">
                <a:solidFill>
                  <a:prstClr val="black"/>
                </a:solidFill>
                <a:latin typeface="Book Antiqua" panose="02040602050305030304" pitchFamily="18" charset="0"/>
              </a:rPr>
              <a:t>    na temat przemocy.</a:t>
            </a:r>
          </a:p>
          <a:p>
            <a:endParaRPr lang="pl-PL" sz="2400" b="1" dirty="0">
              <a:solidFill>
                <a:prstClr val="black"/>
              </a:solidFill>
            </a:endParaRPr>
          </a:p>
          <a:p>
            <a:endParaRPr lang="pl-PL" sz="2400" b="1" dirty="0">
              <a:solidFill>
                <a:prstClr val="black"/>
              </a:solidFill>
            </a:endParaRPr>
          </a:p>
          <a:p>
            <a:endParaRPr lang="pl-PL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pl-PL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24288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11688"/>
            <a:ext cx="8291513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506294"/>
            <a:ext cx="8139113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414378" y="1085990"/>
            <a:ext cx="3648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LUBUSKI SEJMIK SENIORÓW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425450" y="1495011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/>
              <a:t>W 2017 r. powołano Lubuski Sejmik Seniorów, </a:t>
            </a:r>
            <a:br>
              <a:rPr lang="pl-PL" b="1" dirty="0"/>
            </a:br>
            <a:r>
              <a:rPr lang="pl-PL" b="1" dirty="0"/>
              <a:t>który jest  społecznym </a:t>
            </a:r>
            <a:r>
              <a:rPr lang="pl-PL" b="1" dirty="0" smtClean="0"/>
              <a:t>organem opiniodawczym</a:t>
            </a:r>
            <a:r>
              <a:rPr lang="pl-PL" b="1" dirty="0"/>
              <a:t>, doradczym i inicjatywnym dla organów </a:t>
            </a:r>
            <a:r>
              <a:rPr lang="pl-PL" b="1" dirty="0">
                <a:latin typeface="Book Antiqua" panose="02040602050305030304" pitchFamily="18" charset="0"/>
              </a:rPr>
              <a:t>samorządu</a:t>
            </a:r>
            <a:r>
              <a:rPr lang="pl-PL" b="1" dirty="0"/>
              <a:t> województwa lubuskiego oraz sprzyja solidarności międzypokoleniowej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i </a:t>
            </a:r>
            <a:r>
              <a:rPr lang="pl-PL" b="1" dirty="0"/>
              <a:t>tworzeniu warunków </a:t>
            </a:r>
            <a:r>
              <a:rPr lang="pl-PL" b="1" dirty="0" smtClean="0"/>
              <a:t> do </a:t>
            </a:r>
            <a:r>
              <a:rPr lang="pl-PL" b="1" dirty="0"/>
              <a:t>pobudzania aktywności obywatelskiej osób starszych.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Jego </a:t>
            </a:r>
            <a:r>
              <a:rPr lang="pl-PL" b="1" dirty="0"/>
              <a:t>celem jest reprezentowanie interesów seniorów wobec organów samorządu województwa lubuskiego.</a:t>
            </a:r>
          </a:p>
          <a:p>
            <a:endParaRPr lang="pl-PL" b="1" dirty="0"/>
          </a:p>
          <a:p>
            <a:r>
              <a:rPr lang="pl-PL" b="1" dirty="0"/>
              <a:t>16 września 2019 roku odbyła się inauguracyjna sesja Lubuskiego Sejmiku Seniorów II kadencji, w skład którego wchodzi 30 Radnych Seniorów.</a:t>
            </a: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371" y="1377580"/>
            <a:ext cx="3048264" cy="2148283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0371" y="3641581"/>
            <a:ext cx="3048264" cy="195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0278"/>
            <a:ext cx="24288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11688"/>
            <a:ext cx="8291513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506294"/>
            <a:ext cx="8139113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425450" y="14950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>
                <a:latin typeface="Book Antiqua" panose="02040602050305030304" pitchFamily="18" charset="0"/>
              </a:rPr>
              <a:t/>
            </a:r>
            <a:br>
              <a:rPr lang="pl-PL" sz="2000" dirty="0">
                <a:latin typeface="Book Antiqua" panose="02040602050305030304" pitchFamily="18" charset="0"/>
              </a:rPr>
            </a:br>
            <a:r>
              <a:rPr lang="pl-PL" sz="2000" b="1" u="sng" dirty="0" smtClean="0">
                <a:latin typeface="Book Antiqua" panose="02040602050305030304" pitchFamily="18" charset="0"/>
              </a:rPr>
              <a:t>Do </a:t>
            </a:r>
            <a:r>
              <a:rPr lang="pl-PL" sz="2000" b="1" u="sng" dirty="0">
                <a:latin typeface="Book Antiqua" panose="02040602050305030304" pitchFamily="18" charset="0"/>
              </a:rPr>
              <a:t>zadań Lubuskiego Sejmiku Seniorów należy m.in.: </a:t>
            </a:r>
            <a:r>
              <a:rPr lang="pl-PL" sz="2000" dirty="0">
                <a:latin typeface="Book Antiqua" panose="02040602050305030304" pitchFamily="18" charset="0"/>
              </a:rPr>
              <a:t/>
            </a:r>
            <a:br>
              <a:rPr lang="pl-PL" sz="2000" dirty="0">
                <a:latin typeface="Book Antiqua" panose="02040602050305030304" pitchFamily="18" charset="0"/>
              </a:rPr>
            </a:br>
            <a:r>
              <a:rPr lang="pl-PL" sz="2000" dirty="0">
                <a:latin typeface="Book Antiqua" panose="02040602050305030304" pitchFamily="18" charset="0"/>
              </a:rPr>
              <a:t/>
            </a:r>
            <a:br>
              <a:rPr lang="pl-PL" sz="2000" dirty="0">
                <a:latin typeface="Book Antiqua" panose="02040602050305030304" pitchFamily="18" charset="0"/>
              </a:rPr>
            </a:br>
            <a:r>
              <a:rPr lang="pl-PL" sz="2000" b="1" dirty="0">
                <a:latin typeface="Book Antiqua" panose="02040602050305030304" pitchFamily="18" charset="0"/>
              </a:rPr>
              <a:t>współpraca z władzami przy rozstrzyganiu istotnych oczekiwań </a:t>
            </a:r>
            <a:r>
              <a:rPr lang="pl-PL" sz="2000" b="1" dirty="0" smtClean="0">
                <a:latin typeface="Book Antiqua" panose="02040602050305030304" pitchFamily="18" charset="0"/>
              </a:rPr>
              <a:t/>
            </a:r>
            <a:br>
              <a:rPr lang="pl-PL" sz="2000" b="1" dirty="0" smtClean="0">
                <a:latin typeface="Book Antiqua" panose="02040602050305030304" pitchFamily="18" charset="0"/>
              </a:rPr>
            </a:br>
            <a:r>
              <a:rPr lang="pl-PL" sz="2000" b="1" dirty="0" smtClean="0">
                <a:latin typeface="Book Antiqua" panose="02040602050305030304" pitchFamily="18" charset="0"/>
              </a:rPr>
              <a:t>i </a:t>
            </a:r>
            <a:r>
              <a:rPr lang="pl-PL" sz="2000" b="1" dirty="0">
                <a:latin typeface="Book Antiqua" panose="02040602050305030304" pitchFamily="18" charset="0"/>
              </a:rPr>
              <a:t>potrzeb osób starszych, inicjowanie działań na rzecz seniorów, monitorowanie </a:t>
            </a:r>
            <a:r>
              <a:rPr lang="pl-PL" sz="2000" b="1" dirty="0" smtClean="0">
                <a:latin typeface="Book Antiqua" panose="02040602050305030304" pitchFamily="18" charset="0"/>
              </a:rPr>
              <a:t>i </a:t>
            </a:r>
            <a:r>
              <a:rPr lang="pl-PL" sz="2000" b="1" dirty="0">
                <a:latin typeface="Book Antiqua" panose="02040602050305030304" pitchFamily="18" charset="0"/>
              </a:rPr>
              <a:t>sygnalizowanie potrzeb lubuskich seniorów, wydawanie opinii i formułowanie wniosków służących rozwojowi działalności na rzecz seniorów, opiniowanie dokumentów i programów dotyczących seniorów oraz inicjowanie działań mających na celu upowszechnianie współpracy władz wojewódzkich </a:t>
            </a:r>
            <a:br>
              <a:rPr lang="pl-PL" sz="2000" b="1" dirty="0">
                <a:latin typeface="Book Antiqua" panose="02040602050305030304" pitchFamily="18" charset="0"/>
              </a:rPr>
            </a:br>
            <a:r>
              <a:rPr lang="pl-PL" sz="2000" b="1" dirty="0">
                <a:latin typeface="Book Antiqua" panose="02040602050305030304" pitchFamily="18" charset="0"/>
              </a:rPr>
              <a:t>ze środowiskiem osób starszych.</a:t>
            </a:r>
            <a:br>
              <a:rPr lang="pl-PL" sz="2000" b="1" dirty="0">
                <a:latin typeface="Book Antiqua" panose="02040602050305030304" pitchFamily="18" charset="0"/>
              </a:rPr>
            </a:br>
            <a:endParaRPr lang="pl-PL" sz="2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Rysune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525344"/>
          </a:xfrm>
          <a:prstGeom prst="rect">
            <a:avLst/>
          </a:prstGeom>
        </p:spPr>
      </p:pic>
      <p:pic>
        <p:nvPicPr>
          <p:cNvPr id="5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2280247" cy="6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Pozi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60648"/>
            <a:ext cx="1403648" cy="52942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19572" y="1605473"/>
            <a:ext cx="78128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pl-PL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just"/>
            <a:endParaRPr lang="pl-PL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19572" y="2175733"/>
            <a:ext cx="770485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l-PL" sz="2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2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2000" dirty="0">
              <a:solidFill>
                <a:schemeClr val="bg1"/>
              </a:solidFill>
            </a:endParaRPr>
          </a:p>
          <a:p>
            <a:r>
              <a:rPr lang="pl-PL" sz="2000" dirty="0">
                <a:solidFill>
                  <a:schemeClr val="bg1"/>
                </a:solidFill>
                <a:latin typeface="Arial Narrow" panose="020B0606020202030204" pitchFamily="34" charset="0"/>
              </a:rPr>
              <a:t>W 2021 r. ludność woj. lubuskiego według ekonomicznych grup wieku wynosiła:</a:t>
            </a:r>
          </a:p>
          <a:p>
            <a:endParaRPr lang="pl-PL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bg1"/>
                </a:solidFill>
                <a:latin typeface="Arial Narrow" panose="020B0606020202030204" pitchFamily="34" charset="0"/>
              </a:rPr>
              <a:t>150 550 osób w wieku przedprodukcyjnym,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bg1"/>
                </a:solidFill>
                <a:latin typeface="Arial Narrow" panose="020B0606020202030204" pitchFamily="34" charset="0"/>
              </a:rPr>
              <a:t>623 285 osób w wieku produkcyjnym,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bg1"/>
                </a:solidFill>
                <a:latin typeface="Arial Narrow" panose="020B0606020202030204" pitchFamily="34" charset="0"/>
              </a:rPr>
              <a:t>225 370 osób w wieku poprodukcyjnym.</a:t>
            </a:r>
          </a:p>
        </p:txBody>
      </p:sp>
      <p:pic>
        <p:nvPicPr>
          <p:cNvPr id="10" name="Picture 2" descr="Znalezione obrazy dla zapytania mapa województwa lubuskie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55" y="1700808"/>
            <a:ext cx="1536105" cy="178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2483768" y="1607829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chemeClr val="bg1"/>
                </a:solidFill>
                <a:latin typeface="Arial Narrow" panose="020B0606020202030204" pitchFamily="34" charset="0"/>
              </a:rPr>
              <a:t>Województwo lubuskie na koniec </a:t>
            </a:r>
            <a:r>
              <a:rPr lang="pl-PL" sz="2000" dirty="0">
                <a:solidFill>
                  <a:srgbClr val="FFFF00"/>
                </a:solidFill>
                <a:latin typeface="Arial Narrow" panose="020B0606020202030204" pitchFamily="34" charset="0"/>
              </a:rPr>
              <a:t>2021 roku </a:t>
            </a:r>
            <a:r>
              <a:rPr lang="pl-PL" sz="2000" dirty="0">
                <a:solidFill>
                  <a:schemeClr val="bg1"/>
                </a:solidFill>
                <a:latin typeface="Arial Narrow" panose="020B0606020202030204" pitchFamily="34" charset="0"/>
              </a:rPr>
              <a:t>zamieszkiwało ogółem </a:t>
            </a:r>
            <a:r>
              <a:rPr lang="pl-PL" sz="2000" u="sng" dirty="0">
                <a:solidFill>
                  <a:schemeClr val="bg1"/>
                </a:solidFill>
                <a:latin typeface="Arial Narrow" panose="020B0606020202030204" pitchFamily="34" charset="0"/>
              </a:rPr>
              <a:t>999 205 osób</a:t>
            </a:r>
            <a:endParaRPr lang="pl-PL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8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Rysune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5686"/>
            <a:ext cx="9144000" cy="6552728"/>
          </a:xfrm>
          <a:prstGeom prst="rect">
            <a:avLst/>
          </a:prstGeom>
        </p:spPr>
      </p:pic>
      <p:pic>
        <p:nvPicPr>
          <p:cNvPr id="5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2280247" cy="6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Pozi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60648"/>
            <a:ext cx="1403648" cy="529421"/>
          </a:xfrm>
          <a:prstGeom prst="rect">
            <a:avLst/>
          </a:prstGeom>
        </p:spPr>
      </p:pic>
      <p:pic>
        <p:nvPicPr>
          <p:cNvPr id="8" name="Obraz 7" descr="Rysune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414"/>
            <a:ext cx="9144000" cy="6552728"/>
          </a:xfrm>
          <a:prstGeom prst="rect">
            <a:avLst/>
          </a:prstGeom>
        </p:spPr>
      </p:pic>
      <p:pic>
        <p:nvPicPr>
          <p:cNvPr id="9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376"/>
            <a:ext cx="2280247" cy="6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Pozi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2376"/>
            <a:ext cx="1403648" cy="529421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755576" y="2060848"/>
            <a:ext cx="7992888" cy="4001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Wojewódzki Program na rzecz Osób Starszych</a:t>
            </a:r>
            <a:r>
              <a:rPr lang="pl-PL" sz="22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pl-PL" sz="22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l-PL" sz="2200" dirty="0">
                <a:solidFill>
                  <a:schemeClr val="bg1"/>
                </a:solidFill>
                <a:latin typeface="Arial Narrow" panose="020B0606020202030204" pitchFamily="34" charset="0"/>
              </a:rPr>
              <a:t>obowiązuje od 2018 roku.</a:t>
            </a:r>
            <a:br>
              <a:rPr lang="pl-PL" sz="22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l-PL" sz="2200" dirty="0">
                <a:solidFill>
                  <a:schemeClr val="bg1"/>
                </a:solidFill>
                <a:latin typeface="Arial Narrow" panose="020B0606020202030204" pitchFamily="34" charset="0"/>
              </a:rPr>
              <a:t>Program powstał w odpowiedzi na: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schemeClr val="bg1"/>
                </a:solidFill>
                <a:latin typeface="Arial Narrow" panose="020B0606020202030204" pitchFamily="34" charset="0"/>
              </a:rPr>
              <a:t>potrzebę podjęcia działań aktywizujących osoby starsze,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schemeClr val="bg1"/>
                </a:solidFill>
                <a:latin typeface="Arial Narrow" panose="020B0606020202030204" pitchFamily="34" charset="0"/>
              </a:rPr>
              <a:t>konieczność stworzenia przestrzeni służącej poprawie jakości życia,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schemeClr val="bg1"/>
                </a:solidFill>
                <a:latin typeface="Arial Narrow" panose="020B0606020202030204" pitchFamily="34" charset="0"/>
              </a:rPr>
              <a:t>potrzebę określenia celów oraz kierunków działań pozwalających </a:t>
            </a:r>
            <a:br>
              <a:rPr lang="pl-PL" sz="22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l-PL" sz="2200" dirty="0">
                <a:solidFill>
                  <a:schemeClr val="bg1"/>
                </a:solidFill>
                <a:latin typeface="Arial Narrow" panose="020B0606020202030204" pitchFamily="34" charset="0"/>
              </a:rPr>
              <a:t>na kształtowanie regionu przyjaznego wszystkim mieszkańcom.</a:t>
            </a:r>
            <a:endParaRPr lang="pl-PL" sz="2200" dirty="0">
              <a:solidFill>
                <a:schemeClr val="bg1"/>
              </a:solidFill>
            </a:endParaRPr>
          </a:p>
          <a:p>
            <a:pPr algn="just"/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Rysune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552728"/>
          </a:xfrm>
          <a:prstGeom prst="rect">
            <a:avLst/>
          </a:prstGeom>
        </p:spPr>
      </p:pic>
      <p:pic>
        <p:nvPicPr>
          <p:cNvPr id="5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2280247" cy="6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Pozi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60648"/>
            <a:ext cx="1403648" cy="52942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79512" y="1769800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1" dirty="0">
                <a:solidFill>
                  <a:schemeClr val="bg1"/>
                </a:solidFill>
                <a:latin typeface="Arial Narrow" pitchFamily="34" charset="0"/>
              </a:rPr>
              <a:t>OBSZARY PROBLEMOWE</a:t>
            </a:r>
          </a:p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endParaRPr lang="pl-PL" b="1" dirty="0">
              <a:latin typeface="Arial Narrow" pitchFamily="34" charset="0"/>
            </a:endParaRPr>
          </a:p>
          <a:p>
            <a:pPr algn="just">
              <a:defRPr/>
            </a:pPr>
            <a:endParaRPr lang="pl-PL" sz="2300" b="1" dirty="0">
              <a:solidFill>
                <a:schemeClr val="bg1"/>
              </a:solidFill>
              <a:effectLst>
                <a:outerShdw blurRad="50800" dist="50800" dir="5400000" sx="101000" sy="101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algn="just">
              <a:defRPr/>
            </a:pPr>
            <a:endParaRPr lang="pl-PL" sz="2300" b="1" dirty="0">
              <a:solidFill>
                <a:schemeClr val="bg1"/>
              </a:solidFill>
              <a:effectLst>
                <a:outerShdw blurRad="50800" dist="50800" dir="5400000" sx="101000" sy="101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algn="just">
              <a:defRPr/>
            </a:pPr>
            <a:endParaRPr lang="pl-PL" sz="2300" b="1" dirty="0">
              <a:solidFill>
                <a:schemeClr val="bg1"/>
              </a:solidFill>
              <a:effectLst>
                <a:outerShdw blurRad="50800" dist="50800" dir="5400000" sx="101000" sy="101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algn="just">
              <a:defRPr/>
            </a:pPr>
            <a:endParaRPr lang="pl-PL" sz="2300" b="1" dirty="0">
              <a:solidFill>
                <a:schemeClr val="bg1"/>
              </a:solidFill>
              <a:effectLst>
                <a:outerShdw blurRad="50800" dist="50800" dir="5400000" sx="101000" sy="101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algn="just">
              <a:defRPr/>
            </a:pPr>
            <a:endParaRPr lang="pl-PL" sz="2300" b="1" dirty="0">
              <a:solidFill>
                <a:schemeClr val="bg1"/>
              </a:solidFill>
              <a:effectLst>
                <a:outerShdw blurRad="50800" dist="50800" dir="5400000" sx="101000" sy="101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algn="just">
              <a:defRPr/>
            </a:pPr>
            <a:endParaRPr lang="pl-PL" sz="1500" b="1" dirty="0">
              <a:solidFill>
                <a:schemeClr val="bg1"/>
              </a:solidFill>
              <a:effectLst>
                <a:outerShdw blurRad="50800" dist="50800" dir="5400000" sx="101000" sy="101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algn="just">
              <a:defRPr/>
            </a:pPr>
            <a:r>
              <a:rPr lang="pl-PL" sz="1500" b="1" dirty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itchFamily="34" charset="0"/>
              </a:rPr>
              <a:t>	Cel główny:			Cel główny :		Cel główny :</a:t>
            </a:r>
          </a:p>
          <a:p>
            <a:pPr algn="just">
              <a:defRPr/>
            </a:pPr>
            <a:r>
              <a:rPr lang="pl-PL" sz="1500" b="1" dirty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itchFamily="34" charset="0"/>
              </a:rPr>
              <a:t>Poprawa jakości i dostępności	Przeciwdziałanie wykluczeniu	Rozwój aktywności społecznej,     </a:t>
            </a:r>
          </a:p>
          <a:p>
            <a:pPr algn="just">
              <a:defRPr/>
            </a:pPr>
            <a:r>
              <a:rPr lang="pl-PL" sz="1500" b="1" dirty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itchFamily="34" charset="0"/>
              </a:rPr>
              <a:t>usług medycznych poprzez:	społecznemu osób starszych	kulturalnej i edukacyjnej</a:t>
            </a:r>
          </a:p>
          <a:p>
            <a:pPr algn="just">
              <a:defRPr/>
            </a:pPr>
            <a:r>
              <a:rPr lang="pl-PL" sz="1500" b="1" dirty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itchFamily="34" charset="0"/>
              </a:rPr>
              <a:t>- tworzenie poradni  i oddz. 	i ich rodzin	poprzez:		osób starszych oraz</a:t>
            </a:r>
          </a:p>
          <a:p>
            <a:pPr algn="just">
              <a:defRPr/>
            </a:pPr>
            <a:r>
              <a:rPr lang="pl-PL" sz="1500" b="1" dirty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itchFamily="34" charset="0"/>
              </a:rPr>
              <a:t>geriatrycznych;		- wsparcie i tworzenie		przeciwdziałanie izolacji</a:t>
            </a:r>
          </a:p>
          <a:p>
            <a:pPr algn="just">
              <a:defRPr/>
            </a:pPr>
            <a:r>
              <a:rPr lang="pl-PL" sz="1500" b="1" dirty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itchFamily="34" charset="0"/>
              </a:rPr>
              <a:t>- tworzenie 	poradni zdrowia 	rodzinnych domów pomocy	społecznej poprzez:</a:t>
            </a:r>
          </a:p>
          <a:p>
            <a:pPr algn="just">
              <a:defRPr/>
            </a:pPr>
            <a:r>
              <a:rPr lang="pl-PL" sz="1500" b="1" dirty="0">
                <a:solidFill>
                  <a:prstClr val="white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itchFamily="34" charset="0"/>
              </a:rPr>
              <a:t>psychicznego dla osób starszych.     społecznej;			- promowanie pozytywnego wizerunku</a:t>
            </a:r>
            <a:endParaRPr lang="pl-PL" sz="1500" b="1" dirty="0">
              <a:solidFill>
                <a:schemeClr val="bg1"/>
              </a:solidFill>
              <a:effectLst>
                <a:outerShdw blurRad="50800" dist="50800" dir="5400000" sx="101000" sy="101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algn="just">
              <a:defRPr/>
            </a:pPr>
            <a:r>
              <a:rPr lang="pl-PL" sz="1500" b="1" dirty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itchFamily="34" charset="0"/>
              </a:rPr>
              <a:t>			- rozwój sieci wsparcia dla osób	osoby starszej;</a:t>
            </a:r>
          </a:p>
          <a:p>
            <a:pPr algn="just">
              <a:defRPr/>
            </a:pPr>
            <a:r>
              <a:rPr lang="pl-PL" sz="1500" b="1" dirty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itchFamily="34" charset="0"/>
              </a:rPr>
              <a:t>			opiekujących się seniorami.	- inicjowanie aktywności sportowej 							seniorów.</a:t>
            </a:r>
          </a:p>
          <a:p>
            <a:pPr algn="just">
              <a:defRPr/>
            </a:pPr>
            <a:endParaRPr lang="pl-PL" sz="2300" b="1" dirty="0">
              <a:solidFill>
                <a:schemeClr val="bg1"/>
              </a:solidFill>
              <a:effectLst>
                <a:outerShdw blurRad="50800" dist="50800" dir="5400000" sx="101000" sy="101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pl-PL" sz="2300" b="1" dirty="0">
              <a:solidFill>
                <a:schemeClr val="bg1"/>
              </a:solidFill>
              <a:effectLst>
                <a:outerShdw blurRad="50800" dist="50800" dir="5400000" sx="101000" sy="101000" algn="ctr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Prostokąt zaokrąglony 1"/>
          <p:cNvSpPr/>
          <p:nvPr/>
        </p:nvSpPr>
        <p:spPr>
          <a:xfrm>
            <a:off x="701570" y="2603954"/>
            <a:ext cx="1872208" cy="14731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Arial Narrow" panose="020B0606020202030204" pitchFamily="34" charset="0"/>
              </a:rPr>
              <a:t>ZDROWIE I PROFILAKTYKA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3406417" y="2603954"/>
            <a:ext cx="1872208" cy="14731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Arial Narrow" panose="020B0606020202030204" pitchFamily="34" charset="0"/>
              </a:rPr>
              <a:t>SYSTEM WSPARCIA- INFRASTRUKTURA I USŁUGI SOCJALNE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6185452" y="2603954"/>
            <a:ext cx="1872208" cy="14731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Arial Narrow" panose="020B0606020202030204" pitchFamily="34" charset="0"/>
              </a:rPr>
              <a:t>UDZIAŁ W ZYCIU SPOŁECZNYM-AKTYWNOŚĆ KULTURALNA, EDUKACYJNA I SPORTOWA</a:t>
            </a:r>
          </a:p>
        </p:txBody>
      </p:sp>
    </p:spTree>
    <p:extLst>
      <p:ext uri="{BB962C8B-B14F-4D97-AF65-F5344CB8AC3E}">
        <p14:creationId xmlns:p14="http://schemas.microsoft.com/office/powerpoint/2010/main" val="3644496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Rysune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5272"/>
            <a:ext cx="9144000" cy="6552728"/>
          </a:xfrm>
          <a:prstGeom prst="rect">
            <a:avLst/>
          </a:prstGeom>
        </p:spPr>
      </p:pic>
      <p:pic>
        <p:nvPicPr>
          <p:cNvPr id="5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2280247" cy="6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Pozi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60648"/>
            <a:ext cx="1403648" cy="52942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51520" y="2492896"/>
            <a:ext cx="871296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pl-PL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pl-PL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pl-PL" sz="2400" dirty="0">
              <a:solidFill>
                <a:schemeClr val="bg1"/>
              </a:solidFill>
            </a:endParaRPr>
          </a:p>
          <a:p>
            <a:pPr>
              <a:defRPr/>
            </a:pPr>
            <a:endParaRPr lang="pl-PL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pl-PL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pl-PL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pl-PL" sz="1500" b="1" dirty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</a:p>
          <a:p>
            <a:pPr>
              <a:defRPr/>
            </a:pPr>
            <a:r>
              <a:rPr lang="pl-PL" sz="1500" b="1" dirty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itchFamily="34" charset="0"/>
              </a:rPr>
              <a:t>	Cel główny: </a:t>
            </a:r>
            <a:r>
              <a:rPr lang="pl-PL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		</a:t>
            </a:r>
            <a:r>
              <a:rPr lang="pl-PL" sz="1500" b="1" dirty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itchFamily="34" charset="0"/>
              </a:rPr>
              <a:t>Cel główny:</a:t>
            </a:r>
            <a:endParaRPr lang="pl-PL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pl-PL" sz="1500" b="1" dirty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itchFamily="34" charset="0"/>
              </a:rPr>
              <a:t>Wzrost aktywności zawodowej osób starszych 		Zapobieganie przemocy i dyskryminacji </a:t>
            </a:r>
          </a:p>
          <a:p>
            <a:pPr>
              <a:defRPr/>
            </a:pPr>
            <a:r>
              <a:rPr lang="pl-PL" sz="1500" b="1" dirty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itchFamily="34" charset="0"/>
              </a:rPr>
              <a:t>poprzez: 					wobec osób starszych poprzez:</a:t>
            </a:r>
          </a:p>
          <a:p>
            <a:pPr>
              <a:defRPr/>
            </a:pPr>
            <a:r>
              <a:rPr lang="pl-PL" sz="1500" b="1" dirty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itchFamily="34" charset="0"/>
              </a:rPr>
              <a:t>- organizowanie staży i prac interwencyjnych dla		- doskonalenie procedury „Niebieskie Karty”</a:t>
            </a:r>
          </a:p>
          <a:p>
            <a:pPr>
              <a:defRPr/>
            </a:pPr>
            <a:r>
              <a:rPr lang="pl-PL" sz="1500" b="1" dirty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itchFamily="34" charset="0"/>
              </a:rPr>
              <a:t>osób 50+;					zapewniającą ochronę osobom starszym;	</a:t>
            </a:r>
          </a:p>
          <a:p>
            <a:pPr>
              <a:defRPr/>
            </a:pPr>
            <a:r>
              <a:rPr lang="pl-PL" sz="1500" b="1" dirty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itchFamily="34" charset="0"/>
              </a:rPr>
              <a:t>- wsparcie PES tworzonych przez osoby 50+ 		- zwiększanie świadomości osób starszych </a:t>
            </a:r>
          </a:p>
          <a:p>
            <a:pPr>
              <a:defRPr/>
            </a:pPr>
            <a:r>
              <a:rPr lang="pl-PL" sz="1500" b="1" dirty="0"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000000"/>
                  </a:outerShdw>
                </a:effectLst>
                <a:latin typeface="Arial Narrow" pitchFamily="34" charset="0"/>
              </a:rPr>
              <a:t>i działające na ich rzecz.				na temat przemocy.			</a:t>
            </a:r>
            <a:r>
              <a:rPr lang="pl-PL" sz="1500" dirty="0">
                <a:solidFill>
                  <a:schemeClr val="bg1"/>
                </a:solidFill>
                <a:latin typeface="Arial Narrow" panose="020B0606020202030204" pitchFamily="34" charset="0"/>
              </a:rPr>
              <a:t>	</a:t>
            </a:r>
          </a:p>
          <a:p>
            <a:pPr>
              <a:defRPr/>
            </a:pPr>
            <a:r>
              <a:rPr lang="pl-PL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	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827584" y="2780928"/>
            <a:ext cx="1872208" cy="13881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Arial Narrow" panose="020B0606020202030204" pitchFamily="34" charset="0"/>
              </a:rPr>
              <a:t>AKTYWNOŚĆ ZAWODOWA OSÓB POWYŻEJ 50 ROKU ŻYCIA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5940152" y="2741744"/>
            <a:ext cx="1872208" cy="1388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Arial Narrow" panose="020B0606020202030204" pitchFamily="34" charset="0"/>
              </a:rPr>
              <a:t>BEZPIECZEŃSTWO</a:t>
            </a:r>
          </a:p>
        </p:txBody>
      </p:sp>
      <p:sp>
        <p:nvSpPr>
          <p:cNvPr id="2" name="Prostokąt 1"/>
          <p:cNvSpPr/>
          <p:nvPr/>
        </p:nvSpPr>
        <p:spPr>
          <a:xfrm>
            <a:off x="3069772" y="1772816"/>
            <a:ext cx="2818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000" b="1" dirty="0">
                <a:solidFill>
                  <a:schemeClr val="bg1"/>
                </a:solidFill>
                <a:latin typeface="Arial Narrow" pitchFamily="34" charset="0"/>
              </a:rPr>
              <a:t>OBSZARY PROBLEMOWE</a:t>
            </a:r>
          </a:p>
        </p:txBody>
      </p:sp>
    </p:spTree>
    <p:extLst>
      <p:ext uri="{BB962C8B-B14F-4D97-AF65-F5344CB8AC3E}">
        <p14:creationId xmlns:p14="http://schemas.microsoft.com/office/powerpoint/2010/main" val="3737868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ysune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5272"/>
            <a:ext cx="9144000" cy="6552728"/>
          </a:xfrm>
          <a:prstGeom prst="rect">
            <a:avLst/>
          </a:prstGeom>
        </p:spPr>
      </p:pic>
      <p:pic>
        <p:nvPicPr>
          <p:cNvPr id="5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2280247" cy="6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Pozi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60648"/>
            <a:ext cx="1403648" cy="52942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27655" y="3517845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2000" b="1" spc="-6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75556" y="1700808"/>
            <a:ext cx="799288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Cykliczne wydarzenia i akcje profilaktyczne organizowane przez UMWL: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Powołanie Lubuskiego Sejmiku Seniorów,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Lubuski Piknik Zdrowia,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obchody Światowego Dnia Serca,</a:t>
            </a:r>
            <a:endParaRPr lang="pl-PL" sz="16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obchody Światowego Dnia Zdrowia Psychicznego,</a:t>
            </a:r>
            <a:endParaRPr lang="pl-PL" sz="16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konferencje onkologiczne,</a:t>
            </a:r>
            <a:endParaRPr lang="pl-PL" sz="16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białe soboty w szpitalach,</a:t>
            </a:r>
            <a:endParaRPr lang="pl-PL" sz="16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współpraca z organizacjami pozarządowymi poprzez organizację konkursów ofert </a:t>
            </a:r>
            <a:br>
              <a:rPr lang="pl-PL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NGO,</a:t>
            </a:r>
            <a:endParaRPr lang="pl-PL" sz="16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promocja aktywności - rajdy rowerowe, biegi, marsze, „Trzymaj Formę”,</a:t>
            </a:r>
            <a:endParaRPr lang="pl-PL" sz="16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wykłady dot. chorób onkologicznych u kobiet - na Lubuskich Kongresach Kobiet.</a:t>
            </a:r>
            <a:endParaRPr lang="pl-PL" sz="16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84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ysune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552728"/>
          </a:xfrm>
          <a:prstGeom prst="rect">
            <a:avLst/>
          </a:prstGeom>
        </p:spPr>
      </p:pic>
      <p:pic>
        <p:nvPicPr>
          <p:cNvPr id="5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2280247" cy="6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Pozi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60648"/>
            <a:ext cx="1403648" cy="52942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227764" y="29249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Wybrane przykłady </a:t>
            </a:r>
          </a:p>
          <a:p>
            <a:pPr algn="ctr"/>
            <a:r>
              <a:rPr lang="pl-PL" sz="2400" b="1" dirty="0"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polityki senioralnej </a:t>
            </a:r>
            <a:br>
              <a:rPr lang="pl-PL" sz="2400" b="1" dirty="0"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pl-PL" sz="2400" b="1" dirty="0"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 Województwie Lubuskim</a:t>
            </a:r>
            <a:endParaRPr lang="pl-PL" sz="2400" dirty="0">
              <a:solidFill>
                <a:schemeClr val="bg1"/>
              </a:solidFill>
              <a:effectLst>
                <a:outerShdw blurRad="50800" dist="50800" dir="5400000" sx="101000" sy="101000" algn="ctr" rotWithShape="0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600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ysune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5686"/>
            <a:ext cx="9144000" cy="6552728"/>
          </a:xfrm>
          <a:prstGeom prst="rect">
            <a:avLst/>
          </a:prstGeom>
        </p:spPr>
      </p:pic>
      <p:pic>
        <p:nvPicPr>
          <p:cNvPr id="5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2280247" cy="6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Pozi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60648"/>
            <a:ext cx="1403648" cy="529421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83568" y="2314470"/>
            <a:ext cx="53285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</a:t>
            </a:r>
          </a:p>
          <a:p>
            <a:r>
              <a:rPr lang="pl-PL" sz="2000" dirty="0">
                <a:solidFill>
                  <a:schemeClr val="bg1"/>
                </a:solidFill>
                <a:latin typeface="Arial Narrow" panose="020B0606020202030204" pitchFamily="34" charset="0"/>
              </a:rPr>
              <a:t>obchodzony jest rokrocznie od 1999 roku. Obchody </a:t>
            </a:r>
          </a:p>
          <a:p>
            <a:r>
              <a:rPr lang="pl-PL" sz="2000" dirty="0">
                <a:solidFill>
                  <a:schemeClr val="bg1"/>
                </a:solidFill>
                <a:latin typeface="Arial Narrow" panose="020B0606020202030204" pitchFamily="34" charset="0"/>
              </a:rPr>
              <a:t>te stały się tradycją społeczno-kulturalną naszego regionu. Każdego roku organizowanych jest ponad </a:t>
            </a:r>
          </a:p>
          <a:p>
            <a:r>
              <a:rPr lang="pl-PL" sz="2000" dirty="0">
                <a:solidFill>
                  <a:schemeClr val="bg1"/>
                </a:solidFill>
                <a:latin typeface="Arial Narrow" panose="020B0606020202030204" pitchFamily="34" charset="0"/>
              </a:rPr>
              <a:t>200 imprez lokalnych w miastach i wsiach województwa. Biorą w nich udział mieszkańcy domów pomocy społecznej, domów dziennego pobytu, słuchacze uniwersytetów trzeciego wieku, świetlic, klubów seniora, ośrodków wsparcia i innych podmiotów zaangażowanych w pracę na rzecz osób starszych.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60783" y="2083637"/>
            <a:ext cx="3599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LUBUSKI TYDZIEŃ SENIORA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35" y="3789039"/>
            <a:ext cx="2904707" cy="194421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37" y="1558148"/>
            <a:ext cx="2949662" cy="197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ysune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552728"/>
          </a:xfrm>
          <a:prstGeom prst="rect">
            <a:avLst/>
          </a:prstGeom>
        </p:spPr>
      </p:pic>
      <p:pic>
        <p:nvPicPr>
          <p:cNvPr id="5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2280247" cy="6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Pozi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60648"/>
            <a:ext cx="1403648" cy="529421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85488" y="2861935"/>
            <a:ext cx="52516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Arial Narrow" panose="020B0606020202030204" pitchFamily="34" charset="0"/>
              </a:rPr>
              <a:t>1 sierpnia 2016 r. powołano Lubuską Społeczną Radę Seniorów, która jest organem konsultacyjnym, doradczym i inicjatywnym, działającym na rzecz wzmocnienia i rozwoju regionalnej polityki senioralnej przy Marszałku Województwa Lubuskiego. </a:t>
            </a:r>
          </a:p>
          <a:p>
            <a:endParaRPr lang="pl-PL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pl-PL" sz="2000" dirty="0">
                <a:solidFill>
                  <a:schemeClr val="bg1"/>
                </a:solidFill>
                <a:latin typeface="Arial Narrow" panose="020B0606020202030204" pitchFamily="34" charset="0"/>
              </a:rPr>
              <a:t>Lubuska Społeczna Rada Seniorów II kadencji, obecnie liczy 10 członków.</a:t>
            </a:r>
          </a:p>
          <a:p>
            <a:r>
              <a:rPr lang="pl-PL" sz="20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pl-PL" sz="20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pl-PL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85488" y="2132856"/>
            <a:ext cx="510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LUBUSKA SPOŁECZNA RADA SENIORÓW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7" y="1772816"/>
            <a:ext cx="2933818" cy="1955879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24" y="4293096"/>
            <a:ext cx="3107831" cy="20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16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5875</TotalTime>
  <Words>393</Words>
  <Application>Microsoft Office PowerPoint</Application>
  <PresentationFormat>Pokaz na ekranie (4:3)</PresentationFormat>
  <Paragraphs>133</Paragraphs>
  <Slides>16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Book Antiqua</vt:lpstr>
      <vt:lpstr>Calibri</vt:lpstr>
      <vt:lpstr>M+ 2c bold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Do zadań Lubuskiego Sejmiku Seniorów należy m.in.:   współpraca z władzami przy rozstrzyganiu istotnych oczekiwań  i potrzeb osób starszych, inicjowanie działań na rzecz seniorów, monitorowanie i sygnalizowanie potrzeb lubuskich seniorów, wydawanie opinii i formułowanie wniosków służących rozwojowi działalności na rzecz seniorów, opiniowanie dokumentów i programów dotyczących seniorów oraz inicjowanie działań mających na celu upowszechnianie współpracy władz wojewódzkich  ze środowiskiem osób starszych. 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„Rozwój Bazy Sportowej Województwa Lubuskiego” Drzonków, 5 października 2011 r.  Samorząd województwa lubuskiego na rzecz  wspierania rozwoju sportu</dc:title>
  <dc:creator>Your User Name</dc:creator>
  <cp:lastModifiedBy>Bryszewska Katarzyna</cp:lastModifiedBy>
  <cp:revision>622</cp:revision>
  <cp:lastPrinted>2018-05-11T08:18:20Z</cp:lastPrinted>
  <dcterms:created xsi:type="dcterms:W3CDTF">2011-09-26T08:24:23Z</dcterms:created>
  <dcterms:modified xsi:type="dcterms:W3CDTF">2022-10-24T07:18:12Z</dcterms:modified>
</cp:coreProperties>
</file>