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4" r:id="rId4"/>
    <p:sldId id="262" r:id="rId5"/>
    <p:sldId id="263" r:id="rId6"/>
    <p:sldId id="265" r:id="rId7"/>
    <p:sldId id="261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hrmw1ZnDE1EdiGrAXpkwRhorR6J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ja Łagodzińska" initials="AŁ" lastIdx="1" clrIdx="0">
    <p:extLst>
      <p:ext uri="{19B8F6BF-5375-455C-9EA6-DF929625EA0E}">
        <p15:presenceInfo xmlns:p15="http://schemas.microsoft.com/office/powerpoint/2012/main" userId="S::ekipa@lezeipracuje.onmicrosoft.com::6a8acf4c-52f4-4593-81de-457888fbd9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68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bar\OneDrive\Desktop\Wyliczenia_Zielona%20G&#243;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mibar\OneDrive\Desktop\Wyliczenia_Zielona%20G&#243;r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OSI</a:t>
            </a:r>
            <a:r>
              <a:rPr lang="pl-PL" sz="1600" b="1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gminne</a:t>
            </a:r>
            <a:r>
              <a:rPr lang="en-US" sz="1600" b="1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 w CWD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Arkusz3!$B$107</c:f>
              <c:strCache>
                <c:ptCount val="1"/>
                <c:pt idx="0">
                  <c:v>OSI w CWD</c:v>
                </c:pt>
              </c:strCache>
            </c:strRef>
          </c:tx>
          <c:spPr>
            <a:solidFill>
              <a:schemeClr val="accent6"/>
            </a:solidFill>
            <a:ln w="3175">
              <a:solidFill>
                <a:schemeClr val="dk1">
                  <a:lumMod val="50000"/>
                  <a:lumOff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Arkusz3!$A$108:$A$123</c:f>
              <c:strCache>
                <c:ptCount val="16"/>
                <c:pt idx="0">
                  <c:v>Dolnośląskie</c:v>
                </c:pt>
                <c:pt idx="1">
                  <c:v>Kujawsko-pomorskie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Świętokrzyskie</c:v>
                </c:pt>
                <c:pt idx="13">
                  <c:v>Warmińsko-Mazurskie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Arkusz3!$B$108:$B$123</c:f>
              <c:numCache>
                <c:formatCode>0%</c:formatCode>
                <c:ptCount val="16"/>
                <c:pt idx="0">
                  <c:v>0.16666666666666666</c:v>
                </c:pt>
                <c:pt idx="1">
                  <c:v>0.15686274509803921</c:v>
                </c:pt>
                <c:pt idx="2">
                  <c:v>0.19285714285714287</c:v>
                </c:pt>
                <c:pt idx="3">
                  <c:v>0.66666666666666663</c:v>
                </c:pt>
                <c:pt idx="4">
                  <c:v>0.66666666666666663</c:v>
                </c:pt>
                <c:pt idx="5">
                  <c:v>0.48275862068965519</c:v>
                </c:pt>
                <c:pt idx="6">
                  <c:v>0.35643564356435642</c:v>
                </c:pt>
                <c:pt idx="7">
                  <c:v>0.8</c:v>
                </c:pt>
                <c:pt idx="8">
                  <c:v>0.30769230769230771</c:v>
                </c:pt>
                <c:pt idx="9">
                  <c:v>0.72463768115942029</c:v>
                </c:pt>
                <c:pt idx="10">
                  <c:v>0.66666666666666663</c:v>
                </c:pt>
                <c:pt idx="11">
                  <c:v>1</c:v>
                </c:pt>
                <c:pt idx="12">
                  <c:v>0.52500000000000002</c:v>
                </c:pt>
                <c:pt idx="13">
                  <c:v>0.34848484848484851</c:v>
                </c:pt>
                <c:pt idx="14">
                  <c:v>0.36842105263157893</c:v>
                </c:pt>
                <c:pt idx="15">
                  <c:v>0.81666666666666665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5A-4F9F-BEF8-8930F6E8B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2255552"/>
        <c:axId val="382247648"/>
      </c:barChart>
      <c:catAx>
        <c:axId val="3822555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247648"/>
        <c:crosses val="autoZero"/>
        <c:auto val="1"/>
        <c:lblAlgn val="ctr"/>
        <c:lblOffset val="100"/>
        <c:noMultiLvlLbl val="0"/>
      </c:catAx>
      <c:valAx>
        <c:axId val="382247648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225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/>
              <a:t>Formy instytucjonalizacji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Arkusz3!$B$22</c:f>
              <c:strCache>
                <c:ptCount val="1"/>
                <c:pt idx="0">
                  <c:v>Wybierane formy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Arkusz3!$A$23:$A$26</c:f>
              <c:strCache>
                <c:ptCount val="4"/>
                <c:pt idx="0">
                  <c:v>Porozumienie</c:v>
                </c:pt>
                <c:pt idx="1">
                  <c:v>Stowarzyszenie</c:v>
                </c:pt>
                <c:pt idx="2">
                  <c:v>Związki międzygminne i powiatowo-gminne</c:v>
                </c:pt>
                <c:pt idx="3">
                  <c:v>Formuła niepewna - trwa proces decyzyjny</c:v>
                </c:pt>
              </c:strCache>
            </c:strRef>
          </c:cat>
          <c:val>
            <c:numRef>
              <c:f>Arkusz3!$B$23:$B$26</c:f>
              <c:numCache>
                <c:formatCode>General</c:formatCode>
                <c:ptCount val="4"/>
                <c:pt idx="0">
                  <c:v>25</c:v>
                </c:pt>
                <c:pt idx="1">
                  <c:v>10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2-44C6-84D9-5B906647A5EA}"/>
            </c:ext>
          </c:extLst>
        </c:ser>
        <c:ser>
          <c:idx val="1"/>
          <c:order val="1"/>
          <c:tx>
            <c:strRef>
              <c:f>Arkusz3!$C$22</c:f>
              <c:strCache>
                <c:ptCount val="1"/>
                <c:pt idx="0">
                  <c:v>W tym partnerstwa zinstytucjonalizowane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Arkusz3!$A$23:$A$26</c:f>
              <c:strCache>
                <c:ptCount val="4"/>
                <c:pt idx="0">
                  <c:v>Porozumienie</c:v>
                </c:pt>
                <c:pt idx="1">
                  <c:v>Stowarzyszenie</c:v>
                </c:pt>
                <c:pt idx="2">
                  <c:v>Związki międzygminne i powiatowo-gminne</c:v>
                </c:pt>
                <c:pt idx="3">
                  <c:v>Formuła niepewna - trwa proces decyzyjny</c:v>
                </c:pt>
              </c:strCache>
            </c:strRef>
          </c:cat>
          <c:val>
            <c:numRef>
              <c:f>Arkusz3!$C$23:$C$26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2-44C6-84D9-5B906647A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9280432"/>
        <c:axId val="339282928"/>
      </c:barChart>
      <c:catAx>
        <c:axId val="33928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282928"/>
        <c:crosses val="autoZero"/>
        <c:auto val="1"/>
        <c:lblAlgn val="ctr"/>
        <c:lblOffset val="100"/>
        <c:noMultiLvlLbl val="0"/>
      </c:catAx>
      <c:valAx>
        <c:axId val="33928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28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Arkusz4!$F$7</c:f>
              <c:strCache>
                <c:ptCount val="1"/>
                <c:pt idx="0">
                  <c:v>Szacowana wartość  dokumentów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Arkusz4!$C$8:$C$23</c:f>
              <c:strCache>
                <c:ptCount val="16"/>
                <c:pt idx="0">
                  <c:v>Dolnośląskie</c:v>
                </c:pt>
                <c:pt idx="1">
                  <c:v>Kujawsko-pomorskie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Świętokrzyskie</c:v>
                </c:pt>
                <c:pt idx="13">
                  <c:v>Warmińsko-Mazurskie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Arkusz4!$F$8:$F$23</c:f>
              <c:numCache>
                <c:formatCode>_("zł"* #,##0.00_);_("zł"* \(#,##0.00\);_("zł"* "-"??_);_(@_)</c:formatCode>
                <c:ptCount val="16"/>
                <c:pt idx="0">
                  <c:v>134000</c:v>
                </c:pt>
                <c:pt idx="1">
                  <c:v>380000</c:v>
                </c:pt>
                <c:pt idx="2">
                  <c:v>494200</c:v>
                </c:pt>
                <c:pt idx="3">
                  <c:v>277550</c:v>
                </c:pt>
                <c:pt idx="4">
                  <c:v>250000</c:v>
                </c:pt>
                <c:pt idx="5">
                  <c:v>360000</c:v>
                </c:pt>
                <c:pt idx="6">
                  <c:v>455000</c:v>
                </c:pt>
                <c:pt idx="7">
                  <c:v>120000</c:v>
                </c:pt>
                <c:pt idx="8">
                  <c:v>378288</c:v>
                </c:pt>
                <c:pt idx="9">
                  <c:v>360000</c:v>
                </c:pt>
                <c:pt idx="10">
                  <c:v>205000</c:v>
                </c:pt>
                <c:pt idx="11">
                  <c:v>233166</c:v>
                </c:pt>
                <c:pt idx="12">
                  <c:v>270000</c:v>
                </c:pt>
                <c:pt idx="13">
                  <c:v>315000</c:v>
                </c:pt>
                <c:pt idx="14">
                  <c:v>383903</c:v>
                </c:pt>
                <c:pt idx="15">
                  <c:v>366897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98-4DD5-9383-C6BBA804E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axId val="305437072"/>
        <c:axId val="305442896"/>
      </c:barChart>
      <c:lineChart>
        <c:grouping val="standard"/>
        <c:varyColors val="0"/>
        <c:ser>
          <c:idx val="0"/>
          <c:order val="0"/>
          <c:tx>
            <c:strRef>
              <c:f>Arkusz4!$D$7</c:f>
              <c:strCache>
                <c:ptCount val="1"/>
                <c:pt idx="0">
                  <c:v>Liczba dokumentów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2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Arkusz4!$C$8:$C$23</c:f>
              <c:strCache>
                <c:ptCount val="16"/>
                <c:pt idx="0">
                  <c:v>Dolnośląskie</c:v>
                </c:pt>
                <c:pt idx="1">
                  <c:v>Kujawsko-pomorskie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Świętokrzyskie</c:v>
                </c:pt>
                <c:pt idx="13">
                  <c:v>Warmińsko-Mazurskie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Arkusz4!$D$8:$D$23</c:f>
              <c:numCache>
                <c:formatCode>General</c:formatCode>
                <c:ptCount val="16"/>
                <c:pt idx="0">
                  <c:v>1</c:v>
                </c:pt>
                <c:pt idx="1">
                  <c:v>4</c:v>
                </c:pt>
                <c:pt idx="2">
                  <c:v>8</c:v>
                </c:pt>
                <c:pt idx="3">
                  <c:v>6</c:v>
                </c:pt>
                <c:pt idx="4">
                  <c:v>4</c:v>
                </c:pt>
                <c:pt idx="5">
                  <c:v>3</c:v>
                </c:pt>
                <c:pt idx="6">
                  <c:v>6</c:v>
                </c:pt>
                <c:pt idx="7">
                  <c:v>1</c:v>
                </c:pt>
                <c:pt idx="8">
                  <c:v>5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4</c:v>
                </c:pt>
                <c:pt idx="14">
                  <c:v>4</c:v>
                </c:pt>
                <c:pt idx="15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98-4DD5-9383-C6BBA804EDBD}"/>
            </c:ext>
          </c:extLst>
        </c:ser>
        <c:ser>
          <c:idx val="1"/>
          <c:order val="1"/>
          <c:tx>
            <c:strRef>
              <c:f>Arkusz4!$E$7</c:f>
              <c:strCache>
                <c:ptCount val="1"/>
                <c:pt idx="0">
                  <c:v>Liczba partnerstw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Arkusz4!$C$8:$C$23</c:f>
              <c:strCache>
                <c:ptCount val="16"/>
                <c:pt idx="0">
                  <c:v>Dolnośląskie</c:v>
                </c:pt>
                <c:pt idx="1">
                  <c:v>Kujawsko-pomorskie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Świętokrzyskie</c:v>
                </c:pt>
                <c:pt idx="13">
                  <c:v>Warmińsko-Mazurskie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Arkusz4!$E$8:$E$23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98-4DD5-9383-C6BBA804ED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38320"/>
        <c:axId val="305435824"/>
      </c:lineChart>
      <c:catAx>
        <c:axId val="305437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5442896"/>
        <c:crosses val="autoZero"/>
        <c:auto val="1"/>
        <c:lblAlgn val="ctr"/>
        <c:lblOffset val="100"/>
        <c:noMultiLvlLbl val="0"/>
      </c:catAx>
      <c:valAx>
        <c:axId val="30544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zł&quot;* #,##0.00_);_(&quot;zł&quot;* \(#,##0.00\);_(&quot;zł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5437072"/>
        <c:crosses val="autoZero"/>
        <c:crossBetween val="between"/>
      </c:valAx>
      <c:valAx>
        <c:axId val="3054358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5438320"/>
        <c:crosses val="max"/>
        <c:crossBetween val="between"/>
      </c:valAx>
      <c:catAx>
        <c:axId val="305438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5435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Arkusz5!$B$5:$B$20</cx:f>
        <cx:lvl ptCount="16">
          <cx:pt idx="0">Dolnośląskie</cx:pt>
          <cx:pt idx="1">Kujawsko-pomorskie</cx:pt>
          <cx:pt idx="2">Lubelskie</cx:pt>
          <cx:pt idx="3">Lubuskie</cx:pt>
          <cx:pt idx="4">Łódzkie</cx:pt>
          <cx:pt idx="5">Małopolskie</cx:pt>
          <cx:pt idx="6">Mazowieckie</cx:pt>
          <cx:pt idx="7">Opolskie</cx:pt>
          <cx:pt idx="8">Podkarpackie</cx:pt>
          <cx:pt idx="9">Podlaskie</cx:pt>
          <cx:pt idx="10">Pomorskie</cx:pt>
          <cx:pt idx="11">Śląskie</cx:pt>
          <cx:pt idx="12">Świętokrzyskie</cx:pt>
          <cx:pt idx="13">Warmińsko-Mazurskie</cx:pt>
          <cx:pt idx="14">Wielkopolskie</cx:pt>
          <cx:pt idx="15">Zachodniopomorskie</cx:pt>
        </cx:lvl>
      </cx:strDim>
      <cx:strDim type="colorStr">
        <cx:f>Arkusz5!$C$5:$C$20</cx:f>
        <cx:lvl ptCount="16">
          <cx:pt idx="0">D</cx:pt>
          <cx:pt idx="1">N</cx:pt>
          <cx:pt idx="2">O</cx:pt>
          <cx:pt idx="3"/>
          <cx:pt idx="4">D</cx:pt>
          <cx:pt idx="5">D</cx:pt>
          <cx:pt idx="6">O</cx:pt>
          <cx:pt idx="7">IR/D</cx:pt>
          <cx:pt idx="8">O</cx:pt>
          <cx:pt idx="9">S</cx:pt>
          <cx:pt idx="10">P</cx:pt>
          <cx:pt idx="11">IR</cx:pt>
          <cx:pt idx="12">P</cx:pt>
          <cx:pt idx="13">IR</cx:pt>
          <cx:pt idx="14">N</cx:pt>
          <cx:pt idx="15">S</cx:pt>
        </cx:lvl>
      </cx:strDim>
    </cx:data>
  </cx:chartData>
  <cx:chart>
    <cx:plotArea>
      <cx:plotAreaRegion>
        <cx:series layoutId="regionMap" uniqueId="{B0D823B2-A359-4115-B600-A39C66AB0D8A}">
          <cx:tx>
            <cx:txData>
              <cx:f>Arkusz5!$C$4</cx:f>
              <cx:v>Typ</cx:v>
            </cx:txData>
          </cx:tx>
          <cx:spPr>
            <a:solidFill>
              <a:schemeClr val="bg1">
                <a:lumMod val="95000"/>
              </a:schemeClr>
            </a:solidFill>
          </cx:spPr>
          <cx:dataPt idx="3">
            <cx:spPr>
              <a:solidFill>
                <a:srgbClr val="343434">
                  <a:lumMod val="20000"/>
                  <a:lumOff val="80000"/>
                </a:srgbClr>
              </a:solidFill>
            </cx:spPr>
          </cx:dataPt>
          <cx:dataPt idx="9">
            <cx:spPr>
              <a:solidFill>
                <a:srgbClr val="2DB7EB"/>
              </a:solidFill>
            </cx:spPr>
          </cx:dataPt>
          <cx:dataPt idx="15">
            <cx:spPr>
              <a:solidFill>
                <a:srgbClr val="2DB7EB"/>
              </a:solidFill>
            </cx:spPr>
          </cx:dataPt>
          <cx:dataLabels>
            <cx:spPr>
              <a:ln>
                <a:noFill/>
              </a:ln>
            </cx:spPr>
            <cx:visibility seriesName="0" categoryName="0" value="1"/>
          </cx:dataLabels>
          <cx:dataId val="0"/>
          <cx:layoutPr>
            <cx:geography cultureLanguage="pl-PL" cultureRegion="PL" attribution="Obsługiwane przez usługę Bing">
              <cx:geoCache provider="{E9337A44-BEBE-4D9F-B70C-5C5E7DAFC167}">
                <cx:binary>1Hvbbt24tuWvFOq55SIpkaI29t5AU1r35XtsJ3kRHNuRKImkLqQk6u00uj+iT39Gf0Kf/V89napK
VVypnBSQBjqGvYy1tESRHOScY44h/f1h/ttD83Tf/zCrRg9/e5j/8WNpbfu3n34aHsondT+cKPnQ
m8G8tycPRv1k3r+XD08/Pfb3k9TFTwTh6KeH8r63T/OP//w7tFY8maN5uLfS6Ev31Purp8E1dvjC
sc8e+uH+UUmdycH28sHif/x4er+YST491PLpxx+etJXWv/Lt0z9+/OSLP/7w08vm/nDpHxronXWP
cC4lJ2FEOQvDCH34wT/+0Bhd/HKY4BOUMIIYiz8e/vnSZ/cKTr8z1ckPX9mxD926f3zsn4YBBvfh
/+da+GQ4MOz/+uMPD8Zp+zyTBUzqP368MM1Q3//4gxxM+vOR1DwP5uL4YfQ/fQrCP//+4gOYjxef
/A6nl5P3nx36A0yZabT51/9q/uN/DN8WKYCCJzxMEvh9/ok/QQqzkwhjijhlf47U1/ftC2C9bOQF
Xtn194XX0b17guX0TTcVPiEEcYLD+HNQEXKSIJTgkPy25/6wqb6qW19A6XfnvwDoePN9AXRw1f00
1CZojTL9N0YqPEFxSCnn+OddQz7dVPwk4jElBJOfgUx+jby/C38f+3fxNf37AmSfa+gFdoeL7ws7
WIXuGyNGTnDCEIs+BYpCGgsphEeIip/bS/9pL76Ay2+DeIHGUXxfaPzr3/7P/35cvnWoYyiiMcO/
bKAXuCSQlWLCkzj8DC5f1Z8vAPO7818ik31fyJze/+u/mfaZ1nzLPBQlJ5wmBMXACz78AAi/J3fo
hACtS9Av0CHgfn/YO1/bsy/A9GkTL5A6/c4i2vk3R4miExbFUEfQX4gd/wQlHJ/wJOEcXv6c2H1N
r76A0G+nv0Dn/DtD58I81vd9e//wrfdRQkPGcRL9TAPYJwgBn8MxbCLGP0cPvrZLX4Dn0yZeQHRx
+L5CHQymuf+2cY6GJ4RFQLd/rX0+ZXHPfJskEYQ6wO0PAe6r+vNlcH4dz0tkvrMk9FX89S/KC9EJ
hDWEYvp5fh2fJDEjIQuBNnwGma/g+19E5uP5L5E5/b72zNv7h9I8agkU4eOQfp6ub6AAhScUSlWG
kl9IwqebB9MTygiEtviXWvZzMe6v9e8LkH2uoRfYvf3OUtK//v3bS0HoJAxxjCP2KaHD/CRJIhIS
zP+cKnxVf74A0e/Of4HMNchv35NS969/n+R//E9r6n7x3zghoRMIawxT/ItsAJvmU+Idx1A1sfBz
jPuvdOuLOL0c3Uu47r4vuO7ueyX/9d+flSBQnN23V4L4MwEn0W/66aeQ8TBKeMy+oNn91R5+Ab3P
N/UCwbvvLI3dyaemhhz2jcvcZw8jxJRjTD5X5kIBRSAoArS/7sbPcI2v7tqXMPt0eC/B+v88b/1J
5P49zfjkK3/daMKwt6CI+jxIIBQhFAHReMHRf/V6/rwfn0fk1/M+6fP/a+voz22ljx5cdm/vVx/M
u985S18++mGA4Cq+OPUXwvxZBvjzbO0e//EjRgQ/l0W/g+u5nT+y7d9Uzs+d/HQ/WGgMTKaQIqik
wpiDsPfsQU1PH45EJzQMGXBEBtfjBAEz0aa3JViM4Qkgj0LO4BhPEAOCORj34RA+CcFdTOBQyKOY
UfbRQgX8fGH0x5n55f0P2qkLI7UdoDchhfzZ/vzF57FCEQ5OZhJBnGYJobDaYNjtw/0VGLXP3/8v
bU4rrCM5pQ7Xl5WqpKBzqQTKVUqso6mlXZc2yJF9SEqVurImKzrU7YYQW28j52/nRXVC807uaJeQ
7ez523CU+aptodVKD5UgI0kbF0SHpGuCTI9FJZg3pQjLWnRhYUWol1LwXNs0ll0j5n7F42bcsyYg
q9mVpQgQWaNCTwLBVVPK44u+mK9MGPSClewdDmgsctVr0Qcicu7WV5d9aUvRI90KPUObNavOl+pi
VDgQTvpcLJ3zosyJWyV+uDPWPOQzSVk9X1CnT5fR5RtIfzvQcY/TOLYCPxSK1iIxA10RzfG69clt
guuNImazRGRI+zJtgqAUlc/PsRvXEdXXxla3kRqDFIV0pWXcbfPSoIzRIWUSb6JT4+UoZu3vWf26
aGCENZqjtZblKAxBYqj5XWfaIpVaFYKNRUbCohFUWrzpUbn15axFQNgDLxImJmdv624gl3WOL/qm
c9etGkdB8NhumuX1HE9XepLtZdDR9tJTfFFalBaU9UJWWiTFaROOnYiU91ulg0LwnmKhB7IJ0GiF
bFu+pnV56Gx+Pyg9ryZfJMegbBZRLaoSk07S2VVu01YTzggyK67QdVXB+kC4sQLVnRKhx2nQFWgj
bSMzxdGQURosaVDOTyRmFVx0TFYK5qC0RTrathBLCCtJ98GwplFTpqgFHEp+o8yjrbxNg4I2ad7X
0z4v8Uqq6W2t3KNrW79amKPrkUgmXNUeqmgK0w5F73A4nCeaTKII7XnU5kfQssRoWis63mFY5PYs
mdRFVG9w0yUZH2F5Kj8KuOkhbYpSrgqJAeeA9OvQeyYaT3doGE6nIp4e447sqEsbHnBRyLbeM23S
fFavFhW2G4MLJ0yzoNUMPREtnZqU6TkSGpZJWspaiqjvKlhnuzZv6wMl5jgUKutIten4fKONmgXc
9VCLSrfnMW4bIfv6nrvmVYGhBy0pRMGLaBvIGu3rNr6L6nBD5K1z8JlZdlFoTsdWNgLJqhfTZK96
7syqjysrdE+OQW/mtE30ZamKy1IMRfcAYsQZrUMB4ei9L43e1FOS2npO0sKwLuMINlwerpZqtOu8
jhaIBkEiEjLlWRVX/V7z84pjdmAzymiSH8pufkNCWBVyUO1GNoqluWnRriztu4qNUnSexfvQtmRj
rLAmvJ4LvogSJXup82bdRTw5G2V7lP0iRW5rmWIz6mym892g5Bb2oGFmpyRDAnW3sY8gigDYRXuI
6qhdWReeS8J0Fiy5TGFXpAPKM90iWNAdS2PrtlHjmnVd+HMzOveGJHmKo0dF9dbqt5rnaleNG5RE
KC39oDM+9IPABUrzqWmEM2c8IK+wjbGgefPO5/JR2vLCwiLjRYcyHQZa4LAjBy+hh6Up01xDUODL
TRvFp3genmJMgtXE7U0XRyYLB/l2GYujUsONq106TNvC9rvYBqfJUtUCBWUP6Mh507V2jTrusrCA
iIQ93o3BYU7Qfs662L+SSs4p7Nft0gWPTOEqY2Gt1kYrUbQJ3ceNupgpU5sBjalFchYy8ERgHzxw
Fr3VJnhdVbC0k9OGBoe8cadDmbxF1VDsyohPO2YkSQcbDWmeyEs81bHgUc7Wk4mFNA0VgeyLlOTY
b5zUj0URletmat8FIS42EfEXKoIohG2UwQ47V3Q5DcNwH81so+dqVRWQi7S2dKWWZLcM07hKJHtn
0Bilph2aLUkLh8NMLgrQVuFNPY5Y+KlzayIf89y9t9V0y/P5XbBoJmgXvZtNeRXVEGuHIoYZxFrU
va/Em2iGeOb7HWikrwwbXOqMvCvHRTiv3xsmL1s1FKIj5bsG/udFYlNeO55xm6c6gkQUkLkVvhii
Fa3cG9fMexLEp1xrkvFSvomj6dou8W5YhgfvaLNWhF7G43wYbFCLiUwXYxlcVlQPQmIV74MqT8tp
2s1zvguraK2CwKcoMe/jlkBCxLWY7RIJJQ9VWcxHElqdOtlfaLiHS0BqSGNgWMIyf+654ldJO4sO
2MChx8WaLXGTLkVHRdHlZ3T08w5V0UaNcCisbp4Dx1QHZ/HMj2FvzlUCEYy3kLtbFK2K4HosphtE
45tgDNu0YtGbqSNvcDL5PeX6be60iDxr1wGtdVrCaDsu4pkVWbEQSNjoztVNKJKRmW0foYfCoQby
KH4Yve2FYzrJyoK+D+PlHC6yWpbpSQJLqZr7Lg+Pbb5ZBnfakN4Biyht2rZom1RFm3oXkMxXBTpY
Vu4VH9oNcmEnxgSnRQj0ZmAj3Y5TS1e1h5Dnc30WBFHWzX2QVsHUbEJbt6KpcQi72JA0xznJCjQc
+Viv+pLkoo2CKh374Q3u0VvbSSAjZDqNK14IR57zU/IuwQjyVz/fk33TKCNYq8lq6fhrYv1tmDTC
KnQIG2JSjcy+mqosj+M9hLWriA1qlQSQZxrGzuFus91oq1OP9wk7JsGmXsj5UI6v8ny6WGtKVWpz
2uyawR2NqdfjYPmaa9NkeughcW3RmOjNMBqSjV0bp3nZ4zT2az+q+paCIboadGAFiUx5qV2yR5W7
Yn1wVlSwftg8X8RT+4ZF4QXDHqa1xosIfP1Y9OyWK4bXpOGHeXFbHBTXwPnyNKrsfsbVilV9ylCz
AYBmgYpWpsnQnZXFmMC06Hv+1OOwEm2j0k7GW+ftu9zw95IBydEdT+OweYM0vQhjN6a+tiKOxvad
opn1fbhWqiH7ZMaPLNFmLVtWHHsgj91g+L4huczaaEiyTi9AMUMzreP5rgvsu8Tpg7HECKwkEbyS
56Q2N7qtycYXsPosz8NN1+dN5lr7JuBuexUl8UUzqvemj5VoTb3vBpef6n5K5TzcSOme2vmC0RwI
bbRwAWz+3Gh6H3Gm18VUbnDe3ywhu4iH+NyObBHMweLPKoPvaN0OwrW0TwNpWQpyyrY2y5g6hc5K
44NUFkwQrQ5TYy7rsn1V0XkRBlc713dIuGDOBZmnKUX4dLDqLXeyErTSy8rM+BwH71oaXzbMzvtJ
2r22yy0bu2vwueuV7PAt5CEspC6X1PmVx6gVee9e4aE/R7W/CoFIWgahbI4HMeUeUJP9kU8sw67L
8rogoivJq8adkbSi7/u6w+tx0Xd9juzqdRAYKYZBZhVr6hWm3giqYpvKKU7baj5EfXmhw+RmIgRK
CKfPJh4dZDXfWrnIbCbYr2MPg53zYBSB2vHARcJhMoglJ0QQo+ozN5yrBfgXJfm7OixaUUxBDHmG
QwzW4TqxRb/lBQ3TeuzMTncwOQQ3t8NINm7CwTm1SuiJRBnklR4ya3eAkmxPoWRBqrnuaft6pN2t
033qgdxngQ/vqqjuztR0FxX6eTxXJlbbGLW3KEhSBQtuCuQl8/zMe+BKDdyGI7jnt10znhewF2mB
L80Sb6LrgAD3HwvYgBJfOgbkFOqUCPKmq9+rQEFObob7Hm+k8tc+js7a5paTexuj8wQCqqhoeZ3o
/MwX834Z8vvZNHIl9Zs4j3lmY9OKiJW3QFpCIYGxAa7TIIax23TMvR+jqBd5B0SkCc0NlHWHSSqc
0noMVk0VqaMcoLxxems6woCAxFBMTX7YYq339eCwgC9WGZcQ9JLyTbx4QaPaCEi4Vsx4ft9U7LIc
3E3QA0FNXHf24UX5qj/jcsxXoHpMom+AqZFInpbdAFs7JGpTIu+F1SzexfE4pV4PmTOz2laWXA1u
oUJNY/ic0Q6x4gaubY++9scxTuZ9AGlLaOLxOvdRt5qm+m0T4gPguqt589j2+QrbBf4auSbOzxvX
4uoiQUVKAw5B0uGbGPhLzXKoF/owFD4qoXLVYKEjlK/tSAMoA1wjvG1WNejV66pWOx8U+jj0QX4+
UxVsHGtgLaN6DYv6YgmR2Y4FvaxVgveSRug8hmL3NAZGMS8VPp86Xx4A/uu852hH2uQ058VZNURa
VDB8qvJWcBYXYmyiZuVYojZzI0+bOT8Nll21tHesGNe88cdkDmHt13Fa5KM8jsx6WFoSiAvU/2KW
r+ZhXs1BkS3LkEASlCztKns3bgtEHrQPT0sTiT4MHtUcGeGKlZUjVCF1ArVbhZZ1TOSBmHPGbiLm
5jROxsPiOIXpRuejR1vf6bejTY7SL/ckdsBHgvBRJRvCEi/yqMyhlAsLEVY0kwlZTwE/1zFZtkPQ
7SFA5WncM1gCbXiDUTmLaXmqAtlmxMnXJPeDsD1G2dDzHWslPZrotoBIDBlMnZuqlFnDpiyIbbRi
U0LSwJi0Ir7MijKmUE+9GiJ8xwI5rAM7XSQj5iuGylBUSTKktiv0XpEZ8pHaNSwOoV5hXFBq35Uh
VN+uyhxoLEK63IuBdRDiDboaXXymxv7Y2cakkS2LdTMmOxUGfstfVVIF+9olR9RiJToanZumbTd5
OMO8DNFONQFMigdYq9G8A0IP7KbdjsmkM9oByUzaNPfodmlDiE1RlKd2TO7nnAPJr4gSfQcMrPRQ
86rtxAF2O0JytQsslYiG28E/YN/b1PXqKs6ZSyMfchElE1/BPJz1UdVlnZ3dJhrid7GJ6AHNjwun
G9v6vQ1Juwlk/AaIC8lAm6anyNEjDTzcjDm9sSALZKir/J57yJazCXaORK1AU/8U5EENjCuQKR/M
2paXC20NhB7IHJAsxqxJOpxV3Xg9x/WyCRzf+MpdoLolosHqdenJexzFoWiqNswUUaFQ6KFXFRZh
rpusWyjUVkl3x8u4yhKL52faMB9c5sLGQ3VV3Q3UjitbdV2mQVV6TPyFHpoHQ5qti5s61TieIY3Q
KlUU96u+gsK8UUD3cNytEelRtvA2hLQx35YVaFRzp9OY1W9J7Jt1VL1JYlRsJjfoNHLdaaJAbAis
SRPtgrQdgldtPZWZrZrXjrrb0hRZ6XmTRpRcDwseBBtWyKXINPY16skTVlNztBokJVLCBBYJADU2
sPDaZkO70B085xmEJEWjfFXWTb+yHV3TsZKrEI9rG+vLxek3JeWtGGlVp6A+gGSD2Drk3ZiiJuhT
kBP23lZXQFbz3rwv4iDf6KqLQI+xKUuKJ6j+Xkvv8zUv2y6LvNqWLipWbVItK8+L99FE5nSskRFR
gJ8Me5YGp/kex8GNnjRdGT0iqLDcnpESqoMKIssUnYXzLEVpzGM0vI7YNK897d51yUxg0SvIy7h/
6/Mla/DAVsxBbYghALTh+Jw/ULSNWZPlDShkhB9ty3bGl3pVJ0G5goJ9PePxTCuo/zphXgUswMIh
d1Pr4TXNwz59ZkwuDq8axfPskurqHoSwaO2KBiiubkTOptdFmVfp4OKnwszhBmQ3gatOw8iMTfsa
X2H5UBfslY3ZJhqXW193UOsNKjx1BLQ3DHJiF0FpWNeZZSPs9Kq8CeqYQQ1W4W1v7qkr41Vv+kLM
nJ5XwO+gdgDxakZC5/1lBUosrKduI+XgBOLDlCVxrcSgPahKGK37FvF0cs/9ktEubief8qYtV3MZ
3kbLoAWjc1azh76G0jABtQgtLSRjYWfuIKmifhUN3W0VebMKx2IDT68c8nnO+jrPJgmRQYZDt6n7
jQxbEGsKKHDasFk3kRxEyOQex77etkSdclwnINJMXUYKc13N8aFg5mzkixE2t61ox+RYoXgddB6t
68DftF3Tir5sirSa4IKcLccE+SqLEzSLJu8fIviyBg6DR5WpLn5bh7sxjvWKzl2cYmt2soWuqVy+
nkf7yqNgEdayLS9RtypcvDEQtpgywDa8IKoFsUyri5rFp2YuU11eTqi6cDzRKTeAdaXJKFRbPDY9
bBIXt7uBo2M3T2mvWQNiEtTEXR5vc3xFe4XSMe82zSDToQKxDypDLFgevvn9IzSfiPAPpvW9LMpf
HmX6+Pafp78+H/XhsZrfPn9+GOq3d6+Mgt8vfuVPG3r2VT629NvjO89GxsdneZ7f/MFY+RPr5OdH
sv7k4F/wVWgCxv7H562ee/BHX+Xl4zIv3JUPTfzirsQn4J+EJInhfuoERWChfDRXQFDk8CQWBSOT
crhZ6ldvBcMpnIMhwxljYHH+zltBz49uRRF8Cv/BmYn/krdCn2+W+8RbgbtKeAgeDtjgmINZRz/1
VlSrZYXLZk7zsJGCNxDfVB8um4gVNqtUcBfJ0B81r7OFLpBheBmIvpomYUJ/aCZWXQxdOje5FX7O
8drOet60o9rCFjkEllegXyKULsyWGTQGvWgzCpqGxeXWBM3dQHwP0aWHzAnKYCWhYRouWRVCBUa1
y0apl3WrojoFK7hMS6uKVR/s2qZV+xHFG8JLmjEHehT1QEWZQ0CRgWvlA2TmeIqEAfK6rroQytcF
PbQgwZSgRO6gP4FAur/ObZdDNjUQ/ixPy3YpL1ATi36ZSlEEkQV3Q4IEznMg9T1f6XpeL0Ex7bwM
Dssyv/d6VGJ2A18zTsoDwsFFU9HidJnHrKDV3ZTIcF3LUAoUtaXoinNXF/m2G3w29VG58l2RwVTX
abyMEgTHAvhPGWcyWoDZluV8bDGXKRy7KsE5ETNb6tsqh65PGzWAvbGE8wCxeF7rbhLTGAyiiMhp
Htkq0wS4ZLjA/NY8FkA7pr28wprpfU6LY9ONZTrCS9YVE83mikiRyOg1hMFBGEVBMXTvVa1Ow7id
NzFdtuFQZlj1bO0oymQjCxADYpsNHJwq26s3TUTrtJgpSUvDlLAVccdS3eRuLMUUujZz3F7hJZo2
zETxvi0Hns0BPmtBzb+B0e2jsjsmbqJrLMNSSEanrW670zns8XE2rIAxFH6dB0Ap80Bdo57BzIDX
JfJpa8MAXZpGZblrL4md4tNwaEAjmunroO9lhpYJCKIEuYTpM5PH/QqEDJbKvL8IsR0gLdZp1Lcd
5LbotJI51DAUHJ2Rg3kDIiS9DOJbH4/JKehy73qmoEqVzWsw8AYRhWp6FYG5taLJtA6CAq3bzpRr
PyGXeedAuvZxLhKeHyD3FWtc2+7Z6+mhFHr0qLeiHCXOdE+vE6hCD6pqtiEKQIgLQyDQYFH5cYH6
XEou5gnoZgMxfwTSDg4aGDNzuEu0B+YQKp2hiZ6TsTRpGKbzFCVplKM2RTk+J71GqzEYd8U0vrX9
+Cxg6uto5uU2XOi7oeGX0niQPq+K0ZfpEs35xphxVUw9JMnSZAujuw7l3crYECjzlINYA+yyCR77
Jjr44rxrl1dlM9JVbphYWI/2ZMgFrwlIPQNN1n1HgNgtLAORFQuDysuG1zbDc3hfKXlc4G5fqBIK
I+K8AQ+uoj0YEGB+0GiUqVQhgp3X3XAHJVpQF0jUidmHg062GEyCtKhAObDP8m6v2mmNlnN9MXMQ
4/tYFytwJW/woE+TuGnTgmD4mBTgHDX+vOrQtFJxva3QPB3zEla0K6t1UYH+rJcEkm8AAawL6rSJ
9V0B9TXSjpyCHQBMSeYXhR551uXOgYEGmkNAK5N6hsGIS2rRDGrZj3baoam88BMrUznMBiooqOVN
vRSbugUvSPflOkawH/sZbdtomrOkA0d5rsHIhGppnVtyPrPwMiA5yNOBVxtt4ga2e3fuSVKIpIfa
tZxr8Di9p9kYonLtwrkRLazUdeL9RUKKd3yAih9UqtT6OpM0x7e5ZiqrFnczI2NOG8sO4Lr2IB24
6qDy8gHP4AF3yNkU2SY1Ud1mSZj2A2gduEhu52aJ1qZxu9jN70Hx8+lysAnKRYdBe5112GSyoyld
tMkSFjvYrCtLA5zqvIrSSYWvpq65sMcSnjU6Dt2ERdxAnujs8jCz6mpYFDBPqubtfHgWcnMztBmQ
qzmLZn8s+yW1zbJvVJxAZeIL8PYwF4rJGIx0jdNuUjeD829BSwD3SxqW1vUmsslr60E7SVxZgHpn
t7zTDDQMGN/0XIggdh3I+ZK0LdlNOVb7AOPVFBQd1Aq43zY1O5TeRfASn3bDNK/sFJm9BJN/6Fp+
1ZJnbSlIrUo9hk1r8pKnsJS3UJ6nZtl2Icqv4oGelRzc08Q9VxrXrJxmUUWlB5MWxMO8rdQppruW
D29VBR5KFXdlhnK3z0kxH2pi7hns8Comb4ewsukU8/7wFLp6H0OhDw4sw6mxCNIH2JxhXdPMKa73
7aENwD4cW+DLIJAfEt8vGY0TJ1q905TPh2rormA5BVGKXBmuY40r0QVFfboo8zAtnX+1NOTKxbkR
kFF2dhlAOUUTTGZZ720RTEeVSMGa6qa3Ic6a/0vduTRXqmtb+hdRwUMg6PJaby+/0s50h3A60wgh
QEggQL/+DvapU3HujahGNauxd0RG2GkvkKbmHOMbSkozn05J6hDW5lRiRqvSYd1kmmwNK2jThUWg
6m8Ewp8Ht36YHVHlviKFuxf8pPszhfVw6FtOCp+hATEkuok2mFMIM1HpQfuCrM6Lijhd2uELUlY3
TlE5AV4A6W62gdMAZW/TyVVu1C8b7ucENmjpUn0XDnsUKxQmp2Vdjrdii2ViMgsDzPKkIz99p2kO
XQ2oREZWZssoSb43BUoN/EQ3tC2oYio11YZxC7pi3rl6KaLQ+9G0IvUbGG3BUotz2FTvZm5hD5uU
zXS6DhFZcuTixzSoBz/lUeBe/vlfImyduXEP+MO6d5l0hTB9KeIOforF8npw22lJBVx2ePD0d03X
U+I7Q04qi/nWtO9h0l/JEv1tp7cVXlI6iibMmuR71tOaegajIOvG37WIrl376EYLfvF5hhXvwYwu
TYNzPxnANchgoUXviL2cVsUymuWhV/M17oYfzwruTOb2fp8FYnxYRgfKZftFG9MeaxAL50rnntN5
VwO1ThEVlyJ6gmCh0AG2KAJjyTeI3ihEcNlZlDbGuY9D/WdS/LckgQdxyH3tqttsYP6Hnc10g85s
Mn2f6xF9pNMfKPG7kwx/dTOaTInbFuDjmHr+1fLlXpNegEuZjkskYCd2tkBQLhc4x/mKXqGxXp8z
GA613CTGz/6SRNDsTVC4yQ+xO/E9LHn+HdP6uMGn93fD3tmte76b+KBSrmq39flu8HssPm+75T/D
+weVQXYUQO1QQLvjAQ04gWpb3VOTwK5vwIgcfAftRQOuIAJfMFqb95uGu7ne2x1AqHYUYdihBGfH
E9wdVLAgFhKQC+inxnzeYQYBqsHueEMMziHaeQdwDxP4B/xEsBAjmIhawykcQEnoHZcwTA4FmdSz
GzpobgZ0ytgvNx6tp4oFR695C8BecDAY1Q5jOBRYhtkBDRKPt3jgr2PIPuMd4WjBcsgd6hh2vCOy
5kc0N4eYQweh/XXYQZB4OIU7GNLsiEi3wyKbmUiaWI1uY9u78WZyCzIk4Gx20MQBcRKZPluWuj1L
h0IdGKEzuifiquWPdsdbCG1BkRnky7QonDUQH0JJGSQDhb/RpHTHXtwdgAnaQwweBoTVwzbAJaAx
aB681HTZ4qvjT/d4h2kYHe9N7f82jQ6ybukvNq7CdNsRnGmHcbRRf0Zv+pgdW1QuNWdFYbbhnJiy
inwJ88Md/BZtCWMZJUSXZqhMZjdwT7QGATWvZctlUlQUhqGV81+yY0NiB4jYjhLVClCRBZLhMuAM
7diAZwFOlsZse/FtXyQe5MdkiKfDoGPYrVD4rGFw0naZyRVsLcaIforNgWLWxCVUG+jRYLSSfyCo
HYeq62g7rg6qSzjeIrdPa14BnQJDZcFS1QpQFcgckFXgrDr7EyqdPIw7gKV3FEvAShM7nLW06q3t
wijljHzZHeDSILmiHekKdrircZ1s1LzeiYk6i4PwnTAXrxdImNjhMLZjYrT9uYEaW1pnTuvrFtpD
w3SW7HAZn+x4dOHNL+PoZD0ItMUTL1LOJbi3+4peF25Ctu3IWjf3Bznzw9TTt8p4XhnuB0ct8B7Y
54KeIO1b9+qCaNp2IC7xxS0S5tEPcAoS8SX78b3eEbpth+kqPlcp7VY0cfxRgLcbdvBO7wieZoDx
LH9CTXzTDjRYEBL+Du1R0Htyx/g0eL4IXJ+3A37ejvrVnl9uO/xHdwwQzaU5o8eJG/ydyY4Kkh0a
VDs+iCMw3Xx4SRYTYbr6TpUz4ZPL7AE16yWHg55gJXVxUggWfUzG84+cNs3JU3xMl3Z5q9quPSYy
GQ5zkngFXRKRyQjm8mq6MZt9GWZx12XCVCINhhob0GueKLShdReJQKEZ6PRz4cn+ZVEB8AHQF0hA
Hj32p2brVzd4W4phH7ocPMa+59Cv5GDh2I6ficbHQA14st127l33wPu+eW1igxbJYg1AAmh6QGJA
FtAzi6XHAGneJqCmJ0ZVAOm3MtjxHUuZzzHzbpEBIBlfPI5d2I48X1vxg/TqKFvx4brPyyRfZN8v
WRQokqHjz6wf7WIaiAy1bWczQLOuKnJ0R2bKuRqGfOHqiXD2K24TNw2jFfMZ6rtQS1d0zefWt1ER
BMBgwm19chvYFz42LnEwjayDVQeKmWsxWybaEJYfKg+UDDwkkE0Hd51wjEQ2d5Lh70Dbl74hWJ3d
BFbDoJq6iTh1CSlDJ3qWUsss5vpvAx9m9maAgNuYbwKA4Mx3bjXworOrnxbIplWvNrSk45fgW1Si
yM0pr146ylOQOLe2p3AVZx0dxwWFWJgnziw7qv35GTpgEl9hdLOEn93E+Wm96JXF4bWdsEzVOn+P
naryyDNnEKtfrcGZGxAKocaFSuwG5B1kbJD2W8+yVfp/5kk8Dquc4FfOkL9Z/dAG6JEHy++BdLsM
cEvp1NE7fklUs5n/RB3usjpBW7IRezOBaXF0eeBVIJoerPRyCnSjHXr/QpOyXuFnLwq+b82hgCxh
lMtpyyREgHSibDzw2cPhDBAsm+PgYUN/lAVo8bOBjhSnjeunVLNUOkLmZOll1koYZo77boAIFbb2
sJDVSE8wgk5CBuritAbL2x5sL64SywkC2HJs1/maQNjGdAxBlv70qvkCOf8y18n3FvHoWEXrMxoD
NIw+ecEA72UbC+D2tB8WuZVD3U0PQtH3lg59afoDH37XjrxB3/0Yk7roWcgOfVU1p9bFaRBK9xLX
/k3w+brVy2Nf+WPB4uml7U2IAZebAp98yA0N4aaoJsiNmeNsHsFR6DbKLF1iWGxwZCadfARkw4lr
vP7uBNHXouWn2eI07uRWBkBf04HcKa+Xc9edhjAOUle9AxLELrTRJ4aHOvUt0fk6u+ADTIGCA5cB
PpIIHpZAoSJ5QHWiLa+lrjN8crAu0RplMzGvVssfm1QdEJ14y5k3Yqyw8XTWcIJg5n0k4xZkbk26
0i5ivsQTSAg8gFeN377jyWMXsHxYoAstsYzy1qfPDl/qzOskVLdme09k6ofoGMR0X/zgLcLxlXq6
OUDk2VI7Mwhu2OGjcrYczFMx+B0OvJk/bzogOXPQ0rjS/UOvoVVQ7cXc5xw83ywwxeZWkPECY+1d
raasldcWA5U/emJKyZk8tugaMEKrkgo0myaYaNHqi3X83zbcsonUGvhpq9FBdSa1pIa4/9udxufO
wdzkUNFnjj9SvACMWxynSBahFyrqqmY5yk3mOu5uzodD6sjoiKr/7LG5KSKH2mzRIcMPSzjmNP3S
1mOCwxQngoLC0yY71h7hm7VJMC+CnSDOlLOZ+zjG4/fOe1poBV/R4VHqJuACa/Uey3EtfFO9aT1/
zKPsIHCCJhVD2QbT0RPBiw5W+zQjyAOHEd+9Td0Fss16WPU0ZyFQtch/UE17qaq1yaoJvnS7hndZ
exV0pB0CVuLLWwJU07gG9CnecWZgIdeJd3CcFYtRgXaY57EgSXT3xxny2xt4XO8sBpMnfMmGPu7K
2jQfZsTg0XvDcxVwv6g4vc0LJsWhWVXpkPplGrY6T0SwAGnz52zT7lW3S1bxsTsktb+UYEI/uO2f
+4D6p86gmIOROGEToqxwMHAs+iPZUOEUgEjkxijWk64PdeP6hZzIWcRAT6sIlIuoHDzhEDh5FSoJ
cw/+TmzFs+wtnPYEWrQjhtd5qOAiB4BmrQQPHNRfHSQ++JDxkDGveh1X/z4EAVjbZroR23qlrVEc
VyUPsQ8yzeXAHHpl1AEVtkycJCmdBGDkPKiDQ6AYVevS3nTf3XQyQvQDb3znK/y4UEPjixsZHjmH
41zDDWLQrz21gAprrJNuASuDtneP1VgfgnlosUznTz60UyaeRm5MBr8LWkTgDUXtQ9Jpdpk4aPOl
/uzdqr15CDgMfgWZwq6o4MvQHBMAhILWE+burQN8Njnl2sUsr2ypuvpNDHPatvGC02t+6nBI1yIH
ZooKxKqHcYFqlLRooieVwVR47WM4/R0QycWXt8XtS4jcF+ZBcqgoMhdu1D9OrfPH7SRwxpmuWR3L
J+sM12nxPmYDwX+omg0IhPf4z59iTMx5L1gDtS/YcrqNECCaRRxrlMwqcKc0pn2fadDM4JJqlPQI
D7paSj/CLAnTQGaBy78nDamwZsuzhrQ+Nuy7CVuO3RzbHFrz0WjMNuinzjAE+2OUrGDDQsfPfImO
jjVkLt1Ivrhu/zg3a5jVbqiAFPDSDpJD8OiGM+CNU70fV42LNzfDSUF+ZSkHMz14jTl7LUBJBymO
Zlu/R9AM6AuCjPoUZ6aeYP9Wss8kXS9bC6klnBZMN3JDy6k6NL84mPblkXWdpMWmqyMZYBEGYvpo
5mktHd0Cn1g9wO/muwHmZirSFYFTTHCVsU0XCx3e+ZQ+vOCFWK8gor0aHuVVUkEenfoHP25uQ+PQ
zKIsmumv69ZvHWyUq7b9h5Dthr5peorXqL1Eqr9W8Sj3gAmMfNXdQqLfR3eAF8MYz4WT/r87k/9/
eo5f/7rT8F+3Hf47q/hPlitB3un/bjfCrf3nWsT/cBj3b/iXuejjJgbc00Qx7SMNFuJeoP9wFz3f
T+LdXQyJ53ow/v5tL5L/tVt++71aMbgsGID/J7qFu4Vc13fRmFOC5FCI7/q3n/rfXGPk1v73n/8z
ukVxK8T/sBdJTPzYo6EbAiMlwX6Xyn9Gt6iHio5rCBIYLdPdWadLq2TJYxdQ94uRY4elFGQ+9nK/
0LLyNapzk3ot1MEAQGrN0dn9mTiiAkF7gpGQOWGXglgEIbEeo5mURvzi0a1en0RzauIp5drLAqxF
V7lZ2x37Nsg3+0G9T+I8VJEpPYG2DsoKgdgzCwg7M2Sy6VMyNN/zP7roZ/cTAB5UQydt0cUs5GuM
dMq7qkCbm5rtjVkUj1ZfW3PS+AlBA4kIISCgprz7WKcgm4OtjOWzHN97dCofXf0KCz6N15ufvDQ9
kO1LsLUpxfjWeGBM46deg9QELwHqUx8cvWSev2PaAIjUzZFP4XCkONwcmtMQXpfz0Ytb4m/4JSRU
Bfh8dEsH+hMVIvXnu4meE9KmSBjIzwFkNuFlNR8ngMZDqM+jyvwe5TdxsxjAzMxuyoFifA5UnI3i
pN1fLb3wFuOFepY2yRYoEAaEl09Q1L6pRrYEvYBc/xqVlIETPM9tCN/uxpQqtnlAEOs6oy/AWLUP
UqBsix6kOSfzoa7cdCWIAeClhR4MBaB0BJ+Rj4inBe+9gunq//JrDZ76VNVwz6o8iMup0Ref3gwg
iZa8N91XEiBxZs4hhbkAg8VCVO+c5T46p8aOkG/pPmOiMQJstgLAqWimcV74mwsgE+1kU2HShm2I
ZqBS4ub7Tx1Blihec8xbCl0XJ9DsgCPWUHEFGzHX8Nwct+BlSRi07fikqhoWiLghMJD1sz0jJIQz
5hZH4F8rsFo2N6G5JbOT7vocYhKo58/JjH7am6Hidilrrz3JJycd+cmDGMDj1yTByfMDd7oiUjE/
2eCewMdiOAVchkc131fwzNw82lqlTELxbzoA+ncJJwzK87WzNkWLnA6xPcFM/WPgJtESshcl8Iqf
YIc3danUyZkOQfxBeNrFzdn0a6p6WA7YIgtG09igQ+VTseKY3vz4oEFXSfEjbrFo0H7xdS1c6NPz
WiFBBIQpcS5uX6d93+8aUMq4KoBJZ2qsT05zVJI9BmpGF2BBhK6526EVwxHW1p80OERzrg9bZW6T
m4/xG+z5lEiEWeaVHSE+2OHNRrQYr70EVf4rrqsHtq6Z30gsXuxX9CBr0l0EhC/hfyr7Hfg/RoG/
cXtc1FJUui3H0UM4JLzEqjuEJIuQqGw0JBgW6NKqEW1eAeOwCeKLluNxWpbXZfoT6Cit+/Vomvc4
Bmm2igNl7WGg6h2GQtoBIzPumUmvcNZ7038S6O3u+DprqKBLiiYCeKbIjF4+OPwQ+cXsb+oOiBJB
y66w9JLfIniym3g20EQ2TLkVlpTE846GHxVmZCW2bFwJKOetbF0IyfVLuAvMvSqlJwoW+kdcdsyx
RI3OnPvm3WLexngFCl12c2i6b4NKRN29i4Hz3RZ955eBDE+t/K1pkDEjypggg0ZMgUsuzrX5sRBz
9mF5uv4Td8c0Ce5dxMoVbYGdLZQgcSYoF7UaD7Cgb5WmpVtBG27VqeFuap0LbNQobZuFg9/Vx0rZ
37wD7Uh/WhYNV6Uxxq4T+4TGHiFjWXDTm3QStV9MFARU70FXMVOL8JMlEOYij6Q6ACexVMRLtUL+
NmnrvJP6bD16g7/ePeAGjtdlBarqVQirhcP2qFR76iU0BGJiaGj2D4FPlfpbtB6S0FG34ew4GeDZ
2P/pjs0XvAWoyE5c1slKz37YvPnUTw68dr4ShikmhGuzOv5FRxXARiBoPVV9HikRHvvQT12z89Qv
W8ubTOjEFOhKwVrw0t/pCyFjJyc62IoItoO3clCb8fzX08DCQVUsGYKh66lNYoyCSYPZb30aG4P9
EUBh1ib6OUCBSPwOquYEZn300Nq58LbCofmuuZscUdo7CAUt1OY+HB+JRZTQWIgxBpg8HOgTPIZG
gAeeB+AdkNwg/4FZtAj7YhBdU/Lkg7osmMoTdKqsR+NPocaALfNyNjbf0PLmBAHExA1FvorBPY0R
/6uLbcITHOFWD0AaEKzx0TpvkK6n6aDD96n6teJq3DSe2nRexCMBZ4uhoK2Oyar+bAVVICMt4492
W2fYnEl3Ao9yYhzpRJj0X34zPS0b+c1ITZ4SBErBODrzYVZNA39znc+zdP+uHk49OPpMVttD5Tbl
NGkKHQWxPFWGgsqHeaTfKG5jGnnAsOMGyL9Any+akT7PSjwkHop9s4sOYprvXkXNIdA34Yrt0PjW
Q/WOTTEANSWNnQu1Jj/atR/Pgm4fQN1/+1u3FtLGeLEmyiSCe/EErWOBy7ivDOXDDsSOnro3Xfk/
rNt6u9P/zNTPaeXYASC5/Sboj6uLmgzpaztuqCThAiQc9u/72E1giqHtGWung+EmRl6tR0K3xv5I
1HKiXnBmzJ0vvBG6XGL/raaUAVeh1bEyHAVw+hrhWZ59EBoaDwcacM/P85K7teKZB1E/HAaBKIP3
vkCAhaSJXM7sgSnXajwuxbhBIoWCYTPmmylfQKId4lU84DB8qEjN7pXl4QMHoD3FXjp2u8yzdp/h
CEE3joc/4TgjoEp8FC2s0TVwMhX+I44NV0zIIJ3E1hdTGyx3tyMvW92Gx6iXOEFA4xYNh9+HNXVK
RPSCebI9cOXGB3ckDwuoDt/F1FZx6eaTdsN0Afl1DreAZPO0sztyOa4VMp7zivMYX7blrmrMteL1
W7SDq9M1VjCYAFXCVzMLkC4+PSh8MU7U2JR8CsYCnw494Dic8el4yemfxPovZHEjRMU6wMhmAkMU
TKVOlmvCB3Mzw3hy/ansmu215cmnmuMHn5iDo4JH3B6fBxMfSg8mr38kGlqsyRe0gnJAeACHke8P
6IUuoThyde2DU+zXh5XHma9WwDkg7mEY7WiJzkANCeiWdWdP3vRpZbF4l2i+69FmQe+mHSpmuNC8
HsY7EWfBPpj3FQ2XwPsbJPeEHRSaBoFPwPRL3AFwoCUmirvSPj7kvatPSIckrnNw2u+IP7STRGyg
wz5hhW6BI/iAph6Nd54gzEjJTmI4yxoiaPxSQYpY+v7owm6YPPK5QXdbEfUxQXj0gyVv++q4wYTq
kouYmo9+6j4dKI5hh8XblqgzYOym0jMxeoo5k967an5toi07vD0DTNhekL1A2LnNzFBf2h1PeKGL
eh/Qu06JLZ3oY1e+quhh9PRZp7561LJ9jSYLQY3CcjgHY1TM5hd8vWfG7yt8DEzMkehK9DmI1QGQ
YA54eMRN0FIZgugWe5xnt4zImuuFXekSFIM+e/Z5AAa/UL+A8nwh7iXyhlfiTWCbkuQRl14UjABJ
8h7CLSn0+CuRXe56sFnCKk/Cg3XAokHSNGZ74LDDGu+qO+dosbHR+wwH5As2N/wJUCBb0U50fQm9
EhqUdzH9+YRee42PRE6PzTpkHvZQn9hcVTc2yayz98pHMiO0RU1PSPuylWK92lR1MLGWdF0hkmJR
GX6K3SdEGYp5Zmll/FxFX6wtgxmhG7wrse7A5y1Ottyuf1pgdXpXRZDYZfPfGZm7zWJIUqJYcYpF
dMkjArGy4OpS15+QUdfq0YUw36DtFDeDsGRMhhuND230rg/KU2htnix7nhfwDchc+cjleCGq3FsV
OQgE1WVipwJEGC7J2DeMdxINeHG/ymxzH6spG4x50KqFHJo3HbRaGh81CGuUJyQTaH1nHR6vJIeK
UIBj3L5BMkL0BxMGqTMt4E5WEdyOuKDDCWrGYwM/mtd7OihEmxoVE/IAaF0axNGBacGIqMNHb3iU
BKed8+jWzzF5NAtcEfjTLDkDV7omzS9/7TK3AVMSHJIOUnjEz8tKcuO2Oe7FyGFjR821olHWqacY
7oo2+KnVRwsixsfzlHQpm1Gj622zxPZlAOJ0cyqISvLZtNtLJB8MWc8BSByf0WOvZcGD/uTGyBno
FdlRH0nQ2zzM77EzHIL1EjgXCnptZOD6p584vZAGt0g8P7Y9JrQJ3NGJNADoeHQWbnB2/Rs2I48s
ooeAcKGSdR0/Nh2M2wdAXCfMOwN9asBc7bZAUn9AUz3BwrnI6nPmSYZp00T3QFX4/VygjfTHWDNE
gcaywfSF7DmBaP3YQCrV4meozA8CtgHRh3LY7r635NvmpLi05d7L+SQxXrTBWfVIQri3Gt4PwoBY
gIirAeuMj40xrz59XdH5BGwpEkRtgugYzPzoIEZihwTpT3Kap/Mm+1fdQX2CPw0oNbX9mmnaFJBk
XyaHII+MvKL9vY7hg48Jfi0T8Iab9cp+vVD8qgHIuF1XY9DVYL/Aop8KLzq2kCRW6eTreulAdtbm
eYNjbJwvpPwLgbASRgy4uphgl2Q8rmrOe0gQVXOUnjxwTku1x+5Cwe510GWQwx9XgtOWaaBl9777
tcTxIarlycEeGGv/3i3899CgtHs1hL6aXkcEbNdTgOLl8Xvtv4yxPVI2H6i+Wlv9A9RI94dct5Oj
6tMWhlf/pCJ1SIg9UwpeOaqypHOQFkQK38wYIYcXlAVEI/RLD7EPmGjeaVg5m3hzWX0ikXqSOJiR
1bl2Y58jBbpBUViHy+YNwIZBSz2H9DXUiLTDjd8aYCPb1v5Etv0imALpXNLARYgdsbIWd9gwnLqD
/0Tdq5cg6b5VMJcBijSUfHTAzyi5K+bcwDNcvRp3qyArh5lxu5lmyCGnF5wkhzHhBXWzJgx/gM/F
Yp3QTUITqnE1QtQFf1aEX+iMV6zffIGDph4vrHL+bLFTrAkMsR6UK7VPMUbIrhsKJ/7F3ac6UUU4
/FmjV21/Kh6cedyi//0RVd+ikdAdCKp9grqhkQg2ZTA2fTbMw5NpyMXbvkcTln4N0QJTQh2uXxLA
WrzhbhTkAXGcqDKiaGRF4cfrBLh+LsC835jAkeOpnLW61GCNthjR87VcaqBpTd8AM4MiYX7GCA/a
8JAgnr3CbbU9wvz93Q/rwjX0BK4/D8hz0x3dxc2ifbnbB7Cx+YSewwQCbNxZ4NaON49sT63fl17/
iydOxtAqh41E7/t3Td434V5qN8gM+Z6gHAHzGYKl7Pb40XqK1jOA4XQiuByg3fCoWKmCK+SUfHRv
1XZo4Q0YEeNKm99uXxVCsatDwl8eSx6qeslaigta9pNs1UUTPMN+5qkmDzY8hjC6wxV9i4+IpMBg
WoMW7OdT2N/cb4UWuwGzsaDNqDvg0NNlHH7EYj5zZOSUW3qhOg4MT6FVqTOARouwi/3xTCsw23S9
DoBCm5ggyP/gxE8RCiDJ8M/uiD74CZPD48m5HZLDwOTVHUjOMY3J6qJBnfeSPVXbY8AUCiyKa3CX
YXeBk/0yLJgVHwM7vEhQb/w8dBrxoB4D/HNTkXR1cfyo3wmbX4kPimnZ8kkGaBW/Z3asYXcObPtt
hhArosqrrk2bugJG05WO77804w+co4q/V8nvmf7G3T40ee38pbDblnW9d+7mU9IB+9VXkGAeDP+R
ve9XTCgLD9m1eTCuxzoYys2K3HS67IN89M5LXx+R88ySFwCTNUlxIxQuL9KMZ0l1JY+Rvg8IZPaA
m/oa8miXDT6Ip+1FtJA7NJKeCNEfkJpF9g1hqwahD7Ycu/DBw3BH5+W4XyJicJ9AYPhth3KiAVdw
4U4pzFewMkBztSgeiM1L1rwZiFWgpbvZT58srC8B9knK10nEN45Yn7J7OPDF9S8xmwFf/0QWoVit
f9LzUspAn2gz37AbcDfTnzpBy0a8g8TmtAr/oQ76sZt6/WngeCm42sGtq3KZ986rtPpp9QkEZfSE
Ee7WaHHz1FoCl0ECOvlq5yAPNYwmEG5b2JbWffeqphDL9jWyb9E6hR+cMVYWk7pwheFWm1IMl34x
F2QxUn991Q0ckjnDdoOTpzCtA3BPhnQFO9nhAoDaf1yRhhsYsnu9xRFBMif6RUO46Qk0AJTVDQrj
BCx93O4tLgLYQAQgwY6SmmCg40/PVrBT0+uixtUEBL5gtXGM/iJTZj53Ajpne+fBkK1NiAwryzi2
28CGJ1xN8hxpfAtG0q6rHmrDs69pskiyuPTi9LpEWgEyCGZzF/xSAqZ3zEC4oPThWNJbCA63hDaE
nlWfDL589pwMYReZNGWNWTmBAjALiKWhOmtxaJa2CM0hkuhxajRx/T3cYwD0EjSnumO3nRmN5/uy
VWc4VARhCZPkpC4N3MB1hKxCpkJB/iEeRB1y2+/RGFtz3IOJerkkSwsuDt4cSJZle5Aw/hiDChn/
iZFb2RD7Mf0CBXo84Gawg9q7KPktcNUSs0fO5twxfjlD4eUC3VzSHGEBSxeXC2CX4g6WQk0z2sVf
FmtZbV+tSopI6qPxP3FfFfaGhTKF6xPGI64ZoDir3TbtDoGAtTq+OyGsV4EWSqe43gcNwm2xLkQ4
3AK0lAvgRg5beOX3ZvsEJpuBdk130TcBbWVi1BtUdVN16L5bTO3n/r/YO4/lyJUki34RzICA3mYC
qZCKWmxgZJGE1iIAfP2c5OuxnpnlmM1izGqTTfJVdVWliHC/fu9xYyEpv9PMk2yrVTQfZH9clHzt
2K/mBE+LCHkV7dz80lt7hVmGTBjoT3AEytEbnlNCmIALENePBSVGUwW1dRL5zFPHFexcMCNxch4c
Kum6D0kaPJfdJTT7ncAQ15ePtflOXHKd83dTk3OuIDFFLfORkUHwyQJuQ7gD819E6zTkf4zkeZHz
3tblbgYpFJOAGLvhTXfvIgzJepT6tDIUM1sC64TI25Wwj+nNH3OGFucz0FlUrIo51igkRaZn/uwq
++I0z9R39uLN1sNoHmrk2WgiWa0GjfKutQTZOf3rA+GdVZUSvc68LI2+9P47dx872qihuCeLus21
j7h5WNpP6Q5bmVEIabpvIKs5o75Tp1fLJT7QJ7smCZr4oEbWBhv6HjjHWkvgGijKcQ6F3+E7EsJZ
m7XXcfb0NkqN89DLZsVFJzj3Et53BZQgc40uHpsnXSPRWVlBvnxrM7eAMZMD+LDbvW5wAisT4thK
mmTbxbhNpvCpr8ZNadf+iOe0oha9yb0K6CTUz2V5MDm3Bgc+jv2n5BjXSagpAhlAnbdLVp6sLL+9
+CvNzB4S2zykWrMfGZsRvoqpuyILHw1BhFFu3PijkNUJtBI+d6vINkKrGVMsa0d6CTMgZ/KHCE8J
/vZiSb0i/TLT2XedMuiVU908TlQy+jx4UwTGLHlXTDCCQ6A79QZhaKZEHedrp8ttqLbbBcc/kgp3
RvMy4vwZq84btSnoxvqElWhduExvChhP85PdN5uwgYqEidCO0h0C40Bkya0PAGcITCmrWHsjBEed
9hBnRH0jHJLJc897yQ5DLy/vau1a1o/G9HkDp3QO8/1k9hpFknCw1m0UlEa1Vvqfusb+KaMVIs+R
2eeqEHehLHgRgf9E2Dw619fm12V8mW0iETvtNRz+2AXApwlHf7klPFRVxkP+urSXjjNrwpK2GCPs
rpS3s3qt63GtNT1y73KQxouFlajNBg/4xH20fMiCD1flBKzBOo4omJmSe63W46RhFKnyjAMLqUHv
xbWvLUkFiKV9m9TlOY9RxyzudOxIsux2DWIQnjuE7belwsJCcGzmqq2FsnMkMffpc6FdNNLnWV5c
AEia5c2iODS4P0K80FAJ9JQplJW/SYQ5O3YBPo5HJ4JlMnYPuakFVOkHpyHVUFvqhhCdJ/KzY6eH
iPx0mSX73jwqfeA60fNIzW9yLhrhS0tLMEztNmt67q2UZ7/l0o78yS7RuZVHk9Y7xbCM5a2cXI+u
0iuL9MlgEodhgmYQHgpp517IbVle0+zRwbHeuUh1sttEIR5JzMATzrpV6zzGpbkiZAuCpQg0ZG/N
zXa99WpMMQVkvCMKc5JadjRJHfR0wBXyJc2f2oabOALr6TzivfdT5y1vXobUeprb6c9Q4AY9l5qx
1ocGeEagV8JHYMWRd8ASuRQ2MnW5zgXgldrP+ic36Ov4MsT1RjRXoYLlsgJMTQRLGW+HD5W4JNrN
B60/hQtBN3OM+VRS0CEGjz+QJi5dVm4xc25x6LyE/OlmZ91JvB02czDCVvsZPhyub69uvrou9Vun
C1p6n6VNg97yYic52mUaxAbj5Nvxf0m5TxpzWqPxr935SGpjb5r9SqbxWhho2RgAEboRN/e8Dsu8
GTH5Cmc8GKj5kfbGRbgb/3ASWN19NBxVbNrjZXIfE+Mh3mhcuNr4xU2sxJcsebZbwyPWsTQvaX7n
pNd5hup1LSoRNPhJ7ut+F8X73t10T5qxz8aTCHeZssVM3LnZusEO5aB/WB9NvvzJCm0zKVR2sbHp
hL4mhonbDjNNbCXkJtHCy2Kr1Cb3+3ehGQcraXZa1WG4Tl/SBsIktROTOyRd+0461x6Bo7AeCI0F
iiy2UbORnO/9kp7Km4+gnu8TDASY1j/cGcdNA/6DmYxRCM8m4jVi8Km1Mz5j/zb4qJZsM8nST5nE
N2O9zyg2mBseVAYODTesMCmjppzX5qHkjUFoURjRITEY6nLBl+20xUbvYUPedVO+18M3ZfmxSjhp
OMsAQK07Eb8WMNqWzvaqhqGoxjFwS3RaACMjFDfApRUjx2lA1CPHqHxE9oPilveGuDN6Uj6OlzHi
7iqUT0ug5r4Q+KEi6DCubSxd3NuD4mXzvDXtT6HtBtT6vtS8LvxW51eqeb9I7Re9ataR9q7eAFjD
h5DjibPAYJhcL3Ru2blPLxA/EXbwt/PGWzAjkQlb21juE5s2tpbvdfZhJTgx82Gr1Zz1bu9Feb+1
P3sR0wSP/GPfRsNG7bj5MQSvyl3iPFWas+6wB/gjLjazynFJ89kVQfJOtuxCDNXDn5Dm/bkqPivz
rZQuDLr4W2m4LIvw6kbjOpGfpnJwB9OLxXNsq6e+Crc9721FfEv3HC/aC9U39pJu3SnJlz3kvjM2
u5QhrZIiaU5Mv2NudQNvVkw5oWxVLnTmqes0tp5L+ykqfkqDRGZ4KZDDMp2gqAaokVvSyEZf5tYq
Ljp68/sK52yoDqul27cAHjQ8+G2u+Gq+EKL949Td2ZHu1grjx8qcD47h7l3d3qkEqsYn2H9IB2gp
1HbSfbGKH7PkOTg4t3AHGnCXb8JyWZvcrg2ympEz0AwJFODuoNYmxecbsfKIE4MTgCOSl4V2TtZY
H4dThdu0tjVvyK2dzM92DZGittJdnMcgi6Y9eMdDlI+7QYkfWMnq5PAce+WP6F2/sYfDouL9t3qA
O/lhgZGjqah9DFr7ovUjh0jRjZKRP45t+m3HC8IFtoIZf9rynY/buHlL7Ym+eryoJPG7+lu0HUBG
oIyMjHpjugDZpJR6Nh2m3KTGc0iFmC7KpjnpbvgyC/LWxibRqoDfGBALYCTDv+JlWB5vDQMj+bfe
4rnL5p0t8CKXZBEUWsEqpqv/oYzaFaJ+Klyd7P8qvB8GpLzQqPem+6Ut/doludT2HU6kQzfpO1l3
wFlQqzAfpMNLnqlb9hV824rerR33oaoZMqnp2tGMSxKql0pCHKv2Rki+CpFgVYAD6afRV+fiiPAe
aKZyD9pp37XVPopz8saUjmgCVQ0QediqnTxX9rCX8UX/qhB9pZp/2Iw8eFpAl6gtFbjQHvRowKI7
H5uh/ZnIAUYYLxZrWzvGPu6AIphyGzlxUFmoPdgd4/oUj4HgOIuIAdWajfDPXNKU1l4n8xJlQTUb
mEfFBnjhDUjoqTYnjemOXjJAt+mYxhaLgk8XwbHtH5xp+KOHvRdkVruXJDfr9H5puWByYkpxAwg0
3s86krz8DI2O2aYWkOIC4Rvfu9mQQEUj+w14DePHUAz3+EX8VhRblVJC13tPMa21QKRWhPbaL/KQ
cmlpyvJom7hRM9w6ivrBQMArQhvnt7av8Q4xnVzn4Z3EPzwk9bXX2qNt48tStf0wdnQUb44kknpL
iThtRbJPTH4+V7t6ppq2QojINNx55ZuZdQcyF17YdMWOvgqvjTKuZgpmLErjQxa7b60TUfdK0gpP
Wm6gu+HPGiQJhq8YEHHHm7/SVNBKwm+MoGCuWCrGkVzQ+1QQQe2eWorNJNX3MHk4AoadYjJlDn2L
6dwyf0/L16AoeyomsiHhZiHTEAtYd9lYfkN/oPIBgii6fUdJpsQBZYlsu+fy9smLKeq6Yb/YPw72
pbKayBwuXoXzqMxg7rRkxTAH3aK3yyieMfl5eghmocz5eMKH1MaR2CE16FbSmoRV/95n1S5ONc/q
GbWm2xpub4oHVZZvTs/d1CJGR5GyG0uQRdVmQrMoqAQYlEjeHCVJVqXZzt1d38enbJ68kOfdMJj7
0lx3qC1YLUILnkVU+DVu21BrdsptCBcpzxyaXpVB67zNneUma8+msQQmrjOcFwFPyFkLeXPPXpYp
JPmGC9yMDqpUKO1AAMowRbTTXPxdHR54JHr0EGDWON76emNgnS5wj7eVdahFeQkLkkOfDm/IAWfg
bVSE0o4tqHotq2dFikve3y53ZIVE3kGe9iX+Ldd27kt685AEaEFnWFqtV901bcQ8lOhhu+wVk/Ba
Vj+kw7zuqhIB4c0w3pKFQtSmFVE9W/KWWpI1SRiGDM82xW872mhzp8w2V/kwPtZ9eWjN8I8w+BQT
wtklxnivZPqb6CiVSBdsCaYh2ah+O/cAp7NtMyjnaaYqIkI4ZstOTVSiUXwjI9XvbiFnjSde0IWj
XzRiY9cLskYjz4kzr3RwEUqEmOPEm4wuMt2UoET5yKEhhF9JOGwKmrI8i56UnFSCveB+qb0rwdJt
Hetrp18O6fKVYWCbOkgClf4apuCRLLJ6L4byXSOkTDgY3fLVAaAcpUy6m69Z3+qC7iC+9NyfoPK8
2sVEJx6VSdvNtY6eD62Y5CnRjpW97ollu1W4ByG3Thl7C3x0PZH4UV9bcbo3ssJr8caRFdDN96Xc
FyoRkYH/JXDadp+1+yBSZVebJshq4C/9eVFJ9tyL6UOWiEKGn7r0HUbqzTyzUsPwpXd3w+J82wVC
CjcDpWw/8SEpP6pYp8s3H+JCBrFiQthKb95oX5JenZ0FPaxf62Z6nMfuM1HlGyiKlQbIwFAqBjDW
TmFQolEJ2i4xidNUEWoYMYpwmNVLfzcN1C4Wp75tmCg9UPyTceVK4oKV435LO35rkdYrM+Mw0YdT
y+E3zCN9wvS+hBwL3WdVRJRSJVb+5T7T2zMHqmk+qEoBgFsT62Xq8aiM4WtuaFBZAE2dMYfybohG
wHTzdViaB1AlJ3PScc0DbunU4GZnhEQl+x5l+c+IXtvWh2VhXR40yFUNWoYA1k3vbrlpNgaVWqUV
xzETha8spvGCuHu1zCEJshgU3UKoTlqT+ixd4ysiqNnH8dvYRdWLE00+jNHnkgzRulZM8qBxjHpL
dsBIrXkbtjPaKHDpm5EqujcVF3ScoPDlQ0yNsKpaBRe+ZDIKdUwHkF5iByXGY74PkoStSfwYTLkB
h7trYS+CxMyYFaMq5G+lk2/sCqzmOCQb8FiM6TnmlhoiSLmg3k2MpbYYNXKi43chjJIp1G1arP7L
GYjpdITA78MEa5JLktlIS95+hfFZZWp8SIch9JxB60BO2D9cw9bO1IjlYsRyDEMLwPOhrZbkE5el
Bf+R1y8xn1/CQPSBs+oLrAguoQGLcnKJM1/VlkMfPitHLUb+M75cce5Jj2gxmxjupmoKqHz8m/1C
ZPXeCmc/J4HYMDstbhU6Hh7+D3FCgnRILw73pRvthD0y+CZMb6QEqgTes3TfhS/9NG2suN6r1LMA
7UqVdwzKH5N8pvF6oEXzQzjKMCgimYO7wZQipPpcJDSLxTNJ3WejTdNzM/Wk9FLmVb39Z+w5wqzJ
kC+51ZU+gy2wLtYNPltia4mvxELoDYf9ON1OhKo/JEO+y9xe345jCmcynoaNEgOPn3AislGAIRd7
v7wxBU0aZox3Jh0ufzTTBU8d8iMeVJ3ykpm6lbebSH9osCQ32oC9EW18wvkocCVp11glcK8102eK
ILWTVYueNo2k5o1MedSAKVRA1pektpljZCrNXqn7pnXpNLwLdVw+Tjhf5uicMLrViXv1458Fza1I
Veb9uJ2JiWjcfy76WrjMvkO+TZ1Ot8IKsXBtgHOYxzWM0FU7MhWU0KoohGzOBR2uZmWovm1yk4G8
Q4xlOu5p4w/wcPpcHH3GE2niney5mQ1cffcdWpcbfQKFgOvO62p+KEWOyEOkrsIfoXqO4WWxQ1Xw
RSYdwwy1YWRCHud3R87qZmavshwL9bTrksNkvhdlv6mqYR+af0Y82YqJL8d90lIc9sADTZvxnbuq
Ii7+Gp19JzjhU2ubyg3S53qCTQewS9NpviGj5hKdjDmfgmDuGK/AplOD2VN/5oJt68eifnEQjUa1
2998rEt1qEKD8d1dFU8rF6qHTsy3cilicbskI41kuC6anS7458A4T+wj53bN0K7QUy9T36U6ozS+
VIi2eqYiQmJfCR8ttWVi8zqWSLtcjh07FXpoDtPEhW7kq4JnrWN6npSBqH9oIRSKg2TmdJeYDsD4
WBeb60K3s30bM9EH9of0XHaHGhvOnAC2B2udP6A4zfTA/VFNAiQMMwRDi+0umzdxH24nYyvp9G3z
fdTuaxvcVGqu4nljMdquFj+GZdIQkXbSvauEPkX82nUI1XTuWuF2BHm5ir+QRddFf8TvwIHfrtFm
s+QrTitEugHjC5Pkd1KVnlldwuZ8GyApDDiwHzfNR1UQPGB6QXiyVnNfH1i7oIzMvbAjJM1m4qmB
1RWinEJiVexXFwkXqG3NUzOZ/BpelQrzc9VsAHN4DibbmxMTNPvgvCyI0iYQry4NKr0mpZpg20ZB
rF/Tbt8UGcz3A9G9NSJUrQXR+C3Ca30NmduOXHZSnCaVOpIR0jytoVN1ZiBJCvT06PVyr/R4t+Pc
U9rADh8FZhGb877M8Mnlj0U6HjJa9Lh+mKVvtH8WMBCTuDbxV5McgDjdfEaZPM3udziirUY1TApA
BtJ3uGF1aa6YU2xMXLbzzsI8WWI0/na79jYD3ud8iFs6c8XsN5b7Y+WcLuTECUVCmftW4Rg40u+B
q4208E15SA0IcsaTOm1DrrMhBoWS+nEIKfyphL5i0oZmIGjqH5yg7B6hbdpVBsYaMJ04BCFlhzD4
Co5u7VAhucXsDDBxKBvKfuIoGdQ7pfFtBTeNdtFpWTrAtBjT2lctsoCu/4moZofeWYXV8yQD+KrO
TB6x829vnYUpe0oLpLLWw6o/iLNV7ISZbnLcwUXZjCJ4YtdxLlnw8NpmP1y0hHKJzHJa6klFe8K7
Ie1WRUNpp60Jl+rZ42J9d4CZ83cTw2fzVSXkB901/lOrMDwlfNJrjCRm06o7mzwddLty3iAXdMlU
X53q3p7Vbqd1dCVtM/6ZZR15ldCsvTazIMB2wKGBPFk1dkmzdePYsaMkJhqTKl57c8+BtAVXzT+R
OYuuGm/WAibJnBNW2gxm+OCaF0mTZEMmfVYS16slWrtoogmMz/wVm4UDW51OKoya13ZgTJlUFQOB
QUWqYWpeOSjINgS4yTkz2jafhv5dlClQnFwUnpyQphzljoB1dA9gwg1HtnpMHFXgAkkqWQIAVTn+
kM5+sViowCjt9goCp8NZlFgPHRjtbTxYGytiKwOD1c+iiaEu0ikYjLNoLGs0t4EDX4lVzY+FjDZw
PweJa+YSaSC/hieVj73BX0S3EyYhd1rChwH7hMufw7gC4VYwkXaIRKmfU6buSsKy2XFwZ+yeDJic
Hyfd2up1rrLHmRCRVS6HVvyE/Q1yyKIo+dPbu1Y+NsoRJDkLJO7YsLLGE21TzD9nEqurRfBp8Acd
IQ4rjbRGzx76lWXcdxhJImJKcd7gNz6BKXZH4+y67wq5HWX8HSzeLkc9l+jIhp/FEqgO/5q4OGQT
9hN83PJaqZB3BI1sn6hveSvOS8H8vIf8mC2huzbNpsYaW3HMw8Z2OjYSAFzLFUf7Qm7dGuZApBEG
QBgv1ybp9rFCyQNZgfvRKuJNVJlmkE8pm47a+aVXPNgn8mIOMFuchRcngrqQZoq7pVKOyC0dkzI7
JyPnHT4iLj9NMrHKrIcckrNqN6ZXKaBjRV0DZGr4gPQF/YpoTPwLLMuQ0GevuZIeQ8ac9czhzGdB
Wwm0xk0D4C+X3bRhbdqzU4/VSQwtgIdbwnZY8qOjkw9eGI3fhwbx2ug+yXubXBw0XhDtJJILPKUV
mwFWSm9d2gKtvGgkUczEwld40EoxeVICiL/ZjjvQW6d8wX6OPXoXN9mnKzAoUBBrW2q6vWt3C68U
LHvlkS0lELUubVRUa5OuzE+VnglT8a7NI4jK9HM21Qn5NfOUDq5LlzWMs7P8Gwnn5sfBlsnHloEK
fyGeDUI+2nOVmJL30JV/HEsvXGdC8E82bcj93raYZ6wBA1+iVIeCseeq4emk6Z5NKkZtG8LtAT2M
IJHEOxY/seirAazmwvZbLx0rDaIUmls5sryoRU6+Jb+Uvr51J1SKkQoik4668+0Mlk4S5w8EMXb4
JagjMH4uDdaEquDqb7XqDRbNnmTgITK4+aJ4vM6Q9442uGcpa1+JUheWW4GPPlvRp9rMZvFIA6Fg
XA+hIcHuMJHirscwCX6/N1ihhRyRPczw+fCG8pDlSke3fvvy94e/D7lpz4dUSFY9/H75+8O+URil
6OPFbVz3QPMhzfXvlzN2G9g+GhFGq0phIdEiFn3FTBOWjXoYbg+THS7/PPz+7N/f/v7X//Gz3//a
9/K//jZy8PHBaQ+VzluQDWC9fZjHEDOL1qWAXRV0DVvvr65GXHxMKPhW9aRXMATV9F9fqoWNt9tV
237vNOF6WFhvhfOwCv75DxrHq0pagd0AB6WWZONMdZgP/zyMYE5TOeINFsR0fslav1/VN8bW71f/
fJuY9V7HkaekYxHE2X8+sFw0WwsnAnuuGOwow3KFMGsGTNSWLdbosJz7QCgK8cLbg5ky69NvD//j
Z+yfyPdKMaKlpzZXbW8Hv1/RxyNDZeAvLPQMg74GqEKpiw0lQrVt0+FNhjowQBb+9Mchd4AxVmG5
qUSd7hBAr/FgGoEzZUlL+ZqYzF6lESip/t++j6doCeKXf/+C39/1+0uHkk9JqFmlv6iTckTD/dfD
sNTgAEnTg6RX0+D3QbrgAf7L9zrPAfPRAeHAIL+wnUL1oxetCEyzJFbj2A2G1tx8WEbnpe7hQtJ9
GcK4U8pCO4cx+ofCkoxRZ9cRDJ87Q++TA2Pbd0EuCJcYDnWMLc5W9jQgZjvlp0gSWh2Ee1h6DYcy
GR1fTjiyDC2Nj1YqPjDomJvOULsVAQuEVhTM4PeBgGeHCqRgfRjqJpiSwuFLiOpiKN3eV9ah3epB
tHSfWRb1uKMxy+CV6MJK8esoeopCo2EIl42BzYALwYo6vnTkKWzhicBvAHGVkPFT6zFoB4wxjaLe
L6Ol7gp72RelxFYAsXNv2dRo7m0FmTWTRM6Q47S4A+2qb01rwTCmNq0/RbnN6Hi4pKEBJlw+WrGj
PEPgeocSDL9ogREjBB0bXvNwb7sJRt9U2Y7Ml319cTeaMnmVjsPaKCGBxDq9Va+IS5SR7lNVVa6W
WIkPgq53tWQMF4DTbvpGvc0ykvvSRTbrlj4/VlFDNVZ01+q02AAchlHGPos9sGBqeBqBCa3bpu0u
Mfn+2x9tdiHhh1A1g7ImiyCT5bGciQ3OIZMpuMGPlkKcBWvK7y8EupD4Gs3mvmRJDaip3tqaOVrr
6KLozISSHPoZf2yShiFf1W8mI8Ts0kI7uWFx7yTGLar54q1lgZOvDUWziQtK0FRXrF1hleq1VChO
7WYptuR/litQgoiULYyyuV/eVHeRdxZJSBtPWya6eSfwpsVL+gOJDFu1pmVXFvWdRjZTvPBaCL8C
lLCOF0aThlYDyqBi8YQFIHPMs8esmjqsnDevaRj9lOpsBuzzhMGyRxxC/8+q7gRrQsGAPT2bRZtt
unyc3xPyMXZdtteoz+5/15VpKEQ11ARmCYN93wuAIALhqObJjidh3RluY93ZOG/pDfVi8++fNelN
lRYmTqphGi5Dp2KEVPvruDC/J/debVOkkevvQ1fEDRaE7F7oKlR8044v1iKOobilRis61q68odxY
87ctarc9TomebbS+RdY2+igoWH0VIJEX20oH4srFiy2di7CPj3nNYioqbFU/jZllMJhO3FuXiqQm
5mhrunZ9wjlTn5qIKqKqgdwNeYuqQqG9gS8Jo0kU1bnpHQASEMS21k1S69qmOoVhg5sXOAwIceIr
EWK5Vw8DG+A0K2FTXH7qb+9GaLjMU0fMH9rg4FXsdWCA1hB96hm6WeQOWkBskiDqJJjPlspp7LXu
qBAMn4xBPQ69wYMYVMaEA9KMc7K4UoJcS+xrrDE1ZQvZvOuwqLsECu+yPFbXdauRy739fzWFcDzT
MK59AwG9YT3enVB6+1oCox4V1ZODoe772Z5ebXonJqk2H5cns3MwpXYAVAwKQCsd7Kttmd19Zocv
8GJsJlOMe/gzVKeHY6zESpA0KVGhwREoqUt0SodEw1bMmLdJz6yRVYOxu4daik5UuM45IvkaqL3d
Bdk0s13SqkJ/VtXxnFfNeJ606M6KyHPzUhteMYNg0bPG8QUVoedoo+YBqrF3cMnXRBStu0h3nyFv
udx9tHVitMRTJ1lQaDh7deRsxosu98xI7vWBoCk7f0+QGtmWKyVM4CbN8RfNjyNW/GNuIn6kg+7H
S7F81E79KAUh8DBVob4nRfoIkfiaIJnwsmdP1EoFUGh92Qs1Gz1Nx4nSAKGsGaBeAeB2dvTouIkg
mjW1RFILczs0uOd+D6nQRDQv6hQrQyzuraYzdr0jaYGx/Q1kCcka2u0sgwbqczBMtgxMI8n2Oevi
Qg3nkNkSJGTLRKytxo43lxNnbPWwmIGNETSgDEOClib/vL9sUjyKgESO8ogDU07xqVeOHRhafkuC
D3AKm/pNLql60U1sm+X4oEK+V9Seob/V2JcmnpXT7xvKzZDD1CqdPDOJQDzj15SjmwVcX53Pdjvr
NcFLfzNO1buOg+vSapqyLZ0K5zAoxEsWx9HFeogq1n9FHFYw0WW51uqGb28/c6gtdkIQfXBD5GLN
4vocdd0+97eH2ATmHyeL+s8neh4NWJ5i2fcDJvqpOv9+4BbJGDMFgrl2xp4giNIdgUqlBFvcGAuB
i9RjxKK7aLJgYwhvzhWDMPJA6vgcppm40MCIC4ACqoESjnHcWFuL/Rxn1m4k+EuT9J+vut5EyR0w
QyL7+9HE5i8UJdvxXCV70edOwykmdM8xLbHPQAVEcSvWUw+ruhgJqU/T+DoNUXWSCWY2BxUt00GC
kJ5JbhOW7Dz1YwO6zNmCk8oQXM3p2s/OT8cGnq3l5GEAymJU03Az1/O3G2uRp3UgtaF7ghdMCjZx
5gg/dgZ3WEk2DV7kHSOwq86YExehSro9ZCmiEYUMQCURe3iBeNtdJ2hMxBXdGl7TejPaZfyjigaH
T53oT2PhcKGg6M7k4Mw+THfktdNDbmJW7jKTsBZXv9thSAix525tmGRzIS8TK97csmNFE0GfZDav
RKLum4ENVPC9pSbYYajS9dW9e78k0WMO02HaSqzShyR8N8zCfTA1CytSm0MWa1g8ik9z0Fs8jUUc
HqxwYBUsGTR2aaucKstladvNmOkZYlkNq3w074qq3i1OSeeHd0sau9Is2RQWz9UGzPa20G+5gEl5
Kab+RP85nGCSeqJxCOoo1PyWDC8lz7St38wi43GeHOElKcu6Use5GDU9ueqw4A/SIgG6y6xn3HCN
ui+mjHO4vSIGAzYBdtYAF7gt04CClF+GkTUpOpRhzYyCeqmSdTaUjMqKZ6AXiHC5X9MZW06p4g3u
0nXWRh8izfV1ycqXlVWGgTsKsVMA2NXD8jlG6V5VUSRZ3NIcB12+aBHus1pbTloj3x2bbquHq9qF
Bv51Z8B3q9ZssuuNBv49o0EDy202EX5LTfO+TCyXEZNU1oVtn1Q+Nb6WWOIw3+iGTJQQG7Kj6zoP
ioBqNi3fkKENuMuUcFk8sIOG9YOA615mC1IJZoV2raqdEUSzHqiEDzrOyDu9kufO6LpjxGqsqHTb
Z5mPWDeAlvtzfec6i73ivDMvUY+cB20dFR7n2CHHaMptfVuZWYyrMAEOYCVi00EFQGeMWYfbDhvG
HDc3rRV7g+m+xQJsy5y1R9eMm3OIgo4xQ/ilxvoGPgGYLNu7Ns2VNxVIn4BnmMfiUrdt4+VFd4Cc
jn23FounuiZ/XZleKNegprN6bj+o8lBqKuSTAqyENJfHCVLog02W8UjV9jzo8d1v+fdb9IVanx0U
R3yyOwz7ibQoYMEeM4CYcAnp2+EWNFDZFLCdtTnBLYAn3UwGHKkV156TMsAqqtOEbZAxVb9O1dkX
1jhsGLd2gK0+1b55tmLAAyGrGUoaVH8a78K0G6+Oq/uJqKsdGE7Y6zTg80IXOqqsi8A68aHG4Y3W
P31iESD3b7FWd6zD1pNxcxOrSafVAIYkf298tQMVPBGbvzvP/u48+7vzbE3w9x7Ext+dZ393nv2v
dp795VfjEfnLr/7Lr/7Lr/7Lr/7Lr/7Lr/7Lr/7Lr/7Lr/4/5Vf/3Yv6/38vqp7VBXtVU8KGTXRl
DXayM6zm0ao0nZlYvDUmVgsMs33+D97OZLlxZE2zr1JWe9wG4IADXtZVC3EmJYqSqHED0xSYZzim
p++DMKvqvmZtbbXqTd6MzLwhBUUCjv//vnOyPLzkGYEWh3UfGA8eVWswWzrEcpVQ+Wrqjyr5MOvO
heOJpXFWPvEC+2sq3S8noAffFhBdhmghJrrpRjjWx+imj23h0u8s9HMjaZTPBZTYCogF+SHMA2QR
04z4nFKfvh+QMrTPMk2/yd+/GIHEMJV8TLhxkFD590OAMS4caYZORQEy3iS90NbDcbJhJ1o9gaxC
XzNdrZKyY1FIWH07tbN+Hp0WnHM5HejM3BHZJ9Cvy26TFrNcdQXxXibPwOsCunLgBrd2ALsEH/Aq
CXEjEpofPGbsMU15qy0TkIP0eXtKCxuMdSTWdb/LWA2uRJvkYKybJZy0/Bc+Hcs0fLR6EzUESVBv
GdniKmRdNd5QHMRKkBKbtDtoT531p2picq5Z8JHH0e1c0zEAwPlNXYFgKfxWU7+zg1gTU4B2bGqs
jKn8mrLxiUAP3ch6W7dEWu3pKWOPv/aMB2UcW8GINAsY9hZZQea6rMqVjC3QdxmsvLbvD3kQuKeF
NVYEsXPEmLgkszpaA0Sx55z5rNUUqymE++C2sCHZzKi4eM9Nhqb91BkQx1A+DT6yGsMdNjYYlCpa
BXXq72sC+WZSJDtlJh/MiytIEHBsO7f/8SqwGpJSH0jLfAcFPLjpIWiMORy2vCBsX1MpIk7OH4lJ
Pvn3Oi7/eFmgYHgH884b0peaEPKQN4gmCsBJ5HE2Mf5Q1QEVGnzFoLe7pCWVQRoZ61yW6GENRtey
otlo84M3lLUfLB+GG5E4fmC2yY8klSk11pTGDenDz5i6CA6lSxZ582ZqnHu0f699Q5izrm1eCo+0
IVHrkAnyvGlaCw0kcU0irpQOJpKVeEOsEsxxuoqZS2Mpd6lpVRQJe7e8GujiVlFEaswOCckY/lKL
j6yfLCufa1hihW0kJ22DFqDpw08hb0mIjCdJmpF62fieFSk9GCd9k07dHJw2/DRjmpUGJifdbkoT
Fk7TVf3eds1zMHn7smmuls1ImtUhAIXwTqNromRU/FQNsdDI899Frj7L1AVtW92bfnLVESno1KgL
EErIQYEOtAL01gCtg7USW3kXLQSffz4aJi0iypUsPIdtLxvaQ35KK6ZKCDDIb8JtUKJSg+IuwF5/
QSKCQj44Hf3lfjCwlqCIUmyJKar1JGUbATdhvJ9l6S787wcjpYmVkhS2HOel6WqfH6qXraLsywh+
EZKSNvKomLBEwjsZ0f5tTA+EY09jJSKTFfblqZvEn1j2311P4DCqRr3yymrLRpFUtNq1EDel4Xyw
AfwMzT7gbQfpHJhx7hGLDanHFEEIdb3+MmJ9NESpDuR57mXYVKepIwhXiP7B6KnxdYa4McJfQiCn
ZIQyp8L4iwrTy2zHBj0kgzi7906aDFPSVB9yrhwwmx2iuWxZGlohq37MIGP1L+q9H5xfKW183b2P
HYTCTDbKz2CAa9OT70lnULy0K5CA+sEuNedoVRWshgZi09S+xq3T8sGtmn7vRxAmumj8e916zvOF
wH7I+BAEPUXzWYR3ZHq2/CDcHeEDKnfmxAWMxsMfqBlwC/XIjjEXT0nAIilntO/5TgVzxadL2nzg
wJ0hupjW2oLMIvkjtFZJ9zEB5qYcMGfun0JNYt0F1spt9SlDf7Sbp+Cqfd86dXo/wjs8tna1BQUV
Hdxu/A4bmbBUUx7l0GKlvKh/WoySuRjS24wr86SSZgd+8j7VigoebrxNQzZ3JdPhaIAu67onTbmZ
y0m4dhwXOy5dRHBXCQEikiwXXGgHpBCA9GrI39pcNNwFzLo4G55VQ3ewM4aXTFsaHpu6x5TwkDpw
d5rA/+KqDEtazARjJm5eraEJLIWjsQ6qddfytpkDKAMVGjTUJxTo7gGkTp8Crv460TVXAuDeq8LQ
wYq9fbevGvYj0naitVDFV1HxG0TZS82+lIUmEa04blbaQHo6BPUeemIKujw9xj0lzxRQscCztw36
+rcDUTYM1u9gwFUruIryR2Bv3XI/aScSN3bDe3ycoU1QMZEzUiE3lpsalbloqEoObNEXOZ1VA+Mb
5b5GUguFCUxm26Nah62+YUt3W/lcYbW8M/gz3ohGUZkLx52bl+VmyEd3bU/EXHqC8xhIwe8N5kcu
R2D9IDAcQmMFZrIBHxgAuNpfJ6O/a2ZwOiWCnE2RGC/DxEVrlnAwqN9AfsAZ5xO1KDsQX8Ocv87z
LknLX9TmRzvkq2Wu2E2grPhCu3IMHRZ/FqssxJUxG+dDYaiTFVP+yghnq9CUByTJD8UIb8QitHPj
AS4tzeKVs4e5wQIOtWKT5ETtO5Sa7OZ9Voou2/f2uYvrp4Y4EfAKQE7dhOFNiyf8QDstLCDwdb7w
I5CpmlxXOuFuDOw9aLloQo2ErmCs3AbzfOVK096kE+6AhCt6G0sTJPEidkppItgy204GVwG3cQ89
UTXE5T78Wjg4WCLKh2w4eRNYbRnfY0aFlzS/ldH7aNgHpyclZ5tYnopC8+lzxF3cDDkHLBD+SJcp
MCH5FXQHx5jtO3v6rTKXjHCV+pvlzVHRlSEamZOkGMe7qHw3uUOuHJ/izUQ/wKa9VWE63ZbJ9BJn
uLBHzZUF6zOc/hXCy42bjD98F7dZ7N0vJeBhbG+BcD/XXQjbqdmkser3c4GpF+D4PnMANs/h8O41
aroh8jYVHr0sZINV4JVgbc1Lo+77SAENituXyIcrqp6KaPhKoetvq7c54bRSdQB5vUqeUUq+ceis
QPc11kY7b1xBLTKRw2XujIsBOpSwC4X4+syH8OSN7p4IuyYISNe9U2zmhyL5qSzazuQsQhcNllGP
28hCFTULIkeWCjmh2dBTPUB+lik+Z7qNRhSzEY2LvVjYrOnXiDNw1xYl5yxcrqQKsRkUalGkDftY
1wK41i7JDShZtvR3NXQazGcgime7mNcyrWw+sC9WVinaM/CcUdhGB6N6zrIRNDnUXpsjE4coKCOC
6LuOvB0bW7C2M1cS06M5P1vdyaq5j/Z0pwTe5dVUj7cqzB7D3P2Tz6eKToriTR7PNEWbSPnAgCCr
ywHDYISejBM23b5atvssV7et1ekT1dJFNAVwEQvlyfedV3PmI54Wdb9J5LfhgPJTLhZky6KhEepr
JPBdVX3xQgCealPANWbGFgiIOVibktamh05vTVhp02Cig7YFmxo+2qeTTlDjrfnLDzk2YeK+ZqjP
1tHQJ7AL6HO6Flt5jlnpWntwbflhN/UFqSZBAt/5yaV164/K3+Ioo2PR0HhugS5EM8Lq2v2UId1E
Krg2BdbHaDDBAKdItQRVqLgAjjTWKch/H91zNPPPDS7ZN8PeMKbfSDSvSeTueLB5HDGHVHZAN9aB
hUz2iba6wroNvC1yqVxSH/QDvc4aH8214JNn2fvQ5YPkYZspgJqHcS5vsiIwduhKfNinYj3m/UWk
dn0xND1HJ2oOuROCJ2v1Lgv7s1V38aYuaS4MQ3Dw3ep7RHFpTETtksgjFKwpPWb9fUkxC/nUCD6g
MNacX/iTWql1MB18ZZBpDpwe17aafDSS9jdpOsmLxPUAhcGmnUN7DUzRWJdF8h2NxkNRZk+J07/O
AbEBooTfpbLR1nMwqzp3T+7iO2lUeiDKvsno2tmi6daUidq9knJjj0C8qugTK5AHb6a4dcGo0qEL
fKKQNNctao5Q8yey+rRX2hrQNC70fKWtu9CcjaN2jGdCOV8RtMpNOPRvUzzisIyeTcC3K53TzrCe
5qnnXEHIY05zENCdx/cJJXEePQohWQbsj/hsWqWvQcoRvSFci33JerebCaNZ8cH93fN+irF5Fg1H
dSNAWZK0l8rQxy7lAaQci4/Eh7eYW+/+mKR8JCnfpk0kNrUbP/bitTSz/VzH6S2h/JUONhYV6FVK
oatrQecbw2cvrPei6e6d1HlpLQ6SfSyORK0hhZbrkQrq3MefVKafLJgGvHo2GFE32YiSzKyFC9OT
mgdJyzyjuezXtiPDTcwLa2qnJFhR3Dfcco2xeJk6tzp6A38TyOFoyeE+rsl/6xAu/uwGl8SlPh4C
VKLKByHTGtMnbfpktlDzjd1zoHpMER7ZY5Wlb3WJuwIUKQexraL3F9H/rra6gY1DvYVm2bQwJSAD
91l8K2MS7HSAuEA2I1QIOCRbF8V0jy5pKWXYtQ1s0inflGNcsml6DV1QnHYZnQDCFHw9p97Y+iI9
DEdakbajZr1OAkAxPkJgq58gIqa42ZMRedsQ0Wxv8QtP8gVrCtzceJ0b+RuRx3rbm3wlZ05Ir5Mc
5fPjSP61bMc/xZSeVa5q4BDTuScCto6bBECl9UWgMT/ZiqJLM/KeXcKxrXC3UUrtPSjkvRlnL94T
TjsFGgG8epoQXkQd5ZfDfTV2lzmT1dbnSC6433G8nKn+G+5B5IRx6+R+aJbDzRRee6TcXd+Lswun
SZJWvPE193gzIifnxs3BqpM/Vpnu2/YlS6sPL+oiKFv6UgZ8S/mwdpT3XgkuNzVRzXUWdYv4sOIH
LNQ+sK0/wYDC1K6btYXBCKguFKSQrDjBui1G7ycA9C+VhsMEJnpdSB6uitrY9LH+kGnOQGUYb7su
K7aF7uz13BFI9jZWAgLD913iiZZ4qyxjrTmqrQkZPicmlkEb/dPaqAi76n6CADeQ3iL+Se3GK2hX
5z+J5U3r2PfsrUOCKV2ieFY+/aBC4eDRjVcdz7x2DBFuiHCeMtudF6ArjeUFDeaBFJvMyrqBNi+t
59gnB4ea0VwLD02QPQEJAJuwuIOMQwcHnYLjhmLdV4hKKg68d9eBptj7zBJ6/8VENbmrJG3oEnrW
kd5zUcpqhQyjgYvSvlSlykm0gowIdbz2FrpDRsKZVizp5ElBaDXqZ7eGWkKVUzswUHQSHPOI+7aZ
GNyVJG1wn8NIIEitBjFF767V+0TYX+GAatsVcAdrSreAODyw58wNxoc4HvYDgBlK5VC8ptipaYhX
HyRi+YEUNVKM1P0NB/kx+7hyShmjp+XxObJybhFuensH+kmsso6bQCnc70m9J2AvbMo0a7BaS4HM
voLrTVajJ9O1IMO/Hg2TEqa3FLZsyHE5xqMOo+0IHm2N0IHSX0Qdy4+iV+14cs3t8sBdb1qL0DjM
jXo0BMF1ChiqcXZwJgyU6ulttXjNcHNSpc/8Z5yUZBy7mbemZYA+HmoEJZwVWp0BQgRomkTLcbL2
fkeQ8Ph6cPVYVOugAOJZfR6zgiNMAve/BdrJJLBzHzrx45b6DzoJte1z6a+t9LvyEVJiLVpluJPi
gKwjD4Z6pXqYXQi3nF5mXJQK6melueUeEnCuJVPpWyMPS470abkhxGwL1E+hxRFgTsS2g0i4MsLC
2E4ilOAGzJ1ZthaUCe8y97W9s0LoCuUsVp0eV47IL2745g3tHWiUkwSol9TPRvCHweJF2PkTD7Ax
zAmwKzJzN4mbPGsXR21Txb90St5stEnwEjW6BctyQaoAQFD9vJ0iSHBxXNl70xDPqMlKmZ+8kh5L
FVVcX+0KZwNv57RbeKf1R6G5ak/ElHvpb1rPAm5FIn0OP+uQCGU7yQIHTPRc6HavlwuKn5+MRv+E
9gT/mhe9TODR+Fza3B+/Mj6tSnjbPk7+uIld7XrbpDXmpOAxZp65uXXc5Y2WZ4acB5de4JHgKCVk
DEQrbKBwiiWFVkYkd4hfuUgrIuNZADw7endc423kCWIr+/KFuOdTq8yOhtijstpmO9v6jz3SBa1T
rBy44umH8mbLFjDHkDTixpUH3/O6AwLQmZ8TX3x8HAGb5xY+AXiNOXc3MR6Ywfy4iys5/OLyBUZ8
weAs7cnPeXH9Dd5yY35c2i5RMr3OVrbLg/fOGW6Yfa19szrEkJOcXO6iUB7KSp0QexNeDKsj53y+
nfKoKVvSawFDCpTYWeEQmHV6UVxINMSAHKa0WC7w1D7nYN/odN+r/L3mVBCP4Wma03dr5pJkjNvS
f29sHsuHAAqGiL5Sg/vQd13IUxU/1O9uFV4s6zUUH3zijgN3wQwGEHxGcKvqiBL+zMFonVTNlwQm
0WJ2HF4pzCLw0/0ztNa7weeBzl+E4HyLcJP1ULzVNa+C5nHAbZsTKIfUyVY52DZuMpxOzd3YkR62
NqJQW3XvIWNyXZASmfXAweOj6Z2NH1wCRpkKNZULqaQQHBg8eAZyhGilg1OQgTOO86eF9eTpP6Gg
ANorMd0MGHwGZR1kkuy1Hb26FRgHDqqaV4Yn0veS1DXH+Buh7V3kjdewTY9Fujbr+qLt/se2ni10
R1xNboo43SQpH0+oo458nMyQZ5TpJjL8sy7O08Qj0P9f0er3+G/fJV7LOIy6/9j9lufP/Lf9n//j
n/7xP/+y/Y+/v0Ytuv7sPv/pF5uii7vpQf820+Mv18zuP6Wky3/53/2X//L793e5gvn/93/9/Mnj
Yh23VJ++u3+ysZq2hUvV/n8pWV/L5B//ctLJ59CCAbyUOeTeNP79v/82v59t9+//aql/eK4rLKyr
uHyB4Tn/JWr1/mG7ti3oWkMqdPif/y1qFf/wfIaE/DOfRzwqHP8lanXtfwiKHFJyU7Pdv+LX/3xN
/huiVgbF6GA5pOAlKhYHrWfaIHBMWziO8FzTVILv4v8UtTZ8Z8nsw+XswOiKNkeT1kz1vmRKk5fs
LvD1sHTqgNxPQ9QfTbfyGbufGd47dwoDAZPFFCRWN5S3YThdEi6XQcj1SffJkb72nzistmAcBQAf
XH4pkAhcHK/Kxq6jfDPbUsu1biNmbatmntKjk/F8JKEQd404Nan3OUjLO1oUuR2QTIL5VeGFL01g
PqWNfhNGR17fXfMIdp+jyWlunaJG+hDFn7y62dqaheJ4EHDLSycuH8zJODtzJWC6Qce4OBkQZ2j4
4aI1vMDaWPPkgg7FueAE+a6ukp8RwJttxE8q9+652X/Db+D2nw+7XrxM0QR432AJ46/Lrnx19fgn
d/0fw4RUqU3zvu16uY8iYBKyRCU7ePNpBp+wYup9U6oUNDbCD0Urleek0sckYBGIH15nCnSu5lTY
K+dPWYbPc188unPwqg1g0F0IOJcGkdfHZ2MgiZ4zNXSKAP22CV6oq15NZXurnJs5PG/odw6bAVZ8
PAXDtKMN1630hKk242jYGSB9w9x+7VJqMLRcvkXDKmOK+Y0wP6XrAN4IBW9x05gOF0AzMteWU1/h
FTo3g6HybQtoUBXcyH0x3HvMZr2yxH7UYesoZYGdq/PXuhivVZou5yDfXAdQ0B1a9dOybdOarVnR
s9nTnco3UlXNxil9RlStGZ25DfQ0y8700148r+j3vDo3Q8VeNrMLaG3tSxnqC7p3tW2s4o4PIeND
KoRrMQzP8ZD3W26kaAa5vifyivjUXJsBzKi2E8/YOCRsMUo1wP++xubBsSsutxUwLBVyqPO68rFM
3+aMh2v4f88g4zSmGzyxOES64CEQ7R7M1qUK54+8pu8RN79ZbMBH78SbMfClWjuA2YJyIk3KcOfM
cJClbNv9Ne2ia2XxXmRJ+e0MM7LY2LjOiknM378UpXNt5TmHmgYSAGSHqDgfTzmINJ5La8tkqFWf
ZFE+t6X4QZbV+forNG7yOJsPXqF+PaGPpUOhB1mt2zzk2nsC0G7fZJ6661QVr9o8FmzR9GMUsYlB
rs5g0gTRzDMcFyU2uJ7h3QgRPk3OtB7nerpOLWiLUbu7OKY4mikm8sZ3L2+zlLlyLGmimeWJw+RZ
M0nrgfa5TJyuHMdr39cfi6JijNP7NINjWmbJfko9KAYzc1sED7vMHV7jCrKZKM9qRGzM0lGNaNWA
YTOk8BCeGotvmR41Jw0bbF0BlTAx8fwouEyareV6tvhu++HW1OnENaJF+VZuIxDpmWvsuQDejW1q
s67L4VX1fDAYLWvvLnErSKxJvWI2+t1qaCe8W/APo7IDv3MJpOKaKE5Wxfi01i9KAiSOKce4gqXQ
zPyzbX+Ykjz4ka9uhj771CPsL8uB7Racu4anuSo+l2lwsEPoWEvh13GrM89dDTTLH8d2u0ug8/tM
gfAZi4I6T++qW7BtMFAjtqMu6C3mTxtVit82qc6hRgGdGvQzAe1j8Z1WIr13A9VB2q5fc9zyxxaz
WpG9Z064r1X9x2jlV1OBy8gBvowRwCe6drumFCPaUVgztHPMFQP8ahd74yOTiAfyDhEEXg4+NdR+
w4j8bTOVH6OhL34d76cBgpTtsvtl+XCo56ikoKnaTWAoipcU1E2TCTbXzBugQf7ZkXjjMx5HdjCi
V4k/coiGHsM5MVnLBulo5ZG1mCIGA6zPjCkM1z16TA7ibTdA7rBwR8zGW9/k6pgAZgaISMGSLpfY
ME4r6WkBze6eGue2zKMHt/f/zEGDb3bgEuk24KVihy01jJ89qACgAULB4qUm7uXd3SBm7nucHE0v
RFYzQ4fIgq7bDLb9ljY8eFcOFqwsOTTsZm/StNyKKit2bkJ4oez4AMeep8mHVOGpn1iN8f+fCqQq
vWT7UffMQKNkrwJQAyz16G0lwVOFhLE+0FpCA6g37kzFOinE7ZxYG6w0r4zVP12je8Codd8VLaoZ
dyXy6V1GxZ3y09cixqJo+eIq2SHG9p7F/bav3+lgASk1HGiy0MHC8KEa/JcSIW3d9OG+YtEUOAye
FC+1dHn8tjL1rqR+4bDLs4U+R+gss0a9G8inysjYBf38MV2Y9f+Ozpa8xoxQ3fgtDAs8m62/I0Ns
5zllGecXd3beboxuumZ/rGCGid+SOFDg9kxm/UkYnWldn32D8WJX3/VO8uSJfWK4F9e2fgN0ro7l
nSAmcY+Pt1xLSqw01OnM1iOvUCo0PzHgIXHwwm8z7K9B7j2yqnxNo+qh4cjhqcPQzrDfCd0Efydd
hrnLvk2QBuhh3+0uWvvVEOxCmUT7Yjaf4xzcEMmB3Il++P3ZA3fxm9TqlifHX6OYn1OmqAC3vWwj
A/8n8bujLsynCmCfYWyZF8dQXHS24kNYMzpg2pH6gF343Wi2OwuD9xrVI0OAtGv2oSyeFZCTfYuH
MZ91w3QGcWMT52e2r+KCUDrju941cXZtqhS5YdRXR40d4yANnd/1Iv5pgeJvgW+S9eiSi1TJG6bw
rz5562R0Le3oe6iykwScUQVbNhS3g5/RyzNfu565ByC5x0RClPtLQfn7l79QFL7Crcvj0X6a6uCU
mdA5l/tzHI/uRlRMfkWmQJfyZ4nFRwhIDk4vBckKoBsX3cqWztPQITG1h7G/N9tKb4E3Ii3HQy6R
CWlTh4fkq7WhDhg1OnUg1+Bm8/sRMVbQu2trGm7bxKvvZPsWjMLjM4CB0+hQRTWsT1hQ85Gp5nEr
Wu86We4ZUFXfde0+n1BX9eoauaemqGMkQkAdpX5P0vo9qRduDxC2MQGClWmePGUy+Q95iOatgBBX
UwOU8fjiz/M6qJvsMKX6jubfb7Wcl96VaHtmNmwfY3A2xzGRAofGBBi3LV5YrQ4nv4JhmQse8JzK
jdbtiKTCpsONaoe/1CbT2kAVz7Xu7gPavEEDulNUIA3c+mHI6yuv268d7c0yijaZMn+QCbyMaRQz
ZJ+gqoXvkWNdOCsy9K0X9WELDV7p/Fy2kMH8RD5HdfUti5x9NxOvyQG7kXRw4HqmCHNRlyCEuXz3
1WfNpPvslw1F6VKsi9lvDyQixK5MXthN8TCQ3Y/1yD2hcA8WIovGK6ObDtDLOkG9IMfxbLK07zIT
XG6Z3dbOBANlgPdl1C+hcm5HIwQExxDdsiEbELVKh/EnLCTNzBpR+9RflynPS/bqFfaHmVUoDZmq
x2HyMvXvie/sMeG+lrH3MYtyP5c5rfrqKuzK4PVL4MdCzwH6RPqJzbGR5wyx7Gxk/s4MSI3kRFy0
ZjkUf8Ayf+zyruFID3Yc/cwsbl1Xv2kv/fU5V6U+ddvSgDkYC/WapvauNJNrrJ/mOthqVV+NxFNg
RUdrW8eLBYsoxwh8blvFjbG2XG6XbYgfzsxDPDLMfrNxGHasgDomZwydNXyzSE7WdragK4yq301U
la3OW5gvfCB4L9+MOf5YfzlGmgJBWWP7ENo7jg8QMzjDVhfZFBc35rSfzZ+8BCsdT9xbDSaS3Vy0
F3YAJ6PP7oflkB0KbJgkq6wo+akZX944k2WwYoKUi4LAKSF7Qs6liy0f9cI9tGCduWHiPS5/A/ka
KNljzSUXeBbHJOUl38B6s4XYm52aaY0xpFggETEKEsJN3MSRfxX1avCsrecByAgyqBNgXZnIgAYj
2rGFjLezg2jdpPNLbU72OrEZ/bbCYLFswnsfJbfOkR30oSr+yMn/ba38geeLlw7N64r3xfIFu2Zr
6MRgnS8Y1tYDwAVdPzczGyWbrbnZuT+1423nKHiIcDwl5ruftqzn+yg8Gt58Ntk4gn8Hzh3X9u1Q
Ja9t2O4L+I5j5l3FkhaSJJgm1Xnn2Zd7Dl5chk1r39ZdsTHM7CoK8jKeK1/aDDmXO+LvMoBUsGhm
EAp+Afz52JtnN4wfy6nHE6KCaJW7I+X6Pt6OyUiuj6+Y5B+m26cXVCzZOs8XZW00gS0qlT6ZvllC
y0Ps3CbDoWgINHHfgBnoq2fPCm4tvzUeGa03a49MSpgb5WpIrPd0lO2m182wyaFVeSzPisg3r4mo
3hjoy7tGtu6dck20peMdrAZpNquJA8bGiyhlI5hocOyxRnZC/HCZJKbDIyVkEjv2V8I39pYZE+M0
QJJ0oG29gqNLHDy3dg3oi99uVvBcoUBC48ZT1ZUWG8CRZADC59gS7THVrNmXhrhjB9m55ISIu3dh
kgecDyyea9wqf7JDdgfeuKs0pFUfsi5YrOwUcLqd6sqFMAYTNx3bw2B5+W2HTuJWWv1nNQ3vM9fr
2h63Rf3HDTDdk2HioEVAz5+r9sTx5xQ2wAT6tj2iR+c99CT67tkgT8t7cTqIhvP4WA/xTdmXaovV
5NZrjasTLu8eN33wTesLn6nYSde59cnGrWnXlAiSs8fJgGpZv0RDgUUucSOgnstKf1BYqXptbcOq
PC6kgEK2D51FLNRsw1XtGd2da2j8MSxf7fxxULFa8UEg4ZbwVNn35XXQWHtCxAJhylo3BPNwAmGA
QxeF1Y30uZqw0zZXPtE2njKB+laaIyPAk7+s511n5f5GBzYr0xx0CsxSRIhSwA8o013IW4K1Uozr
YPS9zZRA4MnSdj468XKBhhVq6fY5HPO11DXuxrJ/8LvBP5HIfOxEf+JplEVibIK/765dmZzMwP5m
wrMsb59LbebodjHwEHXD2VGioWPLZbtJdpwsQi116EL5NXk9kJ7LSRxZIL3hxP2tpUBeVj6Vwrvv
bQNBrrY4/sNvYcnLblcH1vDYObN3qfC6yaZ0j96QvVm189AayT6DJu0DByLMS9t/BoIJZhA+kIx4
dgzSZ8jHdzr9zLvovu5xc/RDih9NZred4RA0HB2xIS6a0ufnoFTGY7OXNjY3nb2rPlQnU4OuCmds
LlBGtlWSyc1oLoBv178hZRmtQ5E8VbZzbzXYYmzuWLNbbKMK/p8N1VGTyGXAtg0E72cftWpeEJ3h
wJCtdWB+yTlPD5Gl+i0ZOPaUItmEDnaadPCRu3fwYUHdPzCzvncKDlOlfq8GiXO1Z2kDhakLml97
2QwS13gTdXAccS/0vX8LRjWEO2m063mBKvuse6MK01rI09kY6XPWTOehLaBc89QpFl+RMrk/HzLV
n93lKwVg8jFuBxNZmQoSuIpG1uiO3Ji1cxcNzUdhpy99/+j4wD9Sa8mX4ulqO4z1UF/GNmvOtdv8
qbMgOyVG81IJXgR/dnY22ZgewRHzBIgQ0yjMbR8C4kxN0Lgz1qd94tccmuf5FEsWNqaHfGgklWK0
T5bCd5NDNvOC6N5L/O8K93GcY3Hp7fY0C4MUqYIvnY4ANuQ9Ea6vCoGNW5Y8nE9PIakTzu2gsQ8c
t+/iSN/70UMN46lz8zu2Gu+N+6RBbvVj+OEwSeo6RHGZL/B5NJAzLRclZH3OTUCY5SEPjS+NdXKQ
XbUn1nRFicIpOW9T3hLjwxhFaNobjOiFzD+17V2zSvAR4uZvSX0GV4ilN7fvLNs7ml509OrqYSys
S9rxYpQWaA6elxqnQ3lk8vl1GLbx6LgM9xuxlalCWdB+idbcsqIkqefc1/jHVpYvL8CPzYjWQWo/
dEGc7GYRsc0cH0uzbO5aOEg3ROIWhxEKUM9O92bASDGP1bKaJo/VvXYYCT0z/6zY2u3SkA2uqRQS
j9nbuFAn+SNozYmmbCqxGQPtn2B3ELWsA7FSsTXu2mYB+eU50NC+PA/EEA4lG6sbQ/8v5s5rN3Jl
S9Ov0uh7HjDoectkeq+UrRtCUkn0ngyap++P3Wi0w8yg7wY4wAYOau+SMsmItX6r2Dsy28sD3WYv
ZUuosmYV70mp712z8FVCfFficxQFwWwTysJ8tij8odqg8dVhlj5lPIj/KvUlied7OBBrKdqU29b2
er3k7M6MQ7FE1rDwUYFL1Z6dDd+m1RCybyrHRPI9DkZm+bE2tNdWjsEFtpJimXn4ypLxhfJG5lx1
iWws6cwY4eKmsji5s/Ud6f02GOhkQTm7jhr1OI7FWmWwHArnGGs1kWryELbd0Zmb707NpQ+ooZ6t
BM1unSvnSbuJuBwIK9S/81DvPVNEx7RxqqOEyM3cccuDAVtY2lD+No33mpi+BJaMtQVe7DXltITO
05UxKTRnw4JBK7Pjg6qAeFJ0hGxvaLQ/Tc4lOKmxu+0Ki+KilDZd0lDDHetBsJqUCtC70RCMKte8
TD9QfP2h5QR0TT2P6LAh1UebHERizhSyOfM2oQCxY6QeTJLH0rl6tpXoVSL34HC1KQYnnb0fD7Me
3+cCjUdB1WOer6Wp2BsjqDl6INwNcZJ29sgb+6mI4q+SfLMVemGuUU17c2J+a9NVn6yB7vopEY/Q
tPeT1YW7SC/XqmpckP49gey8pqWGolOSHNhWCB4JF9WV7Khso9S9BYp+MHWbOE/kJhZYZt5Ekg2s
i47/e/7rHH+jgyh/u/9KVP0r0fIf5NZzmfO//+sf+T/+h/4LH/b/CwGmsn+K/zcBduq/frL/yXv9
+7/9b7yXZvxDGKZtOxakmvqvPNU/DT8LI6aJf5CELUxXcFKZC/P0H7yX9g/NsWCiXMfRHPGfaS8V
sox/x9FNR5iG5tr//L+gvXQotv9GexlQWgh5HNJgNd0xVBi2/0x7sa+6tsEG4qthg1AnbQj2LbNz
VIu3wXQcX6FoROsFKtS2qXdLURHcRhBGMxAb4rnBMmiYHBe7V3YJjDCiXzUxL4m4NJ0Dr59zlLtj
/mnWllw5DjR93ZOXbhBaxxjTj/iaGtMN10VUnnRdhr6VIWPoUkgUlQl/wkW2YyrmTtRBIGNMXm09
xXs3sx5GRK5dQlbSlnv6MrDHaLiJMB7AGMOaAD05kXkwJ53usq5LiWUaCH5uw30/0vDCH5s4hmN5
CpLw1UIT5HUnpyGarSmsbjNLxAEOzTkNf9ijzVUiKtVrDBfUk4galZ8jEsLE/7qz9jAG1VoZXCeo
UbqTSX4rrefDyU1KeZYgigTMbvJ4IjXc/Wx6h3hIueVqu2Vd6+tdQvy9RsPIjlnRCaS/nI7AAt4A
aKKBLUnzaGa7pGHc2DtauB3RkmoNEhiuELiAkD0qoIuEGQrfUpjPe9F9ztV6EEerv7YIAXU2x5xL
0hxsPyzrq5EdsuhPJL6t8qiLH929uhFQcIcandDr9uHkYLP2hof22rQav+Q1D/cht4OqbJX010ou
aVddaGtcxW60ZvgLKo1CqJsUBzYnzA+4S8pDRXO9pCZkWBTWxW5paOmE8TmxL42wClI3d5o+cNEF
gNyFl7vHrIv/AI59KkC7JiZCJwWaMLxQ6YigxNMyUMQh3pr4Y8KuQ1ucimijmY/4ulY2368sw2Na
P2nuwx6aNyYA5N0zirQ/FYLqgJpI0R7Y15pbW6XPFuLpmslMzQ86ImSqr1vZPEUJbAkexmBnZflm
5Mdy2Nf0iLZ1vnZJRqwEnuujW9+rG8sY/XaITvZAD0F7oH+oBOBAT7U2FPVoqEfKtZ6NRUxsuu4N
InodweSk4oKiad3WH26V+6qgeccMlpr2WXEPagPlJKdLskT8C5BxZTf3G410zXKLRHxSzXfZp1S9
bJ2cckT22JnWOVkc9o27GZ2dUXW3mIRR4ocB+mjaCs4ROGs+XwOt2lF3TJfmXou+otHmeZ09cHol
H2gCqT2AWY0yX0e9q4Bo/ZJ1KHEJMg+kG50yzpHvKhs7P8nPzoIWj3/T1iTKj4aRmTbJ/gea1Jvm
3kuabD2aw8piHLTwVLrrpDmG4adsNmNwU7HhxA7zyxm95wp94nlxg1lv7bYRDUv6fY6eehRmff8C
4e4VAk9S8hpYhGAH4YY+vHXGBLeM64km9su55Wh4/OJrDZ1bkl7cNullQRvAkFPb2bULUTYic4LZ
uEY5H29lbAGRIQ+S+bWnXqZAQ50Y4FtIx8sAqX3lrO0SsVV0iweqWkN+Cs0EaEKxNWJC6v1Y7CW6
ZUe/hOZNlLcKCl9REIU/OcZNDtRy2+o+It9vECc3/tDwmdCAsCFa0831lWolhKAbVEulfptCEQ9/
rfgUUCCWN3eHcMJW8rcGf9IohefrvYoyn7hud2aTrly6EvWl2h2hXKhWTzKdHgCc0hgPOrUgGsx/
0VZEQBd7QuXWCs7dytBgds592ZO5WG718agTPx0lmxovwNi9p+wb/YSTwLql9MdO3SVC1xCjiUxY
vlT9oGpnXsYEXXQqGya8RUya7GgEnYoLVcb7jEBMmx6P0a/LBInQH4v45nowj1WAuZIUROtJWle9
QQauLcu9/VKH0aqT9YasvH2tRdgGeWod2Ojs3Wzki2FwN9j6ppyumhj8aVJAPaNrUfV70iBXqX5g
bNv06nkxrVKRzANIGB4osQMkKJ/ZPnAOrfRoWLvItnVrR2EMan7qa0tQ1MHY991hqornFuItSxBY
GbiOsAG0WDwII32wKz8HgdjG89dYmxeNUnKocGospllsivFo86Pq4jXglDAi9rEOW2xB+56wdqke
IS9W/HE85nT7hfJp6iJPKt8znSsZtLEXt4Efhe0KMADjG/s/asgg3lWiQtBmb8BbaJvJomsIKFY4
+W00uG2BN6PyWuQfg+Ms4OUezwQYgwaanHyVEMYeLhfUG/apZkkc9zqHl0iuofao6QG1o35rt6eZ
ih8zsjx2imqc9koTAoqbJ23fWM3WNeaDbSvHmdnZRdyWIWsgpp5mgPLBsbBR6vax1C2ogfBzxLDz
lL2qUbg3rOaOUoDSqfqU00ZM/+WEZXUsjxO9bwBKK/PJtJ9NyrIrTK0TdJ43Tem7m4THLGquPZM7
Re0tenSqt6nV5NYttbutUvVRbdUJ9IomMuhF40/u8NEb1yZSzjZno8AyXSg2uZvTdEY14pPKu04o
icYnsCaCMDbNl9FEspsjV8iQ7oSh7Vm5/nfUyCXu+YrbVy3jognrYxQofym2IPW68BDl3GN7vjuL
BS1HZe98JOp9YU7M8u9oPbfze5PoB7Kd1676YgW/GQ7T1DA47V3OjXZVJXKj18Txl315l7FxFNNv
LU1abnWIED4ic/yuMBs6U7mvOmrl+6jZWPa259zUEOUz0NNbNjXnKOPKEZRB48lrzfFtwk2Op3II
2ys9YnRnwVHa8t2Zckp4ty6FYyPq6LlIVhKXrhmuVWnvLZfV23iK850KvW0tj/t8UdLQ75g5kLbD
hx6yQvVfhTHdU63YiOIjcRX8wNXFjCvcRj+j+zZl6jGk10Qavx0NJUV1LfVhg7Nj1Y57azxg1FhY
E8CaiY8q2jT6SZtUv1bPwbRNnciXtPjF+ZdaBGtWz5NimB8ichFI4Sayw3u03GQj6ez6k1qHCFSN
y4zDg23cHJlbNKLGswzQn4aXot+bxVkFPcVruISWM2aEebbTu2NdvjhZf0iQ3DTEBZvNroz4FCA9
KORY6RZvsVYf7GBASTGeShsdKQ1qbntRnDtaKctYoZzLCv29jHcCcUtaUqUbVSe1hA5iza8gQOja
Ami8B9NNjxoOWA5X/VqZ+bEstEc5kGR90+fyUSnHLjmQQO/zVvDKPcVYlUYMobL5cqP+2aAMVx8m
KsR0RsXfPtqFFYV+0fQlS5MnIkDLD72Dlz0mTkHRtEdcv3CPNslb4H719lfU0af+nGvDekb7kBfi
kCPWyvNt0Z7wawnlfa6jtzjhMZlL7prZ1+txh64E7I9i97zdFJSSUPVThLi785X7gEkKF3RxQ3Na
GwFfBifjZsEyooQtum5VhJfAwjGpyUNDxEC6BOEOaHwHazvxO1Kpvatiqg+iYZebF6GkvGXDzmhw
tgSwfxKQNTfXVqkd9A3aD3Z8QoS9LuXwwFdXRfGrhPWMg1vea959LpttxkpfVc9d5pxxpQDep+TC
P1Tt6ET9JkzeXbT/46zt237YVHq7t2OyyJdE4ulv6DKyGWJb8XLO9JrMnIMaaipR7MuELwX+SQ2D
zdAvk9dmbu/EP6xR1q5qSpdkek9RK2mMKkgRvtNepygsWpUV0j8z3czqm4CazYbpu45+MzJqNf3Q
1/a6a45Jk3p9K6lbOxaDRLUwe9pI59OPChPL6+aR742/2vJNl5hrSciERpyFdhvpFClhgNQCERGu
OsX6sBHgR7AtuKKRiKFtyujGmq5p2Owm8Nil36zS3O00JfenOYv2cdGuw4mc5oodaEpWeLpWFMIe
ctyzXXpNsP8s6iPRR0Q6pPxt5X3qmicLV44BOpZTJhDC0H53HWLmXLWPCq0C7rAxFeYhtBw2x1G6
UIM/JUcf11I7mWtV32iQlFK2e3qc4MgwReakscebcBYrV0MdnKn72ER+kqGfS9eUdlvk1rYhQ1xx
NUsChm0aY/bUQ54LWmicHswtOLTpxcB+IV3fCOG2e0BfzaMFiM4JwzNIWjCN85RCjKZyl/ALt8MR
/RTGr2YnHfA5skVosqVnYVU6fx0Ig6lHjVIM66mvtwa9WaCN3lQBLL610bxLIqgNqW16G88SZXIK
rmKn9ys4/oC3tKfluKHXlS1h5llupu+0cddW1e4kBbMCyUkIq2PlO5uKOcu3uavp+8u3eqYQy/GG
r17vM0aoFo1dxoBwHqjYtNUar+hmgGBL4u48Jtd4+rRjuarL0BNwqi7yZgkHxyDPK5QzfacHnrTC
gP7MdoJ4dhp3wona1NMi9HbsdxP8KqF0rwx3bnYlcF3BCTug8ytGym0L6fevyTBh0ebp705kbPN3
HSsL1n7io+MKdq7qVHNyHhwm6aoLdpXxCosamCStj4iZiufK/FNJ6rn52dT4AlvG797AQ0lP5Gdr
vqrSXIcZHAdTJZq++BXzyt7Wh92EJSeioVK2/YfuUs2r0hyZgDxuGWawaNug/2CkiJzifape6hJF
ebqf1YW5pKcFk07ZUzfoKvv8POEnATr0J+shzUNV1btwzLhtjrXyhxqilcHpT6M9dESZfNMo5pOU
/1fvfjL3uWWN6vOnCvI0E59R/Zibr8Htt0PKICT0tZGTVSz1nTq+W+686rp4V8fHOjqooYWHt9yn
1CALvEuJopwmgqHbhRAkGN+s/JazpyMTxoJSQbHORadx7sVL56Ufzlh/+QTMM6otLykplJl/BBH/
Oi3Uk/i0mz3+lE0IHN0j7UQaWkNsxWPw0pX46YnckKL7A/FIs7vXK8YmN7AEzA+Tc6t3MkqYvguO
cZ2oIgXuPlQp9EyLs5Vmy5dPWEP6iG3zkIh6L6OtwBAbMXfhtdkGHXkSw8aNPqk+O1sTAM7aooVN
E5XPxkjLH9TtuXHGdY/xqho4KuYE3eBfM5nWLiWMnXKu6ueRSUafen/E0S/AWglez/qj7lQbgKGJ
EVVOt1YHNVWb7QxtCaTCnVG/SXPZ3FtfClTAEtoGqV3uyoOZXydnekGgQzNEj1MHRW2Y7Eav7knY
dquDmSLFcBSMUR9RBBXpPKL07IhwNefxa8ezZAeBnxX3StyK6tkYvyTxRa1DSE9MzSMVNALvZhMe
C3gPpfutKoQNOLcBeRBT0R6r0YeHDK5J1haxP0oLPjy9z/JtIkze3on3oP+2ccwTZ2TROCdhBUvj
kb3PzRUPItgBxZ+GfEnZqVNVvVUVYrOaWtSRCizjzersdQNqP/fOUzh/DjkvV+kckdmfaBvxUnLL
G9GtKe2bpMonLqlCzZ9nLKBijiH9puaDYADMvaBjFne6ScdwgSYaMCh0XfJdPmY6XoKGQ46rtkL9
6QwmOsWvmXXRQH0yXF3NnwRd6nQK1KLEqAZ+Xr/R4oSjJfsYAOZQV69UXZ6ccPI62T4ykzb2tD84
tQChQpqudeTmZBfHTg7UbGyKNN53+JO7o+uEr5KZ3+RcNII3ioI8eh621L1zb0ETKA2XNr4wuyDo
BWac1TtRDlMi18WIwZeO8CJPXoyYkQjioSe+pBiHVacNW4i3JH2maWndukB1Q7sJ0R6l1FyMARqT
xnmOCtMjOH8bqflRSEKh3HTXWe/GGDFARvSSO+dBpCfqSmcKoMYS+JLlT22CTRQqeOKfLTdYJ85H
Vr/1KI2mZvzukfa6l0IY9LnRwmYd9VKj5Yg5Sh7oy5pze0+L0CrTXuy4op3mxT1CUF17rCpafdPQ
FU1ok+rBi9TumAaPUrvGIpJepr8EZFbgfY14KxnohG/KX+xo1zYttljjtomUbwF/OyTSfWhyiq/R
F/fdfsI8jiYYdcpffAPrxmmPDbvP3CTHzvIjJz7ZRXKMDPcRL8f/NeE+qc0R05LEb31ClbEngsAb
KNjRjGCD3AUZ/RZwc8/3ME8UaTQsI/JgVPEuFB9chDv5zUlgtU9hf1LnLZ3Ho/scG49oI7hwhfzL
TaxE1zR+taliQU0/128JeuDkNk35qrvlpXZEzDY8Vd0ujPYdrW4vwthTskA6SEoJ8uS1CMNrOnkg
uRPrs87m7zQXRJYw2UXGpqWiQHQtVmraZdEC+lPf+ZS+b5UKjmj6yUm6t+J6J8p2M/XYHKHnS2an
bhiAdO374Nw6AI7cQiTZH5Uh34Z09HK+d3NyLkLM5dX0FGsItdvk0500z6SXtJtNfGGabwuxlooG
/niZNYhhEypuTjcj+UEJ2uFaVvuUYWNu6oPa2uuaGxZNGxkmMNIQzjwYSMs1IzzEhkLfKVEjzbjN
qEUnjJ9urmyvBx/K/GvRkLy4YHUW51aL3nOZ0kNk+2UdftoEqDFbpYF1ws8N4jauB2LQqDkA1LuN
jvIZ2g/FLZ4M7W50J2NwfEKUvLYE+bQ00Nw3pwU5yNrRmzeWrj3ZveLjAN2a9pcmdj1ofYcmpg1+
1OmdaX5NoeabXtarkCyTcgk4+dQGeeYsMOYZjTCbW3rpkitSEoAd6FUevDnAL1CIld1W7OyssdXw
p0o/rdjwiSHYCiKvED/7YdZt7a9Oi1iCJb/sh0TVWTjqKs01vpV77LyUGHHawZPknJBZR1qJOvHu
asf4jx2U15jcImrXk6y7lPlXaX4UA3r0PPpRai7LPLgt1tp4+DIJmMJ4HWmvka1SfRZsO55tRfsZ
3Es0izemb1wu7apVKIfuMwIL6t3S+KQkQJrjSHQAt7rR+SJinEDywIVO5wu2GosCppcw/4Wtg1y+
5sBhqT5dE3x65OZ5RirXQ2Z5UU6hk/lUUigeoDmg0bxBnSboymkyZU1362o2vp2qpXXV3VoBOlZz
OjiGu8f0tFP7kyNfJtp1NWp40S95g/tm5b9mwWdwcJBEJmDALQFAxUz1661FMNAZ2dblwWt03Y+Z
tcUEGh0pz+5G5wTgiORrYZ1DwmBa/bnsWWptgYvEojPqYlflxLme7IiT87V+3NvGcAgzueuV6EEI
gIO+QHbKt4bZtrb7w6zOoJndtquyw0wsklg6T5p03+XNOnTWBuU6Co235Nz92NEMcJF4KJo25vyT
yW2ETtUe2asRYGCpaKsfrWk9h93AgTLqjPGqxA2j1KvpHNIwXYVZ4FU6SFtdn3U3eJs0+HIDoUJ5
5F884qyCkuG3eOvn52VhwCX90Vl8dum0szV4Y2riAb0qFh+2+l/GqF2uVS+5q29QngRPfQ+UF9BH
Y7p/xdyt3H4plWs3iXNoR303VO0LnPzGNknv6d+ylBi5UvmxFZ0eZPdRVpBMarJyhHHFFnstKTdm
3DDod2J0gKRt6203UpaKogvgnR5G5SlBltXSYUceAg2PjI5gAmWFKJ8Yt3a4lHa/H6Krji2j2Axq
9ol22OdjscqL2jCBa+Khh/2xyaZT3Te/ZOllpN0FM8YSx9hHLcSxOWxDJzqWCCgJKwmj6hzJI93a
fqhgtBXIL8eGbvHB2ut9gAoLD7HhwZpvgtI5uKPADsBJQ6OLT7miJ9phH+Wzslp63EXTPQjm+daD
zj+iBqGhhO8neZobLpisAMmr7zbX2qQDyQ9fAdV7FlTFAEAIt/Dkpn28QqlKWykhKmS15P1T6Srr
BhGlyiihI5hUTMIGAKkVTbx383Cgh2VPu+qzbaJjSCm2UVTMIdwBge0zfe6r0WBBbldZcB8G0gni
6taJ5kQwxVqqYt/Llo3iwxlaQHzygOhJlfy3sTVM5a7Cgwz2uQ5p9rMyRGOpdZd9v7G18aYkgxdQ
akf7HgMzDlf5SCP3o3FC5l40eMOLyAxwt8GzeuTn4d+oZzrh4S+FusaNv66NYw6vWCjGSWjdnzFX
1kH70jBsxom+J9uBI6DfKeY5UwP0WbxM0884/+0Vyn5rVIgZYgwUa5GGxxXD2c+ilWyG7kAt9L5l
JFOiI2PJ0LSvxfLmUes80f08279Ok52LEpPLNKMcCVZFWngWFjPE+WvqJVez1F4NfGt6sASgUUWd
Y3kXUvr4abx0O7CaBGX3p0vLXZQI3+qgWpNt1Q478gtg9T4c+mhLdIyAq8pOFkh2y80IZpEzCUCU
DDwciLQ6pd5OaOG66JxOaGv43A0D3pflmv51mUE1USMbYx2vsBMHot4pCwkXKq8cmn6Z3iyx8M7D
Jm1IuJmP5uyCGAdU3hgXMlX8bvLTVPGyuL+Gwa4VEksRzaRxuMaTvxMujoGW5EUgevAQ0lAiz8A/
ZixhJpQ2NqV1qLTiGhAW13xR/ub1jbpaqCKQ9hUc3ntRviIduWbdcrkDK+C/rOJsPRAZ5doOCkG4
hxSkmc0Qg5xf3mtc5T0aXLuZ94qp8LmTZol/csnGmoMPw/iIZwZRQuli1bcX0zRFsoV2hGR4tRl+
G2mDzZ1T2/SyXj5XXXFozOBbM3iLy7FC3S6fqPP90FpGJb2wti0YTK7SyDl1Bx1lU90rl3FiKkJ/
KtN5p8ZomJmVPHoV122i+Ybgg9fYwsEvam1jVzOwRj1cYgeH6KjvlRAwx4k2KVtkgmPBYRJPwRCC
vzHpILSDbejbfVGIZaztect66t9qFytapK+cbj4k89+0MPyxxYZZ6u9BspfwW5PxZig/FUDK2A4r
t3h3xLQNE5ju+u+kb3UCCUR07bg/AwplK5fQGu1ZGcVuIjoiNuN7FRo7m8BOe9XR9OmWwb7GHI9q
kMwMXHn5WUjKaCNihtLcJzZzZYQP3fwzF/tclZu655/5kgzwVbkPLVF2S3hFQBwaNP+sov170sbP
oQAUMtYJNvneSHzcjnjlxp3U23s/Oz82YTQFNwOjbDfykhSf6KrY8s1HlA+kOZge4+O5jKmE03ED
OzN4WLfSzeQ0yfYrVocPkQtPDMIzlHKpb9spECWCSZB2MUU5j3T9UazrNRxm1dzdRySZkcWpb5O6
MHSC1i+JA4HI3NJxfwY7+iBdcl2atB/Hen9uOPx6VGR2Pf6ZA46F9qvMQ0Ypem4hqFOSQjhQTfOh
KnlPUKO2msdOgHgE75khVhGvZn5xSZz1mlB6VTbd+rl+4IM7myNpf5OGPkA9Ip9Qncobug5k+VuC
1zbk6c7ZZ7tEqNQB30INWrsbavEKTOrVVRZudLqa6dlb2y5pRGbqzueSBq0oIlGwGepLJTvKpWux
nfQI16uVF77eMAG6eaHSS+dM6xb81xTNJgp0ifwZHyHWFbx52UdTBqkPELske/Zkn5LQKrqo2LoJ
UEtrc8TPRG85ylgRwpXJSxK0HF8lgSyOHr9mhsoonRe/pWts8xT/McYMdYW0WWNiIpXUxNOwqRRV
BTMfw5U9LTcIsIUuU/4vBZKonhCmVMnwGIfpNTGHW0cAH6+/oWFJRYTIZmHk9SMbcYqE5NqSETTf
+54UlSBuECCCZPI1AQ8J3KutPYVMou4mIO/TS9zRAiJrDE+W1jqU1BV3NvFn9HWl9QsVl4On5920
Fm17SRNyfpuYNZwZ0sdUjx431sYdHGCRzHuMm97y4ZF4cg/VNNx0CemFrtYKvpcy9NGr3YLc6FcB
8tS8Zva1dMI/ZpQhJqWRPvWki54Sollp1MxXhMTMmha7HlUhSHE3EUAaf4dco2ow4RGW86/tgO3L
4ROwIlkZNX4BglbQAcBsDlnzV2Goc5GggMZOHIg9mVdMSdfO7O6ZpNg2QfPe9mulIeNliJWJwDHH
r1pmt3JGJqjm6a3SPjVn/sM27iB4bRtWx/KnDsMzFpjYEworkNLJyqfR9I8RAqnnCSueFdanhkyk
sGDBAxsWHq41CzU2+lgtHQ7W0BRboqf+aiGzNwiz4UO9zai6QxOGFjgNtYE9vIbIDLIS8z7d25uq
w3qmWyYaiAGuIcASa+uOtq0TQMUxm14kfc5+wtO+jrAPJBZXAjV8jd/m17zDRxXIhnBFIpg9XHrW
pskZjouQCOsoDY+1kz2EiudQHZiZzKV12cAsqIJBL9yUrpBmxnETvVpKN/swiQwJcd95ulu9IsBx
kaiH7M1qcDBmWIoptdqtWdJKWQ3UDWILw4cJ1M3UBw8CN5M136Tyyc1AaEBr8TbHUfIre7LumrTt
fe2qKZZx7bKIPysHZy0xi8Mbj8FxLMVN0e8ZpZYEGWIPLJPwURnTWc+/wlSmh1wb+c2VLvRVdZEf
IJRC+dt+qLG2VkOkVg4ZmHmRSb9pGrlumpjbNTGeCoK2CJb8HIs89oXhIMYIWLqjCe1TbjSroKKb
MCXDe1Ca1LfTlAypgNdLgZxxi2vnZvMmz5aQbEO/jZ2RbKJiMVqSCLYazOGg2zila5IbpSgYgs1Y
O1a9fsr5onyjgJ8cipfINRM+RqvfdMHgEYJCkjJVuzaJpsh0F/1a26w6RW5lGwsi3KJkXTV4q6q+
PcEH8HrHqBK0KqvhCSCEBsMCAMJCGWZflTN9kqYqUMLyWo8mCxG5s5uJzCFMmOHVWjIMBQq0tZIn
X7aSP6aa3FxpoGkjwxD6wlrbbdBukbNtB4UMSJdLRh+RhKQacQumNT2NeTD7GMmvVHViB00RkU0a
zAQfGPmKgJRRn+IRYsTEc33Eo8Q1HinuClGCb1dDf2+A/iNE8NS6Pg8BAHG+EEUqmUoA3AbWBIIz
w1J5rpVghzUS4x7GLJrjAR0qhHX0pzvXYiwmUk2CFzIfEzq9s3gDTWH7DethMgIzOeBUZFhmm8gh
Yssw3ZtVoOQgOhi6Upc3c6pmEgjF2pjgQpJo3LUTf5VjTF80hN9HpbliT0THJH94YvFnCuRLQlEI
yZjEQ83x+Ef0j7Lf79iUWBBEBpM7kVIphbGuEpfOanRdMOSLjhrTVTxBb6SDX6VmdlcwjbNOyRmk
TbnIjjCI0rRDn8N839UWmw3E7AY/iY2tp2Og1DE85ZpOVjW5taWzGMmC8WZIoJNITJ9urJrYLUDO
Iyt4ds2QkTFH9JGqCGRso17NtXNTAgb7wMCmlc/N36xO2lUQYq5Bo0wMHIvxTDxr0LwPqX3XCO65
YIN+mZN2ryESBGLKrrb7k42mta1nIr8CQJY8qfdjPx3miHT9sOyYX9Ws3ou+eRhLylw3fZQNCmuM
8CRr2FzOYVxH69IyAByUdW+i0uENrTdUWxNoPMZkjYIfDwZPr1WHOA5Hi4Jb984l7HgqceB+Ci+g
CfEoOSkjYZySDJuU1Srbri7vM1DIKrZadTfJ37A3PiZ7SDiS8O4ksXkjSVnx1OFNsyqy1Wc8iTig
sfa5xh+hTz+kttkwGehNya/2VNT2tcFqOBkK+r6BjzQwAkLXOmIrh4Y2Y7XzssFcIsjyYmUm8Zqk
iG4TtYihFBt/ZSPVQ6JkpxSDk2/m8ZW71vVTJO7O8rtZTU/EKQ3ZTDenvNGjHZ7slJ+meO3VGYCR
nUxxsTqZSN5LVefx6INd5KQ8aMli0ubube1SW1mUdTK4MCoFyzcHlJ9oSXPoapnvUw6TMvdJJ0n3
zTIOOAwPZRdhjcrs3yGMtrWeRAcoOfLVAxz/hQ4r1BJFq2PNl2RGrVTT3fEo8uyAz0Bk98dqLJ9h
bMVedzD7lqM4VfZ8Q+yarjEf8uNFkbmK7ZIbHj9oSfClV6DebPOa1THPn80idIkUGNXNkOW/gYrL
JC3L35YdlZDffl2NkdijfZhuRZfdRJofpXBmHtuyOMRV80oTgrgzVCe7Dhq4KgmX73quwVRgOdYZ
YX10hgj+qRFAJLMNWpw0/8LemSxJrmXX9V84FkoXFxe4wIAT78Pdo+9zAsuIzETf95jxm/QJMv2X
1n1VNNJEmUmcyjRk8dWrzAh34Jx99l57gfhVZrbiZoE3reveg6KLDzSRkubE5ROThwC5/14pfnzU
2r73C3oZIiKNBM5tYyGDOXB+N7MVpjsb6A5zoSRKhKKTdww6sEx69MzbOHaOPUrQ3vUKLnFefxqm
yH9IhgKt3/mhGQl9rMWIlPotiLzqyoXjt67Wq6dSpqjpV7Tw9g5zrFJr0148Tc5qyU5u+KvlkYal
cmBoFRycWkyLhCmPWZi/ZbFVbjJH9JgshxcReyRBe9qsIxmwGjik+cxb0qH39hJp/TnJnshYgiUS
2gDpZ0//DPhqDnXKG8D9JqMr7hKPTTyaJaxxt3vpso7/V1r9CpryCRCZOo46OGRsx7ssAVweMA+E
bXWvIy4u0QiCyB+YJE08z0vGG6eAb53MPbr0lNzG7O1MruVJC9xXxOOu3M1oGU4IfddPlXoYstXZ
qQozRrHU7KNefe0kdBKd60+kwo+FeF6i6ewYbJ5xI4gFUxIdb6qKtJqTJRJFp7xUvQXsISpP+RLe
lj1f1saV+sRblSu6S4luFM0NZkDglccJxcFNFqgynD7L6hqr+sOWY7SdJODUyqofLJExECcL8Mck
Q5UBfbyzpTzZGc+kflb41AZ1cJsw4QmBYKB4W855umzbGKYRZpatLugsse0R2OPKAFZZMEIcCPGF
1fgbV//sQp4bvKTnnc38s895jKEIVuoEQstmgJIPEUBvblndQDP1jYqICUYLyi0y4k56aBiMtfbG
mrL3bHG5bWvil3z1kCG6l2oJL6nbvA2UTcBIIOvJ6G5uc384o/0BgtvfzZZ/m3dDfwA5tFsc/t5R
2H0St/1S7KqgVPWtyjmmRRAgDqFXflb+HB/LFU59NwVn3hrpLQn8H10/OEcNIggEZHaZioTueAi9
HGcWfWutg3WSk7gjhDRh0iCiqWGj1xKV1O9/NRYnk9YYuJa+/w4CZp8YX/lGSd6JI59KPwp4+NED
HmMyEjV904UI7nkhwhCFMMEmSEw9TnwcLOX6FSeTc1fj5WwdvbznVfriJFN4LaqHqT00wuORMkNW
nMsrcwkJoT64plElsbTE0y5CvEZdJ6q+DgJQf0ZiqyjYysrJpiydS2qSs2LHYbTvzdu6LHrs2ApL
xGxz+xhj5sYRLH80X9pO/2o6fNR9hscZ1FBFuvq4rhQqwNg0SaUS62IUfusa3HosYmLpDV3baS53
NV4TYXMbD+jz2HWka3duyil2qj9TLxnuHDAscPoISYNtxswYc17o859Jl3I5CrFepWuNJGPz8VX+
8F24jLpLse7IF6itSG1+tQPmlSK7ZUrmAwOucYtUQFzZrX6CzblNg2niluSJrdUZjmys33jF2bv/
Hxb6v6fluQGpmv/6rzkcg+T7B2rPMP/++Z/+ouX9j3/57//t1/q/g+T99d/+R1hI/M3zhCN839F+
IP7i3f09LGT7fxM+ASKhiOQLxT/w78NCDnkgXweCZm7XVfxhumro43/+J1f8DW6e8rTtSNcjMxT8
Z9JCtiPs/yUtJEXAOBUY8p7Lv9Y1EL3vn08JQV4Qf/8lS/y4rsLZA+6FG4xKn3OWFjcTW7IZAdjF
Mpx1IQfyPJj2Eb3kYNgw32Ohu6l66TPkLnel2z717UoEx39umvRrSFP7UNvIaHLEHM03neitdOIE
Wz/EYrfCG8dNyz90WYAi04snjQXY1fdCFj+ibmJOQb0L2uJSZN0VL6hZee9c2i78yntL6P/hWsFl
a/rDs29bJ91pmfGGj+OX1RRIcg1wcyt+jcLiOW56BGEa3vOq4PJq3a9zAKOaoB/b8vecAaCKFBSb
FTfKmmDgL11MsQO+SVEzy7ey/F3x+DqWznNU1/wkigkLUNg9lXgjyEZjSOynGKM7A2BTiZe8W8e9
zevqOQvJAvUNAkM4uQ++mQKtfHoCsfWdSkD1okbiSqbmfmi48LhrescrOtxYSfbBBP6ASMPVsSi5
UID6wE7VUuOT0fNOLr+wuc4OS/pe4DNDVDB88JgOsJDDGhPSuebkya084ZIXGGzxLKG753P5EAuK
l1y0rQMMfq6+3bcyG+sQuL9ny3vA9oDZKF72jT2ofcfTFDU2PawzAgnwqIMIY8u4L5i6hEfmwIdE
HCc4MuqK+ILT8y4buuroqYGGhiIFSdpfIMf4mzSLJYaMrbMmJKq4Zm2VW+nz0tEdITnslqOjscPk
PFTpddqKAa9pDGuMnaQWWxUP5I4XFnGeeRN/j3MpvGcEKMNYwEPpNg7Oo5x2GP47+7QBOtg0gEn0
/EqQg3uOj46VcwzRpC3IM7APuckdCGqaNAZB3hi4z9bFq7qV3vhT4m3cYcSDqJYNRx809HYVltjU
0bcFrOhihs5Rc9pOe5gKhbMU51giU5Qr8Z5QOjsPKhH3KPp5dHusJx7fIqTFh5nkWvkyeyisP60A
OYjipLZ53JHEiTigW+5+RqbcaN+6BgH4g6JwLySzMfVM1WclKV7ykK7DduEPxXZvLN+WP733TvFb
Ap/WBZ0fPW85zvzo5y5HADuH/bUI3BxxX7Ct93LB8/7CsRh1yTDEDdVKTumnDOVb0RAm8+W5shuL
kaTnq89dYaMdjv8O+ZB1EpzODQcxl9ajD72C26ZGDZ9yrg3IykHwRFhbMvXxkxzdzscN/AqiihaQ
qqoOPpchQhnJBUwhP6QA61eEn+YBtui08av4UY6Y9e2e/3H0iKVF5fd5ZUpqt+ircZ+0XvxjyNfM
7rMS0U5iOG7B2/VcnysvOoVO+Io4mN5N6VAhlLUpCgi/dJFzdpBrqU5LE+AUiSwqZnIuwzUK2eAC
F/BMfoZaunzxcNgIHPVAopg987KiSgg1jddw43O/HHC6OQqddu0GvYdfW2yBgWPiJTEfrardhSFe
twht4Lp29xNFKfc2gOhpxePCKrRJBgobuHMxpAd4Uelu2ZY4kbYTqyTYOV7xcsJ8wDc9VjEuOYtb
qGYE2yBbMdb/ztvqeVV8EyYHVnit0vZlCRVPTLIKeVzsl7ki2pnJkY/0faFD+D+Rto4VDrq2We+z
lE01xzhfRaSrzNVsbJvbVsVU1LgTkbVsUjznn4oG0jKsiwCdt79jxyWxNxUHeMG/FVFNSP8d/w6l
uUR19fI2l1ipx9XnI4C20pXpdO1aGV+0cfZU6XB2xglKfU8iemkoIJBY48zKIW1sUMLKFOAJh1Mm
a8FhHSL6zEIeh6V3cOUAB5rrpgd2R5jNF1YLnocOX05ClRgfEqCVE14hUgdPqp9uoEm6h96BiePj
ny2jnO4PF1dkbqXfWpkoWmNvc4jMW3pDZKQPJkTHFamGHmPDudYwywNBLUX2GvU4YWmwe1JO/tWL
7NGqaeeC13/qNM+kuOWhSy8KsFFnn0ymJLBTza7wLbypoSNZ1ejlI+47QdWU2Dg8GxpPyK7vE/R0
hwy/68ROOZUNW0NbWTixE4Ce/EdtMCdb/iTobkW4VfCpt1ljv04K5vZA99Omm3kNkLUvZ+u9c7it
RtjOBZ+r7TSvEY1f4rWivIacFtLQ6nGBzUofy3gJST0pX4TXdFs9EdGdSgX9dcq3uYCgKYduu1CP
oDhGncaQ3xBaGT7NEWM7bKlxn43vnSVYy30W/qXCBkpNAUivB5eP+m60IMxInBGiJugAi40Xajl8
dgMW0TpeqrOK2PXd0NmnNqU6ZDYGihG3Tku7kqhRm+L8MYt8fm30XkxN+dng5NuoubtNFw/C93CS
rguvoFm/e3fCAtTzfk6x7XODKK8VsUIok4AfGWXKOse2yh8PhcTCyzTFy9ly1WNtFc4NBWTjvs9f
Oj/9A7oY1TMKHzq0OMySXBxYzMGWOO7XapHMtful2PeRW2xjjjDb1gt+anOvdGtuRxjc4tx0Yng4
oKy5wwjoXHxR9CcuIBc/cQqq2NJwE7NHsgs4e78lsTRTKOGHPFVXKF2bUvlyIy1i0vZShdyI3/KK
QCrQtwUjT3aqLHAMtte89N70wfuhuOJWu8lo/eKDn92TTU14sS4mSxGdoaHRkzSRSe2QWgZSsjyH
hscpxEIVtDyOHb1NGqRrxweJl68Ld9dutJ3j3CW3SzWoLVVa+Ots+yNbbX0DVSzi3pSmZ2tKN0lA
00KhY+c06pTzipX8CQtSk3l0jKubMP1eF0X1WR43e3fJvtzWtArGGJLGrMeQ1WGObeP2OAzugtQP
XyOzdz7m4nMT4/Tp6p/sd+SmJH7TJfst53A8RuCdSJ7vQc02+OIQ2XmAegPP3dFkGqKko6ozYLf0
MBvROzYRQu+AH20qNioyL7+cDpkQNyh1iPxKPIFnyaIgyomb7IxMRELRccU1HjHzczJAEvXc95Ig
Gim+7lwZtnNsIM9D8wcDxNmKoD9nYKDjaIFXWABp5MsBUhJWdGz36tbF99WStkwYgc7IQnyZV3xA
dJZWPHSJsMmmOa0+cHfwrcel5kWWsy9jj/YwKYbnPk5Ml5z/VdTyjsskJ9boZ77ygStS6xdhXejz
I9q08ghFyo63Vr2XmTqgGPPp87N5a2XFnlwcUfm+crdTjacrBIAX9WhVI5FVzO4/y757BSn3UTTL
R+CAoHOdgFyP5Fg3V3zoU4o029Rs6abjFVYAKscUKrKUZX8XmFV8xnsL+x7WqTlQ5TPslnlKj30G
4VqVCQ8iBCN3hlrYIaBbjRvBRPEpE9G2+Qjpx9qnQWd2Z0ZCH924NDV+SuWbpGbUW43vIB3PXto8
GJDBtsiBLOmsO0YD12Kb5hSS2/Mu0cDqxmB5H+0oPyKquEv67cPdgedFwUI80nBTFZTQuKVYDp22
n7OmcM90Th0nL7tJU54XFmizJMZcMKrKxgfCZOzQdLe2xP04qOKsnN9EWV5EOZ9jLV+A3RXEU4lH
gdbm9JNDt5F5jjC73PDgaxGwq/6GBoErV265hT9Dm67uwVwmza4q5Lc7rb8HcP07XzkOqaIBs0QA
UHHoOacOnBWTKsVM1HznaYVdi0sKRwOAdKF7H2ommW7pKL0p8Vg0HU/dznRKtK278wd+LzFpSIdq
lUA58iorcSuVhdU4P9ugGmkocomyaIfA/fxotYx7QKKhp2VBs/PdtNgNPeywbm4nhKhUHoJ6OtB4
cSUFjNOjnh54NEHWS49CMR3PGbZ1fMlf3ZJ/jVHu8AZJvpqepNiQyT0+2UgOzqbBFbGlvW4XysTf
JRB6N9NsU7NDTE5NP50Uo0SbNO8L7FEeW+GGupdit4gVvd5jrA0gQLKGkEMAp+Txf+0zu6aRs+Nf
1Hi81oBIyhV+pJP8yeyEBKCTcie9H6RD60CR/WE2+Kh7/ulQzzdt4n9Mvj1u69Z9pdIWL7EGBe7i
qFUc9xhnmmNtNZSQUS+SiEFvdUj4UGuOu7YUuxGo+q7WzcvYWN6hSTH6IKRfbYhEI51v1GEuA4mk
9IdlFeUpkPF7X4xwusBzwWVakU5DaFrcQlWaPvbjEm7yIrG3UZQ+0QSDLolv6Sid5dnJQr0PdZmT
YE9+SI9hP6sY2S3QAeXMnbVvR2sfgNseePivKNc7txHDcRU+ZHE2tHGyQIHOHPs6ZEHgkwAI/KW8
h8xwsMEm4krm00oZL49s87lqpngnMkRbSxLtQH/MWe2oZaEUbT5lPBc3bhFNd/ATDEBbiDJih3BA
v7s4e2jIGLmLAoxzr7SRampxIH66cL2V/hp8dZUB47hTg8PqzOoTllj9q7TcAyE+Amu9m6MPCxbX
Cfhns08y2inpr4Hpl/zpgsE+uRDjtkoPsBOqYc+zjCg1Uu2ucBVeVx08e2DwJD6GLZGNYadSUHG1
mN+seeQzJ5gQKQ/raRcc/Y6KXvBPmpN9TQkcPVhIcpHytn66SA6zb3kShIettpdf2DpS5mXLaOoW
sC3xBqDcxoNfWOfaxnnXTSjo/risxyJd5nuAGFv2fPsAQRpHwhB+jjTd7Zs0jLaV3JEkTqKM2Vh9
+iEKXx8PBDlGF6Ej+9MsxUO8cKiee7D7gSr5Urj5HpUhIOTBj5bm0/Yy+so6spbF5J47HCxB+AFP
7ykKTJtuLxJo60RCG2ylYU0eBorIvWNcLqQ/CV76Pi499uXYEFD9uv4ICfeu6TQjnazZvgZbSX7W
p0RGo+X00ficjv07qL/3zOdqlQGHJPBVWVvvB38vscOtqHcMU1NMV6MaGuLxmn1u5NqBlz1B+f8V
AY3FHT0xyGn5o2M9h1Npsw2EIyxbCBwypj9We3i9S+AZYQbCwjIfpNzDWO3js3HhaQgbTbdYrF1M
Fra3ngNgszr8w30CysiMACvK5tWr8a9XRA9W7EF2r7tLhw17Duf12NNclxlDaCeZU7ULvmXg/aDi
58ihGF0kw4PlTkTXDHJqmmDT+FmPeQYTQSsAAyrvMRp4Aaz37dy0FyH6xz7J4dfh7aiC+BR746Hi
BEzb5/e0Jh9Lbg9nazgZOQ4mF2kJYXUzVlbqGXyqWjsC91Abs/JcwBzYjxBFiZeMaLkpX9ocX4Dy
aD2Dua+3UcOUOGbSouja5ViaNfcKgNyh4+YCXVSgfOMhDMeRdO7KuW5OX5NqTXCARt5xkP2ZvuLf
K0CrW1HehKH0PxPrEvovFfPt3i+6fkNWEA85jikO8z15m5YgWT0dHcHu8uatpIiyAe+r86uOx+hW
m89UOQ7HqLwbQxEeWpNqTLBoLB2Ygdnp2z2TFb9Kx7/USfCK1SI61kv4jJQCxwSHIGwXqI9dp/Ge
wYOnvAjvYlyQ6M8irr99ufwOxuE8zPqOe/b8EJioqObtepaVdh/quvOuq6HM0uiRtmX7GLvs5Jgj
sGCSC44vRSGju8DG5TvkCw+YsT7O/nIbVeJ77Z0TvTb2vsPog3NrRcEZgvtu/Z76LiTs539x4iYm
QIo5SKk+dszrsmPRj9B9aF2kKah1OJc5Yu+4GDOzHAI5hsw2khTdsEUMARcjhTkJZcXRVzl6N304
PIDIeAlIejJxoE2FxvI88FANB6IitQIYAyhcn7iBQPYBIfVoTc5ZWRPb1tz86r3xDuxTudXWk+34
yEXTeMOrtAJrV22HNcbyoamLLvnsbCl2JTKDB6OJbqbHoDvw5MTYAPjhXWSV2DZrXe40/9ujz72j
Ut0zzCpsdVHFuUtnn8EsxKnu2e3Cejjy8YlZNSq9taA0ZZ31c+KEdRQ1Hzh+Gutu0uEjvqVsw/fZ
IVzbn3scyPtuaeJdDpx/QffTnKc92p3sjLN2EIxPdqOeLOXaO+zQ3yky1pZ/HNYyLRcueR4Xfp8V
8aazJvxPnfUHMYKz6wx9vF4/AAAGyF3OtPcpiOYLo0vrmtXlfZQPYrf2VC94lyhdiEbbOCX5NTBI
LRyC/vMXkv/nQGmSTh5zI/g/3D7eE5wtFX0W/xGW9q//hr/fPygJsm1bC0qCeMIjOABh+8f9w6UJ
SAcSY5sKbIlV4d/uH87fOHB4js9VhGc/HUP/dv+w/2YLKRSUC8/lPOyo/8z9A8iy+A/3D8cXShLF
DRTHGI8/xb+/f+h4UWmeY4O10ECadiHgsBbnEVs/WmT1oeBGbuahuUQ0GW982iTQgHiqApApRqmu
XXmRTYb8V5FPZlXmzRzy4JsS92cQBu7Ozdnx2rp9kBVTp+MAHYhJ+S0W/nC15I+4NyACl7T/NgFM
ovWbVZCQfgyqBM8o6KN4n48eRl3zMqx4K0bMCJZ5TdY1c3JMQcZmsMeLjZdg07rAskPzgqWafe/y
xpV/vXpzEoMq+wXRJ9l6f72eeU+rApGkUiPNu+O+Mq9yphMIHx/UlICLMS/7jEbVbWre/8wBA/MA
HUcNXlpGhMYMCxz6s70wA4TFJIEV+YPbC5ZeM2T0DFl+V/RAOrVg/enuAzOSoKIhXw7LqWsxc05O
g/FfyCe7jT9BwRFqouoCjhxjzmQGntKMPnpsgv3III5vt9oFNYGVxIxKeMseQjM7MUNxMiU8/NdY
xXyVMmdhPFKY7rMEOsKwMIaF0Y++cNIt5VNQzZnVcAPM99qMb60Z5Coz0kV/H+4Y87pOvmVR/MBv
MN7BqzNRoOUXruHUYitiJFKIfKtGfUGJti1qPsul3duhjXHLZzHNGCQ2h9QMn9HCGNowj7JkGRIc
I6pjhlXN1Ipv47k0Y+xqecPOFavRNgYoKOVEMy9mvEyR5SuSP7yEYAGY0ThCSqcFxDgphg8qqigi
WViY0RfNWN2bAbvNFbYGH+FgWL2rYptEw99xyP8szXheMadPZmAXJDXNAN+YUd6vcVL5TupvqERf
yQ74cwi6ZAAzEizxQuycpaBdicf7nNvZPxNsfbi9Fx+2XWHWCWDYGohxeQjYNFDnAeO65lQV47bV
wLF3E5sJ5xZ65syyIszaImFQcf16mW3b4vzPasMRBThxDebOrD1szj8sswitHe3m2MKehVmSlFmX
YvYm1y2wuQ/SxJ3yRwyTN9IsWbTVnCn79m46s4DRrPPe0slz8sL8R9CqYT+YdU2wt9mipvvWEZs2
L0j4sNsNZslLzLrHU8r8NzJGZlZBxU5YmeWwNWuiH+Q3sAHETpZ8s5ufYwMHf7EIY9CtulCPBl2q
F6hmYnpYLGotfe86j/NBjFxmfJylW0mfjSnxLEiDJu0uGGrsp4HNiIqXnF7TdyuyiP7WjI09KrpZ
5R12+tAs94ofZsK2H5i13zcCAAZ7fA1IAqkRB/ARMYOZ346juasKziZGSqAcyN5ZqAspKsNk1zVY
W4SHGQWCri0qUIwoMRp5wkOniHxlZAjgM9F46HC1bQs+9bxQp+u8TP3NagSPAeXDRgFpjRQyG1Ek
NPJIHeM3yhP3hc/X2YdLuMxvqxFUEO3Lbd/je21Ehrelw1ObMPtHujtlRpKpquLG8/Jjx8cfSIN6
Vka+KY2QExlJxzbiDkxfj+R58d24L6ks8+MKSHAp856DNZZwyb4TG7Fo9Juj7PlAET1HVUdRalCW
BApTaqSmVPNLa80FSqeovZlst8TZubL5wWObo3f2DK0H3ZrkCkqWMpLWBIwuSsuQuyMqbK6y4wwT
bMuWBwIEiwqnBGIIRiab0MtGI5xJPJebXWPkNIdaCyiLNvBqpDYE9mKjjPyG/9XcncRHhTJXodDl
KHUTil2lZ1JthgOsPOLbWU+NG6jYTZQT+TKS32TEPwcV0EcNdIws6HovnADFjm9TuS1RDiloMY/L
hKL7+ID6dFehMQ5GbPRC61yQ1cUgGGw5NPKrMeDZsgVBqwyM1oNK60GnDWf3zED80N7opbwgwRES
XQ/OX0hbZ8FaM1ivVtM82VBvc8XjtrHB4MLDXVP7WU+w6zxIuRi2WrYw+d4aiG5tcLqc17/KVj9N
On8OYnEdyRHSqcRpDhAv/KP9Eg7HkqwtB9rHEo6EqHhAWfz6qVU2yPVXvytfZgP5lQb3iyDs79eg
vcEn1z6WaQ2S1+CB0xq+3CzfcXT8KOEHl0VwXyekU0IozJzNOUD4K4cPN4TNhjv+sBoUMU8PgODQ
iTVSj4EVDwZbnBl+sQEZS4M0dmAbdwZyrC1wx9KAj2U8fbUBfUt4Hw2mk791gWl0Mrzk1q9Bi/Ez
jkApR6PzHS+Ep7z4scWIqg10uTD4ZYj0QKNr4gFdf1mS8ZxCalZgB0z8xJ64VsnlQqzP3Yd1cMDi
eCQJ8o0j87rAfl4NBJr8KmYBA4YuIERXGLCUQkntDTw6lVN3PxugNBgpNsGMfcooxZz8vsfWIqQI
h7oYAFL7ODFH3st4SvGIct9SXQ9lMpofWQReuyymibgcxt24jQh/H0q419jy2OiHTm/rXyiLWD4k
TiZI2Q4e3tqgsz0Y2q6BaUcjWO0p4nWleGHc0O1zNxr4NlMBGQjd80MTWDLmmEL1YM0ZrQr6sSCH
BvzsjER4LyeP1LlBd0Y0eORDkxwxUfwcrHmTwQM3S1oJH9y3MBVwfz91Bh0OeoajnGuSPAYsHsxP
woDGB4McF81jZ+yLCqZJoB6SjljRAqM8gFWuYJYXc/elYZj3RY5bmlghHxlw+gZ0TrTcVI5tq7Th
yqND/oSF8zC27aMNJV1CS1eFvF1xke4cG5A6n4xNVjuXYnRf2ipjt4KxucTA12Nuylyg0TCz0tlS
VPUSjXZN86+4I0DylcBwl+WLtVR3yQKgJqcQ0OH3OBjouwv9fYICP0KD79xnIrCfc5zfeqgfQj40
WXcvhvY2vNEGJx/DlQ/hy3tw5hvy4BLufAx/vtagolLh7wRk+rQZLtBwE2Jc5cVP/W8UrHup02NM
kcY2hW7vGsw9AeTUYO9z+PeQpVbDhlcnMo0A/GYyXqsB5gcGnQ9JDCKL6O4CqPpMH+qQwdnn20JZ
C+T9INbNXbqmBtd6tar8IbdNwh2JcMOjgpzEmx0NP9gibxOugxBrnYlbWHyDmeGpQOjxU56SNAHE
ar6jm7NRcGXn8Hk0hQEjzQH1NN2FudPf4djbDZlV3XamZkBAz6N1QNI+0J9a5V3RzXet8s92EH+E
sJcwqdS/qxzwYdxSxARqz6bV4K/OAVoOyjEFfAddONNJfIgNh2ByjGBNyioxNQm0ymc3qCZfqcso
VZoyhWwaf8uFp1kRuofC/FA4IiWmgEGYKgabTgZJN0NDR0NMVwNXyxh909/klfEp+iFf/5i5RZuS
hywTb3HO+uFaCedT71l1dXtKVjHtyRxkB3emLmKexIgPa86vNFljsGVEpzf0PgRVFRa3cVG+am66
kPPTL4voCksH5KfAVFSY9Ttr8pOku8KnwyIpeSfYQFMGU28xmqILjji8LjXlFxUD7i61snEX2cF9
TENGy6NnpjHDcqsPL3PPM8cp1x7IgJo/RxkDVoN9cFZ450nMbFu7CmDZ42MqTTnH5EWvNG0jNcvv
jvYOnU0vUSGfaJJAiW7ni512T4JeiwsVV4/aVIDEdIFQENm94hfmnbn+wk22nqlE5GlrKkQQNCD4
ZozkNn9h4fH9rbCRkr7DfTOaGpLBFJI4lMBy0cA6bcpKLFNbEpgCkxTpdatNqQl5DL7G5BAOVZqv
l2mimrU1NSjzwI5jelFMQcpiqlLIUmNjkMUTp1WSOYgaXj3couhueYgQddPDoySZD07vHE1UseDk
BZJt6lngZsc4DahsWeluYQdy/PJJ0P2yy6KBK3Yw0unuFLB7wuVmJY2dqvEVSPSLPVwmOmRiUyaz
qPEinKW7LNylUxFMmz7FE5V6f8gJH4RppKGZRtNQw4W/uM6mtIaqBo7mfIQ55rpbiV+6MBU3HfM8
Inf9x5+PcL9waZg2nMR6mU09ju82ADopct1NVlXchUHGXZE+ndgU69gQo0dbdBtXyBPWnFPIU2Qj
gqTereZYIVZ8BW30NrKh0mMY3RV0+EhBmY+i1YdqGd4rpuinMJU/rin/oVUAJowpBOK4GhAgMyVB
CE/GCEV3UEiHUOdRJpSbWqHMqT8qUzTkaVM51F2mgQoishjg9lbnUw0pR1iwkPRAdzvKKaynso9u
uzx6y+hMpexH4ykW7XQzDrynyAzsNFeeS6KBhoW2Axll5phG2Cp7WNfqxyJOeQ93zmtkAj1oPSeO
/ApcO7/6dAHbXXXnZdWNQBLcjEJ2RIvv8Rkz1wUdlLn+NudCPdVGmYa2PFTBbWuUUmRDAdLyPvXc
hwksQU/kkJfHfh4AhGn/PR5taMM9cUzh+fB+U3Xovby9afufRFsBTCa8VaVVcI+dU41EoXEDNA5N
Mhpneh/QNA0DZSNG/2dD3/Beqqe5qoHOfAn+/ocwSkOg7sTBu0ynWB/5lSWFtPd9Yj2s0v107eKt
jTj8l1aPNVG8R2bjK11UFG+07/pmTi+L91X1gpL3SiBZMKs6Q2ZvrXIIj4sn8I9VaX2D3wKvQkXM
dkqeVST8g2tP2amtiTMJDq18gl/W2X9L8/CZZRtyxOSfpMVGEvA4RrRdIXRx1cUkn1v50aALRBMu
t/xbCxW8uVaa8maML6q0JH2jyWGpvXknQ0BUOnSx4KmP2gRPyRVsl2FU1yzPPqRsvxaZsII4eGTt
DBwWkxjW1Jj8cEiWsYb6mNUfKU9InmHUSgiYJCveyBBdJVWAHeb60a6wxJvSZpv51Irij9HK0Vkt
AKEllYRvLsA6plwru1ZBdM8je73hML3ucR8yOUoLZ+bQnQoLkkPf9N6GCURdBuXwM2+jQ2k7r20Z
fJdBdlo4wG3DDGAgr5nXNAQTGL46NiZfbvYZ6z2vncKgHeNPS46X3O52cchBlpIplOkC7alYwUpa
glasNDPcG3JRKc8ECXGGo5FDrNkVx+KeRP1yLcvla7LJFnVqhl6jYJWJGO+eBZxXRb+jpf/lDqd0
sIgVCEHyTX3QpUvMy40vuPVwKpRpA5BXHlpreZ5jDyW5yQwukkZJW7WfVo5A4/m0l3Iw2HM57vma
F/uZvxUELPcdvzzg6hC8k1MQWmyzGsOkiO/dGdDJMLaEXIGpUSnXsyjnN2US1zcrU8qVLC1XfhIx
2jlXtXzGsQUyeWF7IfjEVCeW7Qjpu+2d/eLDg2i97J1HI2gY8ao12F4POPzUMCiNHRoeH8eTPWMR
6n2NuaZunqmKuRWu+yCcHK0lG6996h8M/Mhe61+UKOxjP75LEjQWb4HeShl5fCqYgoEiw7ekU3A5
rB7GC46n0DgS5hdCMWlRnue/AJ5j+mPwj10tT8ls/RJRxFxqmXF75Drl6nwrffpUWgABtBd4/Gat
l8gG9J0vCVCmaA42IABbnoqiYh0dbFBBdcaeFE1AxvvpxJ70NE7dhg/mA2+vO1Jc3LTG6b1Yw+ci
cl98t6TXsNWv+6qoqbcb9M/VHW4cgfGOduTXmGAQ4SCLk1Z45is+dN2tmuzjGJeQZGEpQ/gaPgoe
vRuPZlXfA8ubBzHOBnhLxE7t1j17rr76FZnbHAKlzsabfiDzp/VbHXi3RRk4sLW/yCMTljNWDO+L
KWYqbJoHVTxtpwckinjmtONX1E0uzadiIkOrDLDBksHxMptGrwmMDA7sBzmcbWvEAhSTOseFwFek
yY4d9Z2+/bTO0SNbcLyzsJnvjqKUd5ypNkHN7cRuXvkW/lgT+SOKskMZ4x8tCv/oTfbT4ll/HCut
0ZuHfANR6WmNItj3Afm7DBXMtjENTe7XaA3tFT/Ij9yDAAU+rNxJFSXPPVqzSNxr4jcW6NiFSzSD
79Elb3o7BhQ99RLlqWAdZRIlL5qN0TH3EWX+J3vntaQ5sl7XV2HwHqOETygkXfzeVf3lq6tuEGW6
4G0i4S71bnovLQyHhzwMURTvFXFmovt0T3cZIPMze69duCZYTxm/e7NBUmWEQCtsvStdzwuJeN02
rfJXQyHeL+ufkLXfbR1bT7oHJDaORAmPLgF67QWfLIkZxL6jwUCEG5p3Ih4ehEJ0kSvmeHwJtEJD
juxa2I25QnT5wopgQcU2j0U3vwxje8rgApxM2713h89IzFcnLTnYNGPdLEjfRXtTJHTFYQTGqGsJ
bERWBHV2nFdpXD9haLu3RHaeGnY8bQelpiViocLs7DoC+noHeh8sJd9LXnxCmF6x91Dm1BJ9WNm7
V8N27qywfY5BbA8d88pBWB+iVUA5erxfLkjYaiQkWP+OR/VcIIiplQ5vqooVX4vuNeuLHzvw7+7b
ET+h17yxm80RWoRI6UgbXxd1ZjFNqp79NCH1hHKS5hvfqJ+fp7b97LPXNk2GXeP3OFZzdMix7TJM
pRU+GX3D0TJEIKDiaoe/+1sraZ5cN0Mt5JK/0NefI3QJy8dQTUsNCjN9S3t/nXpQWo1K/hDc9jmZ
7sHkxGpMm/n5b7QlH2bSLhP55naOiEk3W6Z9rsh5aFrYr8nWmdqT3S5TLT98CMruYNJr+4VnQor3
XsIp+x4zEy0R/LHNYrb38Dt5U383xCA5EuhrMlIPhQ5OpoOWu+XWp6EX/nbqXUK71a7QjGl1U1Nq
9IghZsTe++ZQqBaoTlnRQ6hO7pjL7EARoKN382PBZHe9pjS86+L+KZ+ta0h8s3fx1Mk3Y/J1Z1ag
3lUaXL62p4ptMycPgc+XkPU3reMJIW21rqeJsSgeh3R46aX7C0eXtaU/qlYFEyL9MXpMdREQfQJd
eKazjVa+NdwwRECg3Ip3GExvnSDsnRKfV7BPt8asLoEZQtwJKwRey2lhdZBLE2PI9/XYEsRt4LAP
y9t0Im9ZDzXBa17vHgwrhOXBCZMVAjWjm9d75cWnMY1I5NIGzjLfh7cQTAcya6DO11i0S6FuAms/
ldbFtt5j4N/TzHoNYOEcjlfMAT+a2QY4C4TVYz1/GR1PX+OIL9l7NI4dFhyjeK00D38vzGjDJkuu
oq90jii2aD3I4C1XjizfaQWmE5PpN6SLb+BemI0PFApO9+xMj92IdrVe4h6GAIVAT6itx1ahAveO
GtS102fdGhhqrL3TT+MRm8TtFPFqujM3DnPAXe14zK0wtIyykA8KJK1Xckcy9YG9AoS7iLs7017U
jXE0XvLkPHQzkhEKe6+2svUcVD+AFkgkpoqlCj7yQBzJfgAhFHgnika1miG+D7a+y2hLeOOBogkb
1I6b71hYfKkZbr4zPPqk5PlliR/VDW5Cazo5qX4bI+VsQ4ujDOJECfVwuVTAhgTR4iDG71CTr8Lf
GK1QDd6TwP7Tofuy5uw1qka9dhL7yZuPzkAdV6245xA6Gfh7iI7xV+zXyBZKH3LD+wQM6oGwHT9r
t3sJQv1jJt/j0Ohd2vfmqgpI8M6QLBgdJFCWGXaWH0rRO2sUjZ+M7PutTiUWztLdllZOQA4e2ahy
935unXQ0kQBoXl3lboqpjG8iS9yhMY722VB/GoYd77qk/GY5Ne1BGqDGrHK6jYpmxsH44Lb8qAiz
e+Hy4DVBgWM8ysejTEV0lJPxrsP+ptbxxTUNBi6058Yv33PexWQQmD5ZiLoS0IrMFQZc1nsvL+6I
hXVPJXwq184ABBYMA6bG+F40GokVsO4XwxM48XY+aeMsJvNoRbQ+UBHwReDZ9wizJj8nbglDxbLk
dcYNZcyxHQ5dxtylUM9TH10slbzXvlNtKtHCShnIe3AZzzj+zQS5NSAEYY6reJ2w3HGN2SL3bmcE
WP8niU0DHlzjQDXVk30jjMIE57QxBN0pJRVDQjf7QuN35it9Oy8Y84ZTa33vFxXXgb70TT/cqoX2
Dn6TStMiXHAkLkIndLWskg2mh1qjgPfg1uUZDZCHj635FH2G5lBRz8XBT816BAMyS5gseokcYBIM
WVlYvjqL/TrG4YBmbDgiLP7MGjCmymRBlEW38KIzWZgnyHG7KkCfPovrLEuDSS3z9MSzBeGT/AvI
JN8axOGYhUOyfpBHXAaqa60zaBDhqwWPg/kNj3qcAQ10zedckGriuE5GvOeEJKQ0KR0nhtdNW6XH
CVJ039TOxkwd2kbPsk5WWCd7u3B+OTaScLgZ9doS4KYZARQb8BHeOjPiu9lHM4SEbBcDKmNQbu1G
FVxgh2Psa46Bn5Q3sF6pmyoQFAlj2lDC45ajmYKjt1e9QZIBIe6a1pvcmyTON3NdOyy4yyVE6Vsq
07xYmrIH+tCGvNnbWFUPVhv9GJVycTxV8RaCBfI/L2SYtE5dAOKFS7GbQWxrOuQhLqVpuOQ6zdV4
qSf06GIgWGWE9Z1LH9YZGFSjch4imKBPtt98Tah4bvqSgfOsY3tnBpHhrBPVPBQuqSZVeXR8kJVQ
nWekJ9aZOTqRk0YtthWyJVmerCxDs7uAgdBwUZh4FJ40JXtLZ6dv7GUEQ7ApgtlgvbvI1FOr+ggY
S57nUJ+w2tMQpZyHlVTvwj0GNRlOiaXImS+g4xBizD7m3m0Yn5q2WaE8tW89uwofhvbQ8QWwUveA
VEmuF7DXimoAkXxlscVom1o+xLRpanDI+1Js9iNM4nmdO+csQ1RTmWCDDRxZIfjcagyRZInROqbZ
fJ948tERKbL6kQFEU0INsbqD2wLhU1Porewu+JVmez+p4MYp5gvKEO+NUz2nTHFYmiWgVVJMUnBt
IqZybFngmZ8ChkxVJS6OP48Q7VW9WUqR4Ty7xXho4f4CFo0fPHv4MkribJXJOjFIOnlxT5VK7wZD
PKWVgX7CNcw1eTLS8zmyZ5xdcYM+vrTzTQ2dGjO8CFfTmQoT45cef8ocVmc+OzsRBS+9WxcH9tGV
MJi2cSFN2JmgCZATwHrna+x0eg4bhlpZ550HUVU3yaw5f4gwQqBhvijmlsod1n2ogGckl3QEeTAJ
IKNTkmFxaR5iyKvLk7Z4ijJ327jDjdmZDzzPO9h1f/oZQMC2LKFMfyLuwHgUhKaD9rVRNgbWxwQL
uyTfeOGoVCokXUENWMEMoAGTGYLXt/RG6YygzbHcaKuFtQCsBAZp8/9t4385v5+Iivnv//jxXSSM
vlTXJl/dP/71S8dvrNIC4RPlxn8onbr5+F//899VTv35B/zlHDf/YJGPPioILA/zs0QE9ZdyKvhD
BNK1AolYy7elJf9FOSX+cC3HcwWgHt9eZFJ/U045KLF8z/pTTkX85D972++qnKC6kqDOr/G/Rr+r
v37+DxgP76oEKwifmoXL/B8Qey2/cflcfWEhOkGCZQt0DEKaNt71f62agvgkrcFgMYUicmMFuHJ8
ZX3BsfOW5p9EKJZ3ao4s7NS5sanK9IuOG01D/shU+nVGJYiRV39VgYVVu1/7deeidqEwbXEqax7k
3K2ult12G9XH6hB4+MdHCA91/FHaqHllX15c0orwkGBOUSwOKRblinBKJlkdLhTV4EwKJgIUtHlD
f2mctGM8zzRfsW8Tmjf0v6ZlB1LHz4J8qbUuCCw3H2falYNbwYIAwbGpO5+PkxZyHpEJzHnOCTRm
SMmz1zALWlSiBfdtaL5Z7XQKRPneICD1v1FNUY0QpQkEgmx0dVcb+tRl5K1VY/meSmJNCvMN8SUK
3oYxBkwQm1c+eejt10rkh7lJsktLloEOtyZ98ToT6tApEiqN4aO3zbey7a5O5rwoExdNn9gnmKkE
8lQbosxxeSQfDRMcE3QoXz3WpnRgW7siVN1MbISfKA48U9z2bMUZJ3BCMP3aCs3iZpDlta1IyBrL
l6ljBeEP/CDEj2d6AwHai888In5ydsO7dBn0REst2ZJBRApC9qiFpBGrCQ/tnsMAMKLnR5zGjEub
qkO7VDc7r9kFYICp6/J6p1sQ1CpD0pFPC7qVAK4+R4uTQL+b+XLR2o/AV8H97tyrZLnG0iBP1laz
eO6c6heDxbt8ml4jl9GkVcVnuMusqnKn2Vp4/H3JVjxga9ijHElDRirSNNdmPzFjyqjNgAGC/oyB
3ChrG0zeix8wLaYPL4ziV1Pw0S7j+A0B0OdWqwcyILa8ebTpiuthym6DAmW2VUy3vVtgyWnTPRay
TzeqirMVpEfdjjyzzG1CPGbw/jKCOUrvKpL8xX+c0L5DIF1ACulx6JuWYdRwrcfubkZ1spMjBhnY
sqiD5mJrGC7EHmyDTXod2lFC/42eejvbdxCMbl1w6JRi7kpqjdA8blh5IFWh6/hhrXVQ6iXP6nc/
RqKCYOKuCvmQimHjBP5bbQs051HnbPC1QvteCGHaDg6hZQIgy+1baxlkDWlCdhWw8aiLToFydp52
H8l5fKn14iGHuVh6UB3Kxtj2iX73WKjhBhsvXZeD8tEdzX43XqiQzRTSrJQurZVp/6pNY6MXrdTY
9c+pyEBDtzijDc4hRrQTQQsDDBmB1EAJH+uYV3ynXH6bRFI/EvZ9yloSms1i+gYQGO+CbnzSyczX
LlhqR9x+ueUCbpqQZOJ1pyDCkTQtafMRDEHzOaG54b1GRmX7DIBYwc7I2pAnOYNx7DC/mWRRGbb4
jJr0mIT+m4sxCck03WEvX4QRBPsaLM2qAlJ/8soNei1QRMvnTv7yS01dDjwvYmaok42/QFTzyQcx
N2P3nAKCkIzmmRXZi0/0XjckrNuY3oylXW48GxGT3Tc09fZ9J1FB0wSi53/FoIlBiComdTk02+ab
7xDdZYK2LOFbaExTt8Yn86v3ka/F9Wjc2emUs9SbsnOZwP9U3SvYX6YYBg5JD66TGQynoi0XK3LF
PF/G+b7ly5DKKuOBG6HbSC/eZqEQqBAOSZq7t3FNGpEkdW3lmxHRdfEcbZBRkhsqGUHg0bA5IkoC
1BXdF23C0RI8PoaPtbXPX31YoRhHMTnTQF3V2BlHo5xRaTb+uO6TAgfxVGQXtvkTGeSxYspaf5cs
zR8aNBs0h90uwgvBxILgMNgPxGdG6N+z8pwLNv46QcduRqA8siF61qHl4I2WH0Hvssh4chzGejOy
uQYA1NDyGGaczYQQvjYG8MKBhwPLSvWrdmrywn3DXdNrv6FrNPbMriiAwTWMRMGBHMNdG1EgsIah
fqfnWxvj9AsbJPYDlGbYr9aiXlSDRnYKFgN7rjH+yjH4QrwPhxbiGXtFvHY8vdvOhfsFBMHmmx4R
oGra3+r3kJQBDLhSrGcbMGk/N8UZz/+VfUd8mCMYev0EvoIxORQ4Gj8j2DQepHRUwNBPfdsgXxbI
c91fDD3fNxGccbYPvOyxUCy5ye8zWGmZrWXuQM/D4R6Ko5Vnv/vok2vpOMqGe7b2L3XnOedozF5S
i4m8MWcI7wkSjhYBWp8vriMw76JKH+PJGPdGsAy+zNsshtAiJH4t5WfIvErvu2Npi/yfztnDvY91
MdkQDeL1ESBb/mmrEmxIgBU6NCYmJqF3ajrBGq5rFYYQ48Bocth13MJJ4xq7RIbvhEl/o1P5ZrXx
6OW1ubWG6iNZMFSzWUp8uwsGhJwOROmcfGnY7d0O90gfvXXyDSwsHLXcOzO91CzQsZ42BlkpKsQQ
ia0Ggymt5hgNm1ng4ITSSfbXwHGd1y12BldSiiQj5lumPCdHDfYmt8gt65RY5cqFGZGaR3OskDRU
/kfVIhtAgYV4hkVV5Mlh0/fiE+Tpk6Pm4hD54oESkHU4QLTdIu5I8Xj3AKCDNolPLdSTIM4I2clC
84TZFET3fFu4E2m/FeojhhNT6BbkNAWMqByyN7riotzxEW2lBCQguRcH4mQdMmWbyf+lgADdBpxq
NB5nx65IFBKp3valsXMY3q9by/2zE0QA1/THGpVvG3P6p3n9YcPhAx6BO+5+TIf9JHrr4OHi8DD7
wMMC9sdwkKwgYhFTRtf0lV5xIqllStV363J35p3/k2MUQTCNvzEY55usBM88zYTThJY6hET1YOuM
PoEyIiZwERioAjAFsDgPrEGSkhiKkkngtTbpmaC1827HLN02BOV1284kd6hnc1VN3n1pltEKmNva
qRjChI5BUoQOOW4PQyu7Xd6A2uoHeQ6gw5jp78JHV5jn7HnyriAuOcrXyBqyfQtKzxJNd6r9lkCE
uLhpbGLnZr/7HnV/bkol9mUArsB1XuyxiTZ25T/x7C+DZNfZDkZzYmmSHfGoKGWQiFl7LH7y8Jkw
SotzlRDPxGf/2y7MZlj0UVGqk1PAw9M+3LEgtacV98LWYMawhgTIOTiJI/ktwENmQM9ZyD3VNf7J
z8AJZC7TbM8OV64KCYvEI5Nl8i4r0I7rFmH6fKDQ/LJgXBxqiT89Qee5QGJ9JyUgpWXMkcfelytl
sp9asqiErH/1kiVOHnGwxNTDhmRNJ4ZTZiGLah1Sx3tYBq77GUftU2jQx6ZG/JPVuDbTFPwwGyiG
XcUH0enG3uasDDqve7MY40V2JA8BAcE7vvTmdgx2rBsAIYrJ3pZLsEwYvTisdSE5JtQ0VCh1x0vh
2SeZNvkp9ZmZQ14lXggZeVr6v5mfa4xd4r6zBnIty9A92SiLs0594kXd4yLGWlnaWzEyiWbWuHUX
5Cj5oEydQjBRTFoJD6X9tnno8FPhtiZmM9RlhqIN2U8TslZWIRtXkI7M0/QIh2SGext3N7HPyUvq
DPGjxcKjSXbuUE1rV3hXrHqEBw2iQRVMcJIJutHJUTgZvU8QcgylemxJm6nKj9qwXvhG+AxLeDjV
SMx5YRKYxABnhdvsqW3DiUkugAgfXB+hDtkuGQgR7GmIaMRGLifFDn8Vo17aVDLVAOUA1ZajQM/p
YfXw2oPF4AT3LqInLLSrHtDH1srJXIjsPuZV8W5bi8UribEuaY/5OVGgC7tJ4A4P55+4xAnot97G
6bjRLMXdXsbRgBmeCfIszB+/W3YlyHU3+QADWy82SWCza8pXDG+c++s2m7cJoWWHIlJ3wCKeI0Yj
UEyJYZlv8ewhCivJTcmADpJY6m2aPPPXExkv4KfQYFkjo2ok4KBWEOG5xfxc9kzhKzKG2D+ze8nN
4+MIp2ZVAbrCS4E+LZbqbNQWFGLtAkVnRBRNnKKuA1olMesbbfJIx7X+mUvU4rxwm8oYzG1Mc4Fq
RzpEosnq4GvWdpl5MMqM7Ilp+dSTGhk5dot+Ihqo0w9Z4KDbWb7uZQj3cChJVOuTkqRe407CYd9a
wntMiAYuPM++xBJ1ITkX23ZMuq2XjaRWmOfGdOhZBK+3OTLTHUr1Tnn2YOdwbMIJSFtRmNMukOGT
j2lzVZTZV1KX70GO7S1AtrohXC+DcghXm9XTXqUEC8OG8daVjUOwiPx9WPHN7x19YBpt3qeevx1r
dTNEWCiIl21XEerrwenOfFRv2K/vnKRvjjE8Dt7sYrHyILypyGhLiQTYuB0RVpjrnkRDumorWavP
Fa5KQYsPSxmTcgbVrBr0ndnYx0bSswegmpu5OgXLnxSFC1zMQEtBVikrIwr3RgTOqnMJTo0Mynmb
+SQLLOyzLm+Ycn6inLEr+a1HjFdvwWxH+xYg2ik7ml5/WPbE/phs06kbP1w5PSUjuRVhUhAnObH9
xw5s4fAFt8ryuwsYF+PYb3jxoFNTCZNTEu+KX2gkx50keioY5Ru5YNcYMwJ9IparSAPtN67sEhP0
gTQrKu/qkxcPV2dy6UMLigpOEtA0PYdpVt2YfvisVE1XMfAaN1PD1sk+qM4K2FoNq6hCfTB7eHfD
3qdR7JHJ4sOHXO9ll054b71F4UaD5oM0rh/Dzr1GXUzafGb66yztNmmEalRJCML9Lips9EaOdYv2
gWsLIcnSS5F81v6gMfxCfvuIrRcGHMLiZlzcuzjGjHDZVGXDFZUfhE3PAZlK8lEWwrEPUNxOnszp
E2yuVx2hEvfuU6xXeLDIHc6BHi56vZ4zIj6zgu7hujMhZWwftSCPdKQIVUtKVplR/upK/Vs4yzrG
H/AyzHogApIsR8gRRKwN3m6eKUB6u0s2lDcbglyjg1M4pC7lKByX3qtU8toGJcYikqWjOAUeXx9t
PcAJZicW9hCPBVKS0Ysllzup5dnGMKoPBr5MimHGkgzyECDugJY98KRJjo2Qm76eC7GebGtvKQ4y
elTAH52N5CHpP0WTPLimjYNPsXggStAkU/40Ko6RdiTBIHb0zZQk4TFAZ40+GrYKnhU2cq6ePzMD
5EzgPoJVd1ZW7d05ATzFikVHKugVvDHeRt7g7IGo38+orow4IXCXI8PWTI8zZCwx6OcSYFIJi37V
xwgkgMIBLhkOiW7sXaL2acFZPVqe3DdEAK4rJJ2QxMqZsqy2+KxfzBwucdhwm0SqitnPPuf5WBxz
j//q26/TdxRUe1A5G40PUbQdx/8MkEn4tA2z2Z3NptlMPVtBm40RTt3xEkQ5ZHD3p5jPtRE+BzG0
jNkfgOsGksRFdsweD2UVpwMy7NZY1Q2clbwILsrskKOaabKOUlKtF8GalM6rmHk3s5IlZ+p9GQ4u
68Btbgf8u7si0k+xLe0D7dBLVRIvN4QJ+2+f8UhbwHf3KOD8mc1AOw1bNplAFYbGIz40+3DIO1hB
pP+UUdQQeTE+5S43Yzz0lD8wDEgfcenZIMJQbBXpBi9k29xhAQEAIp1vypELXZvc2Tl1pdHy8FDg
63h2NnPjfngRoavDQvBv3Id4EC1gaITANsvfpCSBcoTgvybKFT/JzP9vmCyYhgN77N+x3b6msbsH
QPEw2vK9tkKxHp07xjHIqCGsFTy+OiSZofMB4cuQ67SVPRuRZlOa1gH6XbdedPtlKglAATaYl4gj
innmqWd9PBb9nZ1ZzZ2BTcJ24vZYML3yCqX3edTfmgjUkGyy1xuG8Cjd+muUC3WJ6ySNfYVf0ko3
eX+t0hnSWjaS0VQaC86WzxSt41E40UtO/N/xz2H4f/m7wfI/DZq/qhqfVxR3/+an/+Mm+WI+Uv10
/235z/722/6cTv/Lz56qgv/9X3/Lv/sH/d2fy1//14e3gfH6dz9B0Zd0073+3U4Pv6maun+ekC+/
8//1F/8TuwNP/MfI2fePr7j6LhP2BwXJsf8n9uyff8xf3mvvjwB3rRT4SjzP/HNK/9cGwfnDtNgf
BNCJ8ZYKk7VFWbV/AmadP5CVBkS3+T7TX67av20QXOsPeLV4tj1+VQaOa/+ntgi4tf/NFsEEOBbI
5SO0XYk3nL/qX28ReKF9h20umWRWeYD2rcCNYt1gUjuFGDV0H3wAQ+PQx9u40oHFxBH86NL3RhaA
lMGvDwgy7aT9BGXNHZkzOxiUQ9YiPrAyr+t97TpXnIGA4nRwSRLALf6TNZTzITbCY+WU0a4x4fQV
eXdJm+B2ai2Gg8yqoSPSuzcjHwmQIDM1Xs1uwLXBssEVGX4ol+Qpasw6gIDfI85eT/gfMUSbchvp
4c43EhI0Modr6cnBQoeQx443SNfWqKpt9OmCTAosS7Q3lJF9dXVGA49D/jpRDV8yP4AJ4TGaJDZr
ZevkV2agjR/n32628Hpq+7l0UOLkhAut1aBOqRnO7GXlNQ6sHdtdZodsAgoBPzDkEoUJeWAy921T
wmJRHT4GwNqYNN+ZeR0qS2AHkozIRhbXLURQr3zR89WuM2IAvXnndjQLbowLFTOeJlFl1djGdwBk
sUA6ga7iSx/qFIN4QPs0zSpYDSBzBrimQ/LUeTYG9Yi0H9D7nIFBn1wM9OZytAFvy/nSFMPODtvX
Vh7dJrrNg/SGyr7czyGic58NAhDcEHUVDMlEcbIG2AHA7N8ErRRHmE2PQ+2jGtbavBoUHyUSwZsJ
zyG6MIQxaeLf2y3Fe2Q5d7OT73RSE/ZTaaI/68a4eropL6w7joLLbtfoYluIMYfKEwBkHJfFQ9B8
J+DE12HiQ7iijl7JxForbT57BidyKOAsMj64szWkEfT2yY6bYBtowkCn6tstu+PY2ud+yN6DicVE
YeEXCQXNNtiikVX+DNteX8oOK6kzyrMuqQpkaTNeG5wH7cNESnJCuVoxrGMzkUc0XxMbnaDYBybq
wWhMUgLI8Uzk3kB1TLhVKLv2diq5P//8V0u5HSn9nKXe/WCOP5rY8ZXjZOjwAQDK+M1PqPnTHph5
yqeFl688NcOkDiABYEw2FhZktGSJbbzUU1xe4DEZ8ALQ82qRc/s3zwWA1JV2KBZqT/+0fbMPWjTC
cTbQrAztku2YvUBpxlkzxgHO6rfcaJKtbUSfczSewjK8xdvyGKJH46siruyzm/xl9p3bpBWPttxX
tv4oEgwlcVX+KCe7x5k4wAXKM/uegKwXxu60Dy9VIPd5Yi+8Q9zI/ZW15EthO+RnTIwXwcfeOsYi
4Ao3GdGJnqiJfC2oL/2HAQmtFbz2NDq3reG+zkx46fsb8hSrF+XWvxDPPuYNjoHeYPigzsBIISPg
jyYKsQDiEkV30rH3JMG/4OVm2L9Ek0srgH2bVu2hJYoAGQImHrVM9wgDRhwZfkJgdI+dusLDzG6J
nqdYMy218g3trMLiOIQkVHoTmtfBouVTyZxsYgK0oECdU5HfRhpIWqr9Z6czruyCzonprc2lNHD5
uFclPIetAuvVcuasLh0iX3dR+1bIft1F/ysQApMATi29aINTRMLpohbOF92wWhTEetESO4uquF30
xU1okjbpT8ZBuN4F7/dJuyphFUSyG/ZhBndO/j4PTnsZqi+S+HA2a98ge8dCQ1qZx5asiqbj9QKc
T3wWImgXMXSOKLpY1NGGke4m5NIFsmmreQ7RNG4kWmKZOLfntmafSicHv39M7tPIecDwbOUjghJN
5GNuoqgaLHaK9smu5jt+PG79RZtpL5ruAHF3lQF4G+LuDXjBb9TxMISJk7gfymJYR4CMt8zHQh18
tl6kj4Afk+qTjC17ZVryJsjDlxGrTD8Px4IuJFjU5+zsL4v+0BJwmfJ2k5JZvsk8ccd6Hvkx2JwS
KfuPy2xB05IwDNgj/LyRLM0neRrRwDOFIL0A6dFcMUMrq+FI/MlH5FFk3qRmgLeW6bcu/afQiZ4y
ZMzWiMhwlBRk6O817xh2/gdrEeZXKPThRV1D1fUHkaJatFvvscQZuoj66xHmLkC4cdOg+C8X6T+7
LkwAZXIYF1tAU7X09KRgCCSwbEaN7w4PQZgehJG/D4u1IMFj4C5mgz65LRfzASL2npZpMSQs1oR8
MSkYIj4Y9u3k7jBtA1Q109seT4PA2xDjcagbMkr84WIu5gfUFHchbogJV0Q9M7oZHV9tzF4uec0I
WBYThVjsFKVTXYm1fHat9GDn5WvT8n6Xg7OdocA6gkhT3v/1tJg0/IBsuUGz/M65pHPhAL06M1TF
QLNYPDRej3oxfejF/tHjA/EWQ4jCGaIWpTi6mvAQLrYRuRhIWLS9ToulxGMImS8mExVhN/HxnUQF
BhTSW9/MxZJSLOaUabGpKPwqGb4VIOHNqVisLCGelnYxtxS4XGbcLtlie/H0AdLEdx6H3/BEFugw
/hh8Mt1imBkX6wydzucCVb6UVxga+3Sx2NiL2WaMEaXZbK3RQJBLV+hT6PC2N4tJx1nsOsli3Cno
JYmMPBMA/6b9JqHTW41Wmh/aAb41xP9nKJ05XiAYakyAGRSs06o4cO99FfiGeAcJE8RJJCI2X24G
Ekur2tzYMN8OmJH25WKptbtqxsDYzcfKTa74OvNLrmPB6KPCoUhHtWudBolvl/6qUUrkOSsvV5qf
/tjeZ3ig8EczZO/3rcQzmyR42svUPzVj+4tNEBo4du11JXZN4L+M0NpWDKRaIAW0O7rRn6wKfyW5
C4OHMGlz9Bi5FG8Ap71zONhq1wiD+go/l/2nsQuHl8nTdFOk0Wsh12QFzzdIGPZxWe4hvGD3Hy0y
mHuypPt2b4T18hCs0GeNZ6OzDrUm47knoCT0LGyPAOd2c1/usyk5RIPNzB309qZUjOhrr6lOGO+X
4hAJQD+lh3NGkeOOcbGLZEoVYeBAnSu9GGXSe3Mow8MghzduZFQ/BFpBqjKRASxyztVom0TD4Zc2
SPjqguzNkrW9QeXMlEgp4p2G8Co1Mgsh0p96pF9DSFusZsfc5Y77+E8/6Yi09ohbAgxg783GfB2V
3270MH1Voj94YOuABoKDc4lkXwWa8my2cU9MLu6Ogg4TUyw8QI8YSCuN0euD271iiVtDsFtnpmhu
va7f21XkXMHwMDpGhdoOk7Xkk0aGnNmwwMFrFIlTLhGvB523HSeX2nnmTNrJXJOuLYk0CwvzoUMc
0zDC8yZ2fXIw27UxvZsTUlgiTGu46OYqVfneya2LGbAFq66TVt9lMMg9BLmL37GmFGpauoOIWKF2
KxoWBBbK66CpMKnl7mscO/igHLGvNKrR4VbwubOuCp4ziE2bMlX1XcntgSLxAWFRcwpcyQ5eURC6
2Y3vFUxJGdP3YwWlvisfpaxPsWGfjFHht24fsAmCkP7NYftOjQ4NoBD21moC+Oo5LxAOySrx3qZE
qUMkxN6K7NuIgJl9whWCZeeIsvWI+VCvgtjaM9nCrhldigmhRJnjQn0ZBvgCzKYQ+rmtWNked1SS
5yy0ShUdJi/8neFROhG5QzTZfLALXx7QZLCOTOeHfBCnsKcEjiroos6XlsHVn6P80CzhyR3sJrvy
9knH1RK1pOG2AK/VMpAOFR6OLh3O5MmdCNgj0AoTDLmiQ7C1WwaUUsv7Xjlvg2xg+U4hSktW9mPg
XcvJa7dAvmX/kvoQCnKyCSNFHeL174Ynniypj1HK8ZRe/Pirli84EHedHJ7zSj502r0tEccmxM9X
2t3lvbY3OKH6FdJYtlKjJHq2cHb/m70z6Y1bSbPoL2KBDM5bZSZzUmZqsiRrQ0iyHJyHYHD89X34
0EA1Gr3o3veiHmCjbEspMuIb7j3XKp3m0CQaxQBFEU0vQZr+91x1oISS5RNCznGWIt0H2R8288He
WBAz2cmCrCfQ2zaF9VC7C6wHb9h7Jf1GN9kXXA7EgMfilMS8nIMg21l6xTU022xrmrF571fDl7LJ
UiQN6tq0qEprC+kCvVa+UUYJqFtO7Nlkfa5cllXKYrHRuzBsM0ww23GVI4/ch+xYvL03LbSpbVNe
axduyMzKtbY74wzTax+Avnvx3fesXS6KPuqmWWReAd0x461vZru0nIQmwyj14iPquO8Q7kRESxxN
f3hdhlHsyK6PT7lTEkk3453q9wMGsi3boeDosVTl4bAYABFa5NrY9MtQVUiNzLM1IBWZ4kKfOwlv
qmawdGca/jsZwN1bgWoHogdLjDkagnR4M8q/dC3ebpoDmEZjbT+Wa8ncxLfBBOhjK4p+iR4n05N3
Q9dnYprV0Ek9bV1q3KyE/t63Jub5pqgAT81JSQCGfcjs9gOktbXtbC848DSAhsyH8+wP30PV9dFc
ZTYfX/gSlIXgU8n2wmvmi09R701ElNhJQ3QTusl7osiiqZf1RdH/b3uPRQ0RhP3OzdB+mPPw2rte
ckzzsD72hvXcmIN5oerlLPVX+JYn9LkqvYvXyHaP+ekpHtfZKSGSBQVxqEd03fHwLeZ4uB+qh0zj
1YUDjF02W5eW4ZwfAjc5+gPdoXIkArcqbQ9JHzyrvp/uCdbyWGlJNLurAcxOJbm6vMowJLyNhqSx
U6p4WajIuH8c6pD6J9POfPCAmd26dzNZpmtB5bETHd7uqQvms2vIvfSslE2cSk6d0z8SfCevPSUk
oihe1HUpvxQpgM3F1F+2UGTVazQQJjOIQ/Bs2WV9hYid4da1WI/RVMbWQpkIFhJomLyFulouQ/qW
okC+SKvLrgyv7iyHrrT3uXaqOEZxw8JsCgfjCEDg1sFyxCruaQb6CAYm4iPW31cILV1eSTN4SFzr
nPadxY8LAEQ8Xp3Gvdbs1o6dab7A0imOaud2wRb1s3m1KUO1zVdhBOIlU9jKFRR5n2enxhrQHgSv
885UZbGX1DvbsKWtI9KxguNJogRbLX8/CwL0atjSG/ADT1qknI+gw7Y2q7azWSSRIWUKpMY7LAUy
F3cpHlFULDukcQaSmgn6a63p6ilRMtbkk8Z6r20sMVNLUYpggmWID0kiJA16a3V2xIfibzw4pOze
yfAlZdIhETuNWkinB7LYH7AtJ3fWbHp3eYx71ZExPIcyvUcFCe0in4utAE6rGcH+43xrDOkcsx+/
Gkk885ur78xAp734wo0uCAMM820CAD7DM8D6PC6iAVNNQuPhO9ZLXBOaHgzFh5Mcm3EBjqG5bISV
weYJECiKE5QpMDDFGGzBCMBtt1LYf/hfg4qFijadvyMXEBjB8tl0q6+sKi+uFO/xP//ssOKzreSx
HyfkGiXSr0oVv7qA/Pr5lc3IO24xjJptw+os65YoT5KjyqAR+nAWqBLqI9EPgmn+jJlV1h8acMPW
J44QesehAE20iGbBphMfFxr1K6SGckekpkHflNIxdtUrKn5ccGgQkeC5F2eBJCoyD/F/NhGeA5hO
ewEbyKIhXw8JBYeqJHcYM5MYXWBnf8VQjcRJuhsiEkMuQv/Fb3z0+/mA1iRe2wOlDtJQYHoVfEah
cIGZOt0Ykr8jdrxTJU6FTztkrH90XY6QJnmUqIfmgHliwMZyD6M78gzxzJ6BmOmwoS1DrhIEY72T
kM+2GnZHWlGdZRlY82IGszeNul83Svl2mJAprZz5QDMYYU11bdDeoC3j67NEtLQECXjmyWqneT91
ENHXb05zuRBKjdEI3N2X5yDtW8TWMua3LiQQpvfGAakHfwUelYF/m9/Du/0UKOepIXrBa8ga0CTy
tK1JsUGoIXibbrblB3XR4xSjC9bIWc5dNq+x6ug+pReiGXH/4rkydxjK9Qa7dYVMoCUmI2wPbWHY
R4gI6UFZzkHiu/d6dCxQz/nqCxcSSuLeJt96aFxxgk6jjshtme0kTsxw6jzaA1txM/5CsPc9efw1
bT/v/Cpc+0QeWjHgappTAImNyZSiD3lgG4Yt+5o8kM2Ug2KMR+M9cGeHOQaadLOt3gc9bjHGrHka
6yFf/8k7qNqsxI2JIcpoKCSUxlX+8m5gGJPdlM7uA73sU9svhy4hBsFCYCdMHvpGk46UypeCQgSk
1ZzrUxp/0DyGz65FlA0HLyzedhemqNV6W8HmL5P45CFLSWZcLpWTmmdTLzck7AD67PzU4SlizuQ+
lnVDpkSV31Q+XEbnULkkmFQkrkSlH+4ZgKGgJSkGGNylWor+woG2FS1dsLmOYTwaiCqLI9wE4WYY
7ik0xTZFXo0MNLg5DfBEM0j1aRzm8NTeZpsn0W7NI0GN8a5SD61G+IXSPFlh+CDeSGD0i1s/AGy0
82/fcuW5WYi/yvvqfkzL11YZI/Eru2aUTx4HyMYxO3bNSn7SnUKuQNx051XxORyEOPAAbhu2qIPM
mNACFDSJXrgnUebNkoLZmkXeZDt+BD7DPlx1aHMcDwI0OmjbxFbH7dgeeT7JECc/hHA70Duu+1Sl
XrgrF0xPRFFAYwhJbEs9sS7OEbE0krDrnAiu4JkEmC0aNaJFGMi5PYqOPOnBLRg1ymRm9V7sI11f
Rydmh0xyts8mao4Op+wj8pxr53Sk1znWVZK+8jrib7hzS771uXkMgwUCv+mvu3wE/qyn231RTv0J
RAlSNhI2hUOpFadTf/QoWrq2THDSJsfEUX20kLm7dmHJtnfD34lghznn6h58Btcz/UfGpm5XWVCB
uDd489Sjygrjt9mlexHoZwC2N2SM7RYf5clI4eU4DUguGL58uWN2M8NFHYpOGccenVcF0W+rsSuf
Rnd5mSgwnn0mh/eVZb32dvIIhMd8UESoPcQWqmxu4a/Abo5jDpYtZfi1Z8AEw6m19z2oIxTtcbGf
yRE8w+ipkHUhoSV6gyizzDtWZX2ZLOfUC46HzJx3wuPoSLwJa2jxZer21UvabxH7FM7sqXfT8Bhn
3fCASGSXiqamtcS/laE6mZeBPbrpEQY0z5+M1ZIItczX2BtcQOT1MLRH3jAmrQN5z0ewOejo/7eZ
P//sRP83TigyL/8XTqilHtOf7/95jcmf/08jlP0vXIrsiZyAd9EM/k2QDv+FqEE4sJIs3wp8999L
TPtfjh/YQejb2KeID/svS0zrX6blrv4pnw0n/Oj/G0CaP/rflpgc/y7fbWja4KodJ+Cr+K9LzLxu
Z7RRk7FZoKrodAyizFfV1jaJNyp69WY45MDMYfbNHpbXGrO8EhlDSbpgPfw1kRoHDG3vYBHQghKQ
S0JC9TcFfoCuo3wVVf/jC1QXpMeDsaXFh6mCEGNmrsYxdapm+t8OUFNWoiwPW3cb13VMduM+Axu9
C1qGQdqbEEUvXKZmSZzQBLABCYNgalD+RWBMisuqGm+gEs+Et8NcAV1aLUOE9T7bEdyBBmBq+MOj
Y5C4/MCClgSz4QV2CUW0bVCaDx5zTvqcuuK7n9UnOqOYYq92t8zj1zGkalbhZt8Bbg0AM/dEw8O5
NqDnp+xALee+IQXIIqBn5Kaw+mxrQCilJTEenTB481tJo+BYwArXNPpiSp8wu7AXDiZSsOfUiYoy
crpw2UhnwOuLnWhvCNUz/wHh2c+/ZQ0Lo1n0s3J1exzraVVwkrA29/OJSe3RSINfamHCNuWztw/C
H7YUxc1mJmVM+ujV/q+eyeS1LsNH4b4v2BNeywpDZrr8FYnHT8CqOmrGHtDqUqEOQx1qtsGD8p0W
gxOu/SBkueCyrU29+KVlo8I+0XSj1Jo/3YELmgfooUHLuilzyY+w95Aju/U2NRnJdw2xKa0fjFHD
DmcTYu4BoyW35MUyjwioPzQqVUTdCMzHvHzEOr+dY7+8TI77ZySSL/VHdGdZCKvL8tk7E6QxWoVg
n7qwLVRJc8CFapWogfVsPQsDdIdt2YjUE7eOhuGndc2GwqQlSyR4DPLxC5oyrA5rOLhzUByGxdp5
cwONwx4eMF6skn7bO2CWfEh5C+8mWZAQSVj6JqdQ7eYSPVgNiTJhV9paOGNqHf/CGTfvlkyGNy+Q
fTR4gLSmbo2NGoJo7iQ+EeOlTHGcxE6wWToSAAqDkdSAsAoEAxSjsSE9jfamGftHhxJnTJjLBDnk
abbbZy9E44ZkH6ziKnfuAAkK3sB6zhCsuXW8r0abhWG2ZmvNT5kgLVxpqOFJz/OS093MWbk3pkLv
uX12pd+2kV9ApPGDJqry5ll5xVcTNOEunSxxB74AtqqNvWxsoiIf1p0eT68H13BHGukn8qkvr+WR
9kBVrgmsdoMTV5P4cucAurhD9X7fKoLaUk07nyUl4Ml62nvjCKJQ00QObbhFK38ZkMleGvC7FoCK
SIYuxpDqF8agjjmbiYmG+KY46QSSq0pE6bqadPw6mtzxFFA+U9cv9W7WThZ5MF2qohtwaxgzyTIs
bnIU+h5+8iDPn8ihy0ksJebDaGBVQsrgDZplJFw2B+vRBVkv3Yr+04cXeY8I8gkXAj1QOw27GLMP
yaHeMTCB3lip2GFo/D2EaxwIcXt4AYB+M3KdN0k+YKcov1pnvjSZfCb6oSV4ldt9yYDS2A8uNddZ
1eTZd7YIdolbWBvhF+5NPII1BeXZo5lKkuwv6SL5gdglhug1jYmnvw3lWJtyRHI/gcosWAliptqG
89xS/Xvd3l4Q+ksPAthASz6w+9uIsHltU/Y+VkAv6qkFJfQ7JjVzY8n0ddGYqqbggFGJdV7m7hlI
Mxkxe2aYxbPM5Zms0ThiMTPc3CzxMEth9w8HpTeFdhPwCLduVIrdPjg+bYrDgO4ZWWBLeG6P16Gl
gh3S3N6HXfeHewVCuSaP0RpTZJtGNkS0RpShBJH64ytcUr2RzOnXvHkwtJHtTMhes6Ims8r/A8SB
Qkzr8eSjedUGww0vY5Y+SpQGRtZvvbZt74uVci8NBpiO96HwQ21dohPvmNaljA2SC4D7n3bdEqYp
SYlWsHzU4hN31kO1zKj9kHNAkw+2Q4oqMlZoPhrWcTAleQEA/rv60dXTcBt8HKi0WPMBl96PClAH
B/qPZVQV5sc6kp2JrBSeBHXc51DwmsyN+BsovvWEDQTLgW/swyi762WM5rw6qGFBeKwBMPk8yLTk
LMnCgMfVMbQG7wDBsk2abRhzmaHBZiS1PPhDLQm7xT4B7QppH2RywqgfZWxjRsDn51XZcpwPPKvT
IRACbotDmCrAu2PX0F2QCn8VpZ535sBrnYH6UlSjNv5nEoUvfe0hwlAObzVzXZYzrHJEHAV4c3Yp
kh0gsjLmaNKEPauJtIMuv59RYkuyoTE0w+uwyxY2wFO3op495UBc6hkOV878EHrma1HPzwqI44aX
st5hN0NlPjI6G1kM+kBfNnqNXGDYAWy6DmL24C480yFEPx7iCJKVt0cO+Td3yPzx7fTVacjBShFj
E71UDFffmJpNo+ma8o4oJZ6hO0BCRPKZ3bIhoG9X5qAnOoa1xAz8ZiRJ2q5HvLDV+SuQuUM3jUCc
3OSd22hzl/kD9zYDZSyyqCiVKfZhuzS72PLaa0ggBgbbvSYt72KbGSjRut/HVvyM+zHq0OhwI6IX
FgN7HVap/VGXXk14FeBSm7gGf1kLexi5rs6miJ5+cYP4tgaBgpROt1aD1mUS47RP6aHNJTP2QcHi
c0nemsV4MWuNKU3Oz6VnviOu3mGDI75Vq2NeLAxJ0ZQOXsGyUHtXmfcMeBJ7O1gNJqRQYgzRA9Yn
GfjnUDdvRiaeGHKR4VHyTKj2DUjhxfTVCyC/bgCi70JduushYqaNw9qUt28SGt5PanxmAWO93veX
u8EBG5IqOngZkITtYjy1QvGUBBi8JbAmcKfOToqGDUZV/6F6w/etJ3BBE1ebSF7brn4ow/499fIP
naOqIA4kmkMAX5nE+IyZ8DeAZ4wKCExbq7/gqbyfHZYEifiwcwTbhWVf3GHdTJjzbYEOwxvCosWs
LGKupbhr5v7HmWMMkPZbhqnGimmhJuTOW06/CnEscy7kOMSIZ33U+PJTLoTzheRfWlAee31zie1C
OQbKwsWtbba87VMDgJ9BEQaf2Xr30PNJjx9ENjt5ZJb6xRnYJI/TR6e5O5aBPA52GymxBzFmhRlk
l9mUH0mfPejGSNi9w+eAgq3T2dzgLroxV8RYuP7HG10KqMJUKHpxoqwj8cJL9k6XykMo+t9GfQiN
8FH6RX5a/zc2LRBfBuvbzEKFHjA+dWbiIXUPC0D25vu46915taRjyyrXSM/gvROZtfeCYs9U5CvN
qO+bcuH9C/tXbI7yCGCriJpmOw7ktKSliPfNHOw4pMtjurpnlQ7PSWUMJ2UHB4gOw1mCQNrCN4C+
7XblvkoEn7ELjz4s2OAUS+Qs4sHw6ge/04jYDANap8KyMNVHIySP3RkECJj+s0iGcieY5a4W4pyn
jLFqG9+7+cltkvE5YGsSoWn6sJbuPW0AnGWsbUcSL8G3w+6adeeeWvkzexhyUr8/ExFV3ptqgZTb
6pcaxOE1Zdu6NcTfPBgfhkHszXKE2uPilcnr5XeNyaV4QTJCSsPo/7FK783LT94s8h1DuKdM9b/8
6cmvxLIPOpekBeuVVK13xH33ykJCk+ZHtdZCAGHWzIqWkCu7O7brvMvq8b0j+RwY+WJwN1BcYXua
w92sHA7k8KrdSEF7jtudUwMbhwgcCSveMzLdOzDR/DG2Tzmpj1tbMFyxcZLMcWpEtkGuQLHGQmcp
/U3NPCW8ZMI1GKAWWWQGwQVXfSQq9WUtbX+cJptoUKct6INwzSFV/xXoydzmiliBMa5cknihrcni
vcu+u6n6yWV4ZWSL8MV/bSkdlTlRcHbf7NzumMQeHNvK2XvYZO+gPxvceoymMaTtIWBscqYfJonX
ofMdJrveo+rNNwTCwXOpuq/MDrNoEsXjXLsXwgw4B8T4lJGpgm7LQfECeIut5NUz+edHHXw1NIVb
U5ofyHYh1RoHd3kai2c0mzGFbJYcVGGQmlOkn3PtX9ZTDGFp+ZfEGEzP1R8O1nMLoTjpm8j23JdO
js8QBrxtycGxqxvv6qtzMYbPqRAPqvFsPvg17MTDhmaO8itZLk0egKZl0bKtXSGf7fl+TOR6wunm
D0ZC3KDbLiAGNpDlxZS8Ir7t4qBC/rO4FiyCJX51OFRX4dF+qUYaqG46eTjhW3t08aJU7a0A070t
6/QrnhPBJrkgbmE0hog4PHEN5nhTWmtHPITibZxYGI+9bjDl8Mu8InvRShHImecaEAj7/OIUKtth
tmk9GUvzrTjAO8rnkxu3Z7PkyRmC8HXsAkwz3CtL/jeVnt6VAS50ndSal907VOX0t3RGuCVV+pWh
RWXRDMK5XtZ1cG/g51As0kkMR9izPJohLHiDEzW++MIoD9M4JncauQ3bliOOzu4EQPAvrc11XXEJ
WZ4UcCI7uVV9cwEGWURLnhHtoadj1lcf3SokG5jAk5hCBr30nsB54rtC8XOSff4yq1+FD4vRWJZ2
N6DBHdE0HBzZHsaFfEF7ir+55Dv6BH5MtNTrKtwJiHuXqtvORVtc0wSGh58YhNJaNMGy+u2JjPD6
QT+aFqBwtxxrOHA0JoMP5Ll3kFfU/aEKGBhWQ3lv1QD1NIrdfdxZJ8cBkYrwaERHsQScxI64n0s2
/qFLHKq7XipGcQmC8IOGKL1rmoEMzTo8pzlcxibznvwY+BGBm691yeZjDD7EOBKggQJhkb/6aX5l
13oqWATo2vkKnO/JSbsrGJDplg8036YzPKUTyVyx08fbwWymKMuaeM+SG7cVC10ZrirBMGQjRT+u
SvfRXKbPrPQMpDRLs6/y8aNW6UzoikduavCMAifeTez+X6mKyE1Pyw9QaQRx5xvOIE8yBFU5hIBU
c10ghJlJZe7343CJTdu/zZhiAQX6Z7e1f41OjC3M5W00QlHeuzB8offLeputUMLRQ+c4gTXXyv9F
VEKCSk9K+wNXVHVXdfkLoVWgiEF97ZzZuQ+69xyX7Z3rFX/x/nSQEFGcD5BmwO8FVzRDrBVCn1Xs
aPxK+JlHOCEp/w2I7xLbT2zm4TZfAXL0eOXJRw4eL0V+y4kH5/snZBIhCF5FLlhVaXJ2xvVhzO5+
sjR586cWCcYaPNBV7v1UF2duP9xd6YPTtld0jh/NGc8elK6MEcF6bY6BOlTYkLaT4AyL7XqvzCXE
zmecurInENkhpyXFHuMULAIRM4wAezyxcexWbGDSfoy1uvb5fe/VH5bTPcRJfkXRrcERs3YnZURa
0OrCQTM19+pXZIpn6TJDGwtNKlOYRo1bWxch8GYS94IQhMR0C9ast7cY7uGAoDPGmsDKurwgNlBg
HvHz9QvR80H5mUzue1IUH30lWf9BwM81iN2lcD4nFqAJvutdMcf3uJ+pubJ9Merf0h5/WJR9YymO
8rQaj4ub5Zt+cK/oiM9Oj08qznjtiU7KCxZuMX+D611AvN/14Ok3KAUp2YbRIrhE1fscwI823H7f
LUZ5bKidcTWmp8Lpv+M8ULvGJUNOGkN+HpWU5/AjHmAACrP4o52UFCm3viw4r8DTnHKdvVGt/bXY
pgzG2G5CZvsER6RfyoeIEjdUQ6of3sfKZ+KCJnXqS1qqNTEls4CaS1ehN6rrbs/1gE7FfnUGmLth
WFwNuEa2wx466fi7a77hLp7el4ZtYxHbUWUaT1xG24TVNj2dax/SwPnIRl/dHKaTyMvBrjBxUYTU
5Tr9PZTGQ94sX4qL9i405C3hvADgwPAWayZ2BbgkxOUSRXZHqfMrVatiNgmeFHnwcQiDVA8e/uf4
QpqW/wDs+1eKE8Bt6DL6+JFMmo3lvGko+DvLrP7gBgNYgqkwlAIpYfEhrai00uRSApWAf4vK6Z9f
jmOenMm4pzFEMpAxykknr9rL3DgIO5jpgD3GKTI5WFI/GEn5sYAxjDw+6HSYwRTGOFjBjDymnFXW
1Dd8hDAGwk6AcaztaWPlHhvI1fieMzJriOiMO+/Ly2o6QnkoaemG7LUwuAHSuX1z4pCZV35r2aNs
qrBhYZ0bl1pkFxI3r81o/ugw07zSNMkBpWAxOJ/54Ib3Y1X5d4RiBHfEdtzqpeeLHf/IpFeRy6Je
ZDh8cCnjD8Y52aTXXsknXJRXg8+MqOzNNBSfdClrqiElDCMQM/9CuxCfsXBkG4ZfKPr61wR9EIOd
c6xBCaDcg5HIwBmxneppUuOw/64I/NikboPwFpJhhvjJIqvIKpkqotq1hH0pXQMoKSTtpY5qUJWo
OPnRu/0919tTX3N/aYWJxnKZfIRECHSGcS8SbBiyZkI8+rN1gYNTbOLJMe9q5dxi0DlOUF7bIH5r
dP8G8WtvzPizp9wHDEvheMgKbz+m+Y2gyLsmCMAmEf+Oc+Sl1+VFY5asVXg1jROzYuRYeYkHwLsH
t4pvHYEkdOcJidQex+pdkcXTS0tkAb3w02L4PtSQ1djRJ7cZFvUdFNA7PvVh4zn9k8J9FLkG6gTX
NC4h2YWwafxn21WPc3Gp0NDZpSa62PsR2ECPknzsoP9Ksq2qbcws9a9QNecy68xzX9fRjLegQYNG
SDOHkgQvqDwkmc7LHGJ6/Oc/zIJeRhfvP06vb0vQqVIgPT+73ip/RFxGCGMt9048RZrK40Yba24b
w3xvpE9aif9HGKig9DB+xKN6CO2O9KbHNAtPE5qaKUEBkc3NryqD39Lk74Gun2JJ+cYQbYqcHlVx
AaGd6KUvOjZCsGbvybTa5ly13hXim7r4ECCeXPZEUWJDp8i9NfXDOMTrArQK3oD+P6G9eVGZ+FvE
w4TCIyf9r3/zJeK/GmmsO6CXZx5OlKU/nmn7kFRBia+aeTmrkU9BJsFVcU4ctGneYpPuvnCDP86K
mNT1mwJFZPbEJjNmU+0r0oK9RkTBtY0SsmGs6cvnEL1nusg/xK2X+5p9xKrzIEPCsXZzSzQoltcR
fQyJLC6mr7aCyD+0fNCYX7luYnTIcg5J+iTUbxiMD4eZ2sY+9aZ7CMBnkxyIgQA9rurf29h8Ln35
KpB/2un4aE4M2D0LSXbuf/rVNBFZyNZcJX8qii4yz8hBqlc/HuSAOK1+yCNB05wwe9ZIRChZETLT
3KLS5P/BBj5Fy9wu7tVCdbWH4/njCheUrq3QualPby0TJpmeaBlcjuQtpLJ5azfdnjnQmtLE6IQJ
EKhy5TfUKPmXCz5iN8/ORHf2LetjQ4JSIRIKFPm397l/Cz+xD0kImQulHqisLDtluQD9tlj+sbOs
97Fcqu1U985m7HC54J3dw6Di9RFBbm+SlhE8ynt/w7MCjmTgzOgh/mOAViCgwpH3faEdB/KXngLC
TMkM98h1tcqbaXMrVmVwHLOgvO+88d302pfKKAe27iU+hnHeufiHUJi/TSW1ZByYcgs1BtytLSGJ
LgFQVIojBpmIEobYhsS64LcgtycvkFc2nX3uVK9xQLpnZB149UJNZYuHgn4qhCkUVT57v0HLL5lS
PXXSRT+hZwL10DXsU9v9IrKrvWNaF9wpbo1VZfZghwIjdcAAvWDXT7g7M0b7uPjeo2DReYpd4Grs
Q1qYQJKyqpvAvNJoVJa75+6s7klZ3Em9Sk5c3BlQnr9jqmzoG5rv2Xkb3fbSTLXDE1r9LgELMm+A
AVE8Lg37PKGQCeukwGCD2w9X1AZ+no1m1NlSrKGqt+JxP1f979rAkUL6JJpMwVinN5qtQzmxdev8
ISvwDekS+QuhMB2pvyczeHOWZtiJIcSnZjNI7mPF5ROO8oAm5JCLnvLWFHzWjFHrVDxXPgxaZCTd
Zk6rl64qdhm7xhWEAPtIsyKsZwyCvpx/jUsn9+jUmSkC2N3lHVqcPHwjP/FOoVrQHYPxwWmziBr8
l01hCMy8BSEnu41hWLjgA8RBWZAecUgRioH8Bcg6v+X0qNB8RcC5JDKV2qDaDdSBm6JBtSkbFiBB
MYmo99F/zdXS4mnPkKfYu3qoCA5RqJu7vmf+1fUHv6X4JlL7sVb1l5rks9EZqFh+BVCANpwXsMEk
3oumr8iuEGTMscVti+cJ4+dmsHrIxM70mBvZt9LsmJdV+G7aJdWrQH6VTS7cyOkYZ/NT3TK/VpzM
K7v6buwgfZFkgo2nD2G1g2Js5bDcIS89QuD1Iqhw+7lH3E5tGy3C5jM0cmdvWZwtkh9QYhNK0jUM
X8pW1/z4xk1fZ/2JuwMWLoYOVWXjvWbD2WOUeYCUgnSqa+bXyqFedGOeS6djJh5a9Y/BCDHs8fX3
o77SJuNMTGpSwYqnOB+ds+eOtHPcWBu11JdmzTyvENXC5NlknBi4e9vlBh4EjpuxF5UbboPmFlsT
yjGMH0wycQixYDpPsfNRO5l6GaC1MQcSM5Of+jlL459EnL2WdVaIFHErnaSNqqLGGMxaVlB7spfj
ZA2SZWMZxDR3JDAGAbSapOcAXbnIE34PSqnmfaqoZ82OODizvseoojZs89VWERhYsjPiAebcNbve
32HJ1LvBVBhsmAS32DRpWTd+QXsSlwlLJ7TGjFyRzFaOG3nMb5A8QmMRq0tTEjZg206MMcF/FrZh
H8ySONk2p7YmHYGTJetROhphxhQ//uXk6SGZxY+FZWLjTAu1dknIQJjlOw/r5X4p3Ccrhhw9B1mx
m5T7sW5rTW1EovUANtawPGtzZIsk6geiutJDmNY2z/aUntctYGj3dWQCaAe/+qoWhphVbUsOxIRx
bBg+ofjGEVeQXOITG5PFRHaY4WMnsSZU3dBsUdSmB1QcG0MYYI9sVFvERRpR3kOGZeVWmuZrmSa/
BemYCGv5OWQDmMXgmRiSmaxNlqIzru+7JEYTCwQhEiX0R7fn7rVTNhEl0JPJyH6yqX9rDXKL8y8c
duaJ+cIF4fh4P9RY3BKSHWvPPSe1n+/DmN6xTRC9se60GVazQt231Si3Lv7FXZd3DPljAC+biQM8
8szPwUQd56NpBVbh7rxsMAAmTiUrG/fSSySa5EFxJhbGa5hQ6LZdAxE/YTH/W5VjvMsWrXajqC+O
7IJIT+5FjsansKRDEnLpbVN3b9SGOBrTBFdMwEW3azfcJZV8yrvpvnVhYBFxlbA4bU2W1DO/xNYe
9pRf6/YUKuDKFiXAdZwBwsWkSeFqQcErSecAZwPrkJvOATyLBt5+BOF/moifInJBNgcixzZB25nb
RLF1WjAVszIgCg91K77x1acQw70C9UokdC0fxgYx2ajZg3u1PAM4au9cvLE5WdNRZjGII9xEkUJu
JWz9uFtaeC7gOyHGZySaldhRKETxY6VHNUDuHgVCmoYsHSahT05v32eWRaeYolnVHVc6TJyu8uxL
1qR/SCc5xZPNdtYAmcX6+Um5CfQ+5X8WlfPXy4NwZ8TLXgsD6b8z9dtkUWyKBvKsPCyBJR/F3bhe
m8YYbmW+MouFu5tQwqLwKZBHJuauYDyys1gZcQP7r6MK92Y/PSY54o3cgmRFw4FElAlEx/IOoOT8
H+ydx3LsSJZtf+VZz5EP7tCDnoQWDDKoxQRGcS+0hjvE17+F7Kp61V1t1tXzmuQgM8nLG4xw+Nln
77WpKSAoZEXTN7H830plI1UPVrJlFfLlpSSNOFfSpb5PYA24sBBetQtCPsmUz9FPj9rEs2SFkqy3
Vi5OFvQJAnfXsFIfxshDx2+jn7SJQY8RNDHG1gc4l3y5Lm5zT7wLfoK9YdXuiQnX5QrH6csMHekj
plU+vPy7BgvwaeqK9FQ1NXY9RgG7b2AoYfHr3ezBrCMO3NNskz+jFRSlueMOZOTNtpvGDy9H7gVy
wiKBw9t2782a92c+SQlmE2Ol0OPi8t8IM8y2/3Ly/ZNOPlO6tsDR9n//Hn7yF6jJ7WcBEP21Sv/4
P3dAef+RRvLXL/4LjcT/wzP5V8BGpOVYuJr/xjN3//ADisPpcrB8/qP5d0Y+8Yc0hVjcep7vm77z
n3jmAfXqMvgTYOK4/zumOV/6X318li1tzwW2DvzEtl2g6n/v49OC81OF1rxuTfe7NQkP1ZmBx8tp
rr7n77O0aI4E7U9oZgZkcIhItABtqaIHnji31jELRurfOOTNWNwb2cJGZeYUtv3S9g2WpSVmHedf
Rvgrz1zkSfi5DMXoTTIeatY+3mYe6dZsYgaHSFMTwac4cfV3ry2MMTWMO4/+RQpAt4jMlKNnBAbs
D210n+QMsJng5s/BgYOxvA9JnGBzQEvsmq+uvbXBCW5hEYQ1HUbuOE07Mjx4yuf04nkHM4zu3VlR
3sPJvWkHSty8+sFNWViNfWNu4Xlhfa9YhM6/zIx8Aj1tEs5AyB1qJiCBDQZaE6UPrZt+CGMABeYE
v3XXvCeK1N4koyPB1Hrb+SkckQjJxLKuoyAFl486JMKwT01aj0tz6f9xIVrZobev5+kao1icuoh6
r546mvUwEELCMN57JcjSWlKq1UHGcNyFYWyvQ4hLg/RfC9pTNSeZZ5IrsV2yOWSIkAe51jItjYNH
FBXpJtYmBQ/qyy6CvShbdx8OyOVs0edTPRN+rUPzPVUmk5gRvfIruM060h0jRqGgB59dBzO6/BKK
EFxjpB/D8rKXDobFzK5Nqj2qr8KzgNiYCZt2l0BYLBbGWb3G54ocUrjfTeT+4sn4RqOPCeaeqYS5
m3icHycL9zOwb7So6NQxAVYU8ACHyWCpNo6biENxjTEuIOSBO6GYdvj+ttHYjntNphGM4HMtCTGS
VyFEm5G6Cxu0aeI7PnuxlqhI7tAlF4B4X+vCOrOkC26mCHsTesF3VsUnrafhZOGGq0oqg/WEJYYV
N3s9WoTzAst2LF8r6Y1nS3dIZLjBBsd9KkcJEp5BClQf6JS8AS7Y0eiRY8VyTepkneiFHKLNYveM
mNbsw7HvTj4VfRvZd7cOMwDBy8CjjYlNKhrC3oX+uNeLrFOU/uXPf8wmoZI02GbUWq9pMuc5oQGh
VHX44JPSYNFvJFuhrTc/Hg6Fmb4U7WeYnyRhxB6rpo5YMiCxXmDwJIcS7kNCyJv3blDtGJB9B49F
bn2OWG1viacXd9PQ4rwsUZUTu9xXMlovqxve/waIHOeZdlxMX60ZQn8vPtm9b+ANH8qyrIm2CNRk
LT/jZmIbA2Tc8RecFoH3xp7XeSwuVgrmPtCLbakurzJY2jkKl8rY6dzZYQgS522iE2/tepXA4wd4
pcNETPXkofGxDTo2ErE/cd93SgPEuaBH2F6STgArKXmmgmbXT6wI4LexjSkH8HMKlR5nCtZHPWOJ
maoniy/vbft3uyl70V2GtPVv4qB+FFp+GWlA5S8Y5bWFjL7Ka657vMdrwDXyvRUg8MKiOGOUIa2m
xSvu22qNUPBEY7HeFbB9Vtrtaoyji3IQkXGj6lmAfvS4P/Ykt7hO0iek4mRXRoqCxOW2Oal7U5G8
yrw3HTjybnY0iAVV3GnaX0m9cx308/ytmkSz0ZABt6roX8YZ8iqw6XhnVlcTBQD1D2GSHEI7JFQN
OeVth+AcOB5SF0mArRxH6n+AH2MEWuJlT6lxNkLpvwtgQDafFw7RX1r2Jztk0Um3YIJxkJkZTqOh
NboXiRyqG3s2uZRHU5oX48erKEmgpNLjloaXG+uaU7kevZfc4urEuEVzmcmz4OFmfDXOZdjxACFE
f+qLrqD+ZcZ0OqFTGd24ph2J6zxuUh4GxA6FOvFXfJsN3IXYhHkw7KYKe4AK2SIDWcVbfg8vtj1b
l4Hu2pPj3hOWBCnV4JAkuw31tCiRHjnUQfOlBF7UNebH2Sd2/CikIgvhOUdf+JscD85KwWOcQliZ
vmpuHVB5Z+1QkVzJ8ODVw1qUWN5Gx96k4CPwr/8OXfuX0z4lZXfj4JcsFxuY8eGycsIpggkuCDIW
khM6D+V86zrGUeMhLocOKTOrqa90tbICUjZADz4vyeLYlQWWr8jkvcYdZbjvwpO0O5uU7a5u+/7k
i1ZtbYucUu5V52p5d45R8dbi8l5Bqj9NTRMfUwxL41JyE0eCMByrXxuQrc9WdTVPVOLMdONYf5bk
LHU59VKc42E5w9JCbU6y87XzmRX4fU24+hCt4icnM/eWAbBzGKCaFks1T1SEO0lXT+sMl2Yp7ymW
Gp9kKfRxaPapOV0wsgePtGExv9P+05IfI9C9lrikTKOnlj0NP515uGKoLHZq2TMCYmKHE/fOhpGZ
7zNw1Lsu6m40V3dezriFxbLYR1aI18m17iFU3DmOhR2S1VHY4MFq7GHcdKNJ8y4zSlS1fDDC6FAV
yFUgbVm1dWMFDxe11JyMOy9UR2cOcMOXPDpHbMmgjtnLjwCh6lCpNcIlj48kXFrlCGLmmbwMqDN0
a4BIMTIel4YJ+YH96oTamyVesqOWb2NE1XCjBsAttRq2XTXcaRdKucEAueZlAsBo5hceCU/A0EHC
TAUv/q1f3SGBDLjmqCE0Eh6KJv1xaM9lcEiD6hRmy81mXmCJFvVRhWXiXtbLSgPxFfoZnWUhYB1o
M/jLJCxZnp43crQ+Yz5Zm9qM710W02wOepcfUOz7YQp2XY4TXcFkteLUPCkspQHB2C0lMU+JvO0o
wGKs/hnFNh1CQL29hevRxE1kus6RYRv9raUwptJbo27CPdnMeA1AIq6m7zb37+XsfFmjHx8yo3zs
WrAnHCIfytDHsGLY62LzbhDcDaiiIqM2c5lhGs5m647iZOBKuiM1lkgOJq5ZDssrAOKYiwbzG3gX
1wubBQv1gtumwErcKvpvlJ0e/EA156J1HiOdiM1IYAqr70+fsn0efZzC1GNGu9APz3VJ6fdqVmrX
VBrUpMEGEYMOxjKqASw/CrasHoanJu4R3pL8rYEkiToXfs2eDi6R/2KX2rmftWKPT6UYz1g2FYYn
LzaXZob0bC0FXxqH7TXul0hW6LVbSKnwuKAzgxi+aTGL42Wz3uhf9U9FXXgXpcp7m2LQzjLM+2A4
aAQUZCLJr9jLHg2jLQ5uH5H57NiX9EkiqNWqLm48DQcnx44XC9YBUVfdgBk+5aM3PPeZeRuowt9M
nfYAuI7DXjrtAwCSeqMm1JzeecLsqNizE/WL4Cqux1nAxPDTd15LZgFP9Jskp3AhdDnIu8zdeag1
FlZm26tHzB3FxVC/6wIIuzGNHUsR+21KZQKwEDV8aHS8KfjH2nCimxHr+ym5ClngxV+Sh61iv5iO
7U45FTx7w7xUmc8iJquLbYdUtYKPR5Ggl3CZap7cSlhnvEp7ewQFpybvlq3Htcg50u0pGjcOhOgN
wu9GRWmOA6QCv/UB6tVsWB7VDu6lOSAybMgv7GFfNiRSNnMUjw8xYDFIJ1vLFh+jkz3gwFjW3uq5
dRmxZ9Lb6CS3dd4vbKOo5yxIsk0QfPpYt9IZO1mWfQ99/2JQLMmK/mOyCdqM0r8b6EvFp1rBVCxp
jvLM7iy7ZjhNkje8oN7SKtVTrmpARH2zBZMUsm6Z1fNodw9ESKcjlrCLHZj1aVaw/rNyhopQBs9i
lHzE8aGuwibsdjKkldEix5RG7pqxZDV4lKkkQMpFVy1s8hR+nksOZnkqy1TpfR6w5bc69HPXaQcY
R8v/gdzfZtGD0OYZvzoZ9iW76rfnBerDGjAlmA3CCGd0ZO968ZukEXi6PPxAQwStWNvI/8E3zJpz
ZRn4JKgZVfGml5SBNKYS2yFzvzgpH8FfxnxoGN/0xpHTY44zYuMZ9wG+FYusaB4iCpVLRNkFCsqR
IsCI5BHbK62PRRg656jxViVvtBPpAsEk0tvbApV9BriUipbnA4Zh10EzESK/oxvnvVjsJ3rqIYLZ
+jQPPj2CBk93uU8GtKSwyfxDk9VHMy3TfWBCuBjTGomp7k69o+EFs56Cm7UzB8yoCXRrdkwhhiX6
rYpSWhhzHtMiBdvUEWmGM9Ak1W8vB61TOYhi3pC9NK67Goq2wIoeefiL023ChwJjHu3tfNCObn/N
KizyMzcM7N75FgHYxb5h7jPJL94IxGEQ/qdKQXLwC5Mmv5LMBRo2Z8sYJdvPpNLAEEv48lzwsYDe
0c39qlsM7E3DGS88rGhVF0dEaZnjOhz6AWWSuJ+gzE2o1BQYiQr9PgM8A4IMgieAQZwKKwyYT2ju
dLtwqWe3jr/c8BfPQCx+8rx6bliJltJIz0oCZWQ7zm+h6D4NPZ7dkQW5bY/vOQD5nWdnb67dtEe7
iz7NRO1No4Vl120rwCzEGWp9kI55G04eVoD2CS7gTeSzxESnvCjHoKigKn8wvnBT9Px3qwCVmhHl
mOo700+fVAwoPjOa8pAmTM6mve+s8k5CTN2yo0YDBRHKCbHmo8FdRpB5T7xsYNnbwrGnXKcSdbr/
l4r2T6poEpbdwtH9H1S0K/yAz7b+/G8DsX9+g78FYuEXEYj1UalM4TlIVcOvrv/3f5PiD2G7nvTh
Vi+C2N+gvuYf5GRtYL5kVF2SUXQJdhUBwX//N2oBUeX4Lihi/n/Icn/V+q7/RDUgt87/oqPxR/D9
PdszJQY4vuV/1tE8wW7W9ZeFX9hzj+vPWYut3DfPrXiEPFWsbex6ko4F0Ec7Ol9OOeA6nKBEUeK9
oPRBtdxR1MaysmNG660BRxJ+J4/c8eDC0dT5e+peovF+id9BMUgJ8ViyWjODr7PiUGYsjeYPT3za
xm3ImCQYgCbS3SgQcP94LCj2kP1nHeMdURwFk/ws3gQi9bQgvpArBvt7CeemRbjVluakfIlnpqas
u8n0seNPWGKhy2pU0dFVfIw9pn1r2vn1Q928lip9+CiiJ/DXFD5dJG7ncm/1Z2tCkWK9yHkJp+Me
cYHZ2AUyKFnyQN0XkkMV6nbQXoz63qFtIqALDQqK48Am+ShzasBRrXBsxZTdlB71Ft5bzTeViiv1
Q8AgYm2S+rPi1CHNF6oDWVFO3O5Et5zE/Bay+vJNLobxpcVC7J+slv7XHGv5e+adUzIVAnYZt8+B
dh7N/UdCOabPg+bB0maQHn/pNsAObz2ozDnZ8SVu4Z2zAWTkU6NDg8Emcxj3uYWWJDJSW+0j5qTR
JhzLL80ReA9cwLP8HdMmA0vBjpw7j3yXrMI96xhGu4kdrMVeKuFi4F00hXeZ/ZoU3wF2vE6fEFA3
S3aEeolDYQx3jXFMZqjulocala7MgPzrGBxnoAwsndeSVVkUxNsyCeH2JuvZlITScnSw+4KWjtrH
MdVtWtPiZzWPiRXw6iLXxJg4fFKUh8l6HLAFkv85Evlb0yF/selkLNV8shhTzPDiu4/cm3GbzKiQ
+hIoY+VmFqskKqTCh0BR4CgUEiwXg+yGEgqeuLQuiaVLyX+ibnK0ni3buepY3XPTZ0eCzFsu8vHa
VHdje+On+jrzsI2J9g1JsZ2bu5q7LvXMN+SMsSQiMvjzsW6rH00KCn+/f+PZL2l4HydceHagRox+
D14eeQk65EmX3GnKiVIKa0OpHwDJ4EHg3RuRpibpUxUyb+v8mcwshp9hnY5sVED5qRGK9BI8DQgM
UKmEtoVFmwx52m5LK1i3DelcqC11fLVaAN0xKFXsaCYGa3PCaBl9etbexbm/h4t1QTBp/JcUGyo1
a0xcY0xHMDTEl5kekuamJF0qQbSGt/FiN0rwmOJKaGhvGIMCwqnY5/KznX9b8rnJ+Y6s/VsM3JRM
NI3Ahu2c/bbYO1Ad0GEwH4A5ggU5t4yb85b5MbH8c1c3h34Ynob+x+pcLOnjAYKV7zcbxqs9pUv7
ylty+1RSLogf8xTTLmaMd0n5aQfljdk8qQ6Q3LBKSNHM3Id1N3yk2amvv+P5yzORwEK0OfAoSfCV
W/cz3BzdWlwnsEXzlqp5vd3qOUzSVQv8vBnt85Bg0zU9uDaPDvXeqmx3tcjJt0p8aFAzaU3FMHKH
09BP6Tkty/aUV8k+AbjGSeSZvJfakzlm27KQO6t2jln91Xk4mHS+AzC0GdnqOSKA6IRLXJ9k3G9M
eY9NjtXcXeHGOwad7azmrQ3nY/HKRqizerYu4I4W4QAzWXtMILzMxrklJsCEz10EReMQtvMXENKN
8t7m2K1u2m7Aq9DHn9piQV0QaNW0dfR5JLc9BZs4hRiddJ+RmZnx+nsuxd+dxfRBsFusOnwzVsD2
vOC2iUnr4gRDcWujLQ8jOHcRQkF1qulKKdexrPHP2HoROucfe87JeE04WwPHaC/VyeDWTXRZvlHf
8a0TSpEcwychPXonMssv0pPBPo2M7yB2z55DEfpoyGWN/Fw4WbvHYkFFTJvTk+3IlamL42Q8Thm1
FXkHLsa3lsByupOsXxBFfWNjd9a0dRMO8jFtiAWpX6JDQ6gKap9r0hSsh2g1dYPkESTgfZNoPh9W
j/NWuyiZOMsXvb7soXE39D9AQWObXiW/o9TEn0Qe1KflkFJKAGxXez4YsYZ1EGgUvRBCzAJPJcei
VLUmywF1ETM6J7HSO8La48q+l7nRbmOCD0V1issxIyk7EY0rBNie5HcHlDCwifibZGhHXBjHxk1/
deTCeQUbWFTVpBRXS0bvZoKN1vf7znntw/dR4D/1weVjvLjaoYEqShfnIRjbH9BLWOS2c5xe52nE
9DgFBXbp4Yi6Qi9QA8Ul6e+Hyf6K7ci+R+etaIYy1F61y6bDA4WjavMXYfrFhc3BGE63oZns+r7z
th6dKDY24hzUmWq83xxulM0KEPJ+gncvj4cHkHbeg2qBNQoO+8V7JPNe3YnQ03uru+RmPu0TOeOx
I569rTAg2XR2bxnanjNccQC7po9UD19yKsZtPRNpEdpd1xpPQF88kdsGI8M7oyXYh3Ou7ouXLpTP
8wL9cBr/IW7f+jHlExB0HGJWeSBEmGx6L54A8Y93zsBMltrxa0N7KsSueKPnud/rVPvPhqa4MIKB
IIN2OHrCOsWxqc7c4zuMVvIl8rz4AtceUrFOOQD774aKFPYbdH/x4qwKUaYnqIdJN4nNJO2XeRwR
SFjMMuMKMiCBA/Oo+vRtB1QqmJJ112IMKrNLTXRrk9Wwfv2CBpYCj+emdKKd46tv4ofEOeZ6grGE
tyftMPGo/NMkVb3OfO5SZZzRstvBxjd4oW8H6x24GG4+lxkuZCDCM4J9vikmmB9y4U9N0C3ot/PJ
Uq9jK/oZx15tA/wu5HQxKqTNHkQZ95UMBHjb9SiBpv3jdfpsUDlaGMFy/LJDJArGG6cqNs6ogQuA
VcQVa63t3qu2M2biMOkxIyqAiGU06pUh8xyPNjR9rwNzAlFOPqChBzfNoM5TecOHA+b6aFIRne8K
4Kh1Ed7USfxU1mp6Fej6YqIYN5yHrwA9mgYW3BCe5KM8DGwx4roO7vxhvORLlHuyEoqhfJ+/DIxX
Pj49rw2+KE6Cxm6+rZarQIvxbxf0P41M/RPv48c+oyEAYZP922DyZQoqNPUWnIRTwtTspXsaR8/A
n8dj3ytrn8fJB77y9JJ2Q3CqZhROf4z3RZdTXDWnO7vgMWvTuXBxGKLrQH1FunmfLYqfuz7f0AnT
7ybDv+QAwoBnRr/9oPvNJZO1QYKtVFJ4REEFzTsRBqCnzs8mxGfopV0YzjhFi1cTRvGCtMPqVkU8
J0uOphnVepiOxbK2jkQSrHzHvo5dhvPKrOxDkbBBA5kstiRCRnDGinVY/4mHmGfb8jWVrx9U0y+N
AtwS/YKHrERl7mL80lOecngB6AhSB6dIyd2Od8ourmB4wnalxacRh8Zk3eknmbkNk6nmZ+DtWxv1
dZT8vSVx8nVi129VdeO5mLcL0g2UMm2rfW6VuzgamzXQExvJH82+daR3aB2L31wb3SaiLA/UNbzn
YXlGzicm2/EZcmMeYe3ItYyfk+HBQ9iaWQypOn/zc+/drygDnYf2JgfuBaI+UZcefXdT2tf+Kcko
/53C2VwVYX9DgLOnNA+ywWKCpAX5Eo+s9NqsBgYQt/rIggBGDuqJhSJEx3i4UlVD9QdI8CIln4RO
xjYn4BWxiIVWWBw7YjoZtYPMA0/xyNrNrQVuumQ0yZ5Sc0TXdU0uf+rDT4iQ0EoSEmeRhQxZtc67
Db/srBdSh7QU2K4A++CsHaLZCOx5ODxh+ei3eUy/QR7mL6aog31Ey1XbchUycPeQIeBDFf4A42k8
c9iynzsbOS7XeLJZfw4/tE/SflnNN240/4rHobrB4ftCIA1DGiucNjQ/UqrX9BD5V+32B9ct4CYo
WoySmE9AdslSkF4Y8moMg9ku6yRKGJ9Pyk5CohgwUfmcTRIZ+1ILn9D2NEK8ocy0tp1pPYfRawJJ
0iMcLuKw3od8p13fvZL2xIqfCXtjTeCzjc7eQ6Sr9irE/Q3zzm7zkCULA6pT8XRtKrQWRRBy5BJw
ACUh7pO5fykKhN4Uft/WscozIXmurNZ0FV4tqIXNNVtR4LNx+xuTGyYLoExuO7LSKKNgVRfFU18s
OHjg2TVF8au5B+3Ne5elaeysI51KPge0njUeALZqFDcET94H3YljM1ZPbqfOhjADdv0DTKLOP8wA
MNddxy+ZsopobzEvr4KaVlaHPULpRaeKfl23oWWPJ8YuQ7s2GrC0QLqzI88pk4lLNdyHGM3bkyV5
+ViQ3Se1ePGIeWHOqHgCOOyIFM7PxMc7a6jwUJvcmNxg3DeZ9YmFX3UMSV0Ijl0uKIH5FWP9yRB1
fQkdRsVJFtQsUq0bufq9EHBasRS964hpi4fShwndH+fhzJjW+u+pTnZobCtU2jMxVM1+j1bvXjFt
9lgisLy1L2bpd5uowl+DAf4xsQCwkz7n88YCblUk/d7tjLtcglD1q/ticUj0HaMPh/uNiUSLCXiB
bleuvW60vetEcp9T1ejb2Z2t0NL9cWo2hht3tJE1wY3j14tkPjwMRR3vWUakO2+qtqOo503DJuB2
bvydr5Jg07WCJgCq7qoC3bdDGmFpOBpbWXZkYelcoL/C7o/YblaWjMx7oHU1D1DumeYArzRyo5Pt
YlqfBu/TDu+cqHkCweicWYSDhgp/J2mdbvyMzJqNTut1aXhI3ZE1g0VcK1PWwQjyict8uh4Eq9S+
0x3loOa5L8zo0CNfrgxl3dIzfvI84Pdi0GdrNvlJpyzAPmz/4DHds5+nYvIIRDDcwS/tN25tbHTX
IqXo8tMECz87Dub2Sp8DJ5rXtK7QNFTiELf4CwIk+EX/ZnaqoIyhVFOtnNWULKcNRqhmYPevXelT
x643qe1SDlQTjNcJyEPQZEfqBxnaPdzSM42M53Rm+PffVfTOBcC5TkvtM3MFn9Zwfg5SsjqGl1AO
vdREC/qinaU42qFBOqJJel4apWmWnrrJ2HXw52VL6XTtBocCWv3KTTRrFSXck1hKqhuQkcBZluJq
GqzrpcoanwaLqI3ilF6bdF13S+l1Rft1ZhvlpstNdTDBYHC4I+zSlU0f7bg3s/ixS7uHtI0ChHgX
S7jv7GamlXW57EqHMnmpetc+F0shN3j1z4GGbm/8DPv4F49oambksItNLXYtVZ9Y/2MCYoyLgjTp
akIcX1HNgfmFMnCLUIRnGSujCIiduRPKC83hgbGKI5BlaqkUnyLKxZulZtwboY2aMwzuDAGCXAHN
jEstefuLS+kPj1CkPBx9a2JHBJiycdsHXHrmeUg2NWwZ9rvuNzdn7hweVZ5A3U6CxzPry6UenYxA
ggLWZsMbNpWZERZTEa1A39NSrj4tNes5fesqwFQPbybcY/N/71LPWeeUphC2wABSszCtl+r2nA73
lC533UIfAkTKHYHurKXuvTUeRxjuqXIoENJU3rBqNrmdsDAkqoVygrvFqs4OzpE1LicgOojfhiIY
WC9l8zV3e3iy2QOtCz+ZtViLLfjucE9ICi919XXjjSxrZ2/TjpTZczLeVUu9veEFxSrJ0ldQlVhS
4V9wZB81G7YNm7ZkW6DSst8l2gA4m64nii43rohGjhbC7Llhcn+niPM2w+k3YifL2PRtZUGuMPGr
7NgE8woGJ4yRoQIC27JlMANMH5V9ZQzhAQS3ixxr/1qAqKJ7MDvLdMp3UQ0KQXkxypc5vzG19+sE
nL4TEj6MrJmVSdv8DKlTbU2xJhUFBfp11mSBnZxCDqukonIiMtrGPSFSOhYKwojoHMaHwq1bqDQ8
FWB/VmbKA81xQb/57KbIYlcsQmmB7smicPB8RTh4QsfawjavV4AO1xAGCBY0432SDIchXVh9VKeQ
vbGbFaniD0KqrBDLBrUzc35Fg/uxDGR1BZZqXqqbYlGwt3eymwvCDbVQPdmLynK+p+A9tdpbqZhB
AsvruLjKJwZGDPVLbgYs8bAZDS7wpsfL2Mv0NS0QR3psxGM2YQX30BX9GG+OH8evCk0e/n9xpLmR
XFpkHOc2eDCszUwTrMkbdU8EkFKfNLupFwk0oQJpPeX+c5kvkcSehKgSBsb6oXG4HA8EdKjBASaw
phfOolbT+zUiYDPac48SRUWsY4GEPRPDooYzNUIiXG7CqrV37nvSmJX67UxBsNOF629E9s21nytj
MK5zZBZwTpxGGnwPmfVgizaHKTLfztStg5Izd7EHDhJbIPRJwXhosWlYVwV0AUwWpyjC08jj1dr1
mYfuFOGUJ5VIAY0099BCxG0feNdZNxLBvuKdMlvrnjJs2yquTvRG0P1SxdaZd1WTNs9G+Jsb6dWS
xaPTj0Di0niXQnTepk76rBzmrbZOfpUkWwgKp/hZKNjthSAkYeRbGeiZnOmMmAeShjoiC+PRqnKL
M7SIbEMzSbupZH1seCX2WU/IUDQf5VKIMsUY9F1/23lELsCfbefos8EIs+4ml8hzGj+XqjuoVl0r
vzgDjPmJJOarjhe9SmGI+DkRlh+/Nj5FbXk7naS/nRSzqpYmKAkbNCYAsuyGW/KlaJVLc513BM7k
nEAUg3BCrGDEwAvVuNziMeNeZsjkAbmxm47RAYPou+0Yb6MkG+YyXwEWfuwCs99l40MgupZAlPoN
E4+ZmeKTrV1yaNW82XLDTrd49LgoANTzvP5IhmDm98QfPj6MwSrhppqmw2bxaETWeAQR8eModPDo
S6TA8wAetjSfFhaluKwFBu/Qd9UDmPanOJ248ub7Inzv7YHTEUSaWR8TrWhGcvdx5B6rOjgHAQIA
iY0TXbX8ONVJxWwSDEUQkKQxugEoVJVdg6KFIq4WKAufzY2LkOPPIVVo2UEHxXsD9jgZo/M0Z+9i
JhFnjLvKf28le/QhFMQI4i8INTL4Ju9+rpP75t2po6sQrzAr+MSdBnBWVLCvPXIasx2c6rK89SxI
TXX75ZbOZ8cSaHil9gCtX+nnQI+XwefEpqFaAQOhRmGthvKtaXgVFIlOp2vPWEMzymEKMoUhTTye
MoHmRQ+u2FplsEMNQLdxkE2KXNzLhZGn7a2PJ4pdcYCK5YzdZilVDwCWIiIQFlThmepiEkLF48Ay
xFO/IwtskQ4smiqX8Hgg6N9ID/iwXoEw/diUrSpeGcuL3iv43lTRriys2bE3PtGkfKK22Wyaq5L6
R4pnUfNkGIB9JzSKZHw8ceja7sNkRvTsTqvY8G9VeUtAtl39a5f7z+9yXfOf2uXmn/8YiWAT/OdX
/22RG9jsaRE/7ED+B8H4b4tcF4VCQjAO/vxPrHj/f0GrLR1PmlKwarU8trx/WeXSzyrRy82/RiUs
/3/Xz+r9wyqXjbBr+6ZJ4Ss6vIC8/PeRiFTbXcNJUG6awM0OiUn4rmYcIYFnY6ts8SjhEDMxCxQ3
OpMkIDFsvM5Ve3UdJKosNqP9rKf1gJ5G1YP9AyHgpo/jd91F1SsFdJyg3ksZNBPXOKc5mDEDVEHF
l5260z5suWFQ4MO9G9HywTECukAl7I+FG0HZYNUa9aNJlfQK8j5P3nXJZURbvfOhyGWvHfjpFzFi
hpm7FmbLIpr4uIECP38vfYC0VXoNtEp29BTTyIfeDvmd1Oc808QMbWbPAhfU1XAfZtRI0DQCEaL/
8XElMab5wUNIZ9qaZzHb1lLvmsL+qjJK6FO4xBtf0b7mJ97vGn7bwSHoEaHKA48WZw/XYkeoseOi
3EaMcvVrnGCoBF68ciYTQxJci5Qwwdwd55gyczGf+vDFuBExwT77J6Dghr5rEb8Rmh6r8VwiX5uI
AxLHjhtyF+ZsB1tCDkSRmO152gasxQj4pXd+e8NW+SDBNKYwTJcHSbXQcor02IWv/UgFRYztx4W5
D4qdK2CMxwsLPCFr67xgEkM9hEBNh/zJBlGk5GASmUz0XfFC0vXFbtP0thl7stjpEO9771v3BNzd
0R5ec7cDLZgwzqZusBmYhpowvg6yNvapOmrOTZp0qURQ+QFkiLXXmmoIJx7VDo4g91nWUqsKv+O6
ygCmYo9dQ6UBgGYV7jqaQNOMpJ3XLCSJHfbesHPzdhdZjw37aSiH7LqclcBbP0q2meIam2gXohm/
gEe0B8g/057szbhme2E8IV1MFUWXQPa9lRSZuZZOaW0d9w71HHZnXD6NPmWlSIExIkqEq0t/zxQU
43kiPcPqG5yR4JkfQCYO52nrk4o2xwt8PPLdzEw822hncVHz8IFu0fc2YUwUSHPDxrdV2ebWc1jA
QQKo/x97Z5IcvZKl171ojjT0zUCT6DtGBMlgO4GxhaPv4QDm2oTWI+1Lx6myKlOaZKWa14SWLy1f
vveTQcD93u87BwiQhZRj+M2IBzSUxwf7yYq6newYzFGiR1+lSV49n0yPVz4/rcT5YKTEexcFaQly
lSKKveL6vyjjb89KNmSdwUFwLEVoMEQ+RW2KAGnGPn3ctfFhdN7zosNm0+9D52tg9AoSiMP4k5EQ
t3CBk3qU9uCUR3LVVdvG3imWV0I+npyokWE832YFJFCr3kiExZlEK8TBX9MZTdr0XD4Sm65Qd46z
dVPd8urF5wA66O1eLTWpBdANWQ7efSkgOuBVtWADlFRYgJSt4uGNsP8yr3fEWxal3p5i72S19zQS
FrmVrFL9XQI8poRArovQJOISMDFaeHOhPWbl68AdyaDJ1LrFqpupNsIALwhS53zX4GCvYqa51S/k
IS1nwD1BcpQwGYwFwlSPY4HlpbAH2ZLQXye9VrSHiiOlao44Ui6zR/L2U781OsZFR6fhSnVxXbnS
02kjOqoh9lYqpY3zPhgPFRcRAIwMP6lcYwyb18KCz43UErFkoIXc85jp+RUjfABW3AzsiQTBtw1Z
LO9OVp9wRm8oih7T+Fsk5cpE90jBWaTveRWCQLiE9ZkhNfsSiiklD4OPkpFXgQkpp+2gZ2sL3IGh
kTdkxuTE9WbkW0PqFdhGzXkNu1dAeKyPXyu+NSN9cIefSskmvIQ6OIDdZONqcJrzpk3vv8wdEBTj
XLUJSUd0IvidC/KFVfWKSrYmONmFBxy9S05ElXGMhh8zvFbXMCWCGA9kJe5GBkass+l4Mivet85R
EhvpEjIn84PGCMAVECWboxfeTLYvVFwWCHq2Y3bLkwGjmWA3+DjJtd18zZSBR/Nai+86Ro9CErB/
SuXdFPygvKM1x2UTgXQr2RlBOJcOaXp947ByRaHFJq1grfQT0OYpKrHP+CVuQKdpTrdxg1834+ky
N9sUvqvj/uiiXTJG7mb+FAkOcTXfben6PemUbnmdUUI+gBsW4TFOngqG906CfwQAd/XLWpABz7mV
u9JGxpWRbdgYkKnCbFximK2NQ+mrlvl2dlhX29p+5FHS6/davfY0YnrGhSYO5mzYP+uyeTUi9yiz
ryiqlj2opbB8HuVRdzf+tNXjdq0+OjM8sYR7hF7rTOY+uIGV8E/HdFnnh4CzJre9hXsdpmKTm69N
+suLdmE60MR5WlpxuZmxHvUJzcL6eSRrVeV7K73N7k877KLs3dHXsv6GObAqA2biX25ur7TwCWxL
vnHqRt95A6lLb4ZKUWS3lhnf1S8fvElvdwYBUag3w9ckq4hbnOHujQnYoOcTVy9pz9RkMtctytGN
Q5ec+XuirRo61bHWlfcpq0Q9m38s3X5zZ5rMgFgRAfdO+Bg4F9n27E5j+1ljylpJ9udmTVZS1tO3
YAH3TN8O+lxUvzY9Wsi4pDQpe/3sS+MgSz89OV6+HUf/bA2J89R37yb8/3WRmflKwuTIfO0eakH0
YGdfAS2xnTnyqNLsjtiaa4K9KobfvJpe3Iy3px6rn+C9gpZbsfvYhg2uyt7duFH7ZgxF+5nXzAdy
7gd2k6cbopeErwixQtLRjbUwZbTJde4qCC+h0KHg6Z90fu1t/kUsD+JzeG/E/DJ4YCT45zgFlZ5H
AsdLqu2x/knolDbaQ8HAKpg2CcX43v+lBujp16kE8EiizC3mQ2P+hp0q75fbWf52LLzI+2snP/tm
dXhP22TJgtxbyPo5lTdU4qTgehLbmKGI5kiAZB5XXdd+aDkjRmTWBA1FI70rxudgsM9B8K4R4tIG
iA/xWb0cAeCwPLTXqZCnxuZPI/JDOpJiY6kvr0ARixU3wXUX629ZY57nXBSAC7V9ihd+6Tg1ahta
DlYKYsVvXcoxwH403/huSfDYkIdOeIuSUMzXGmCn0DjysDnl/ejmAr2P4xzRYFRb3vwvncZktpYX
/D4Me2Z+OFHr7hJSxtuUdg8htlNcpOd44Hk3+RovPwNv3py6j0Tg17qHcqPUGDiZZOT2AVp0wgAW
w6SaRv/MLFXSbr1mWnIKidFQwK0p6vPbaBLk2dRUezPZjptsip79aijvaGKJ9QA+d9HP2cm36N/M
ut09hPYZLuoDLniPmUurUuqMGee8IQgoWXRpnXuBNhnzWwpPM45duYkPMP/HFXtpcyk5zbbjVN1l
M1mEMKl2ok7ZYJumOhAbW850+8BrZ35Sq77Ubkz4hI9RKmIM5Xg9DgKtW2N/RMUKqbpNPidHHw8B
UFKtpXHQpjWR+TT7Yae20FAXL6Ar8PTo+Rfiu0Hiy3guY0fyGbryh2NAHPiA6Lp404S831kUIm7o
AzWgKw85psZFzbeTGcXkcGI0tqHwauoJ0LpjsasC+r9xzdAB2hHupBboaAS9dIS2CKUAaraKAWpd
pW4nnBQjhbHSUjh6HirQBeucR1I5uzFm40VJj1idWTD74tXfGOVb0SUsWOMDgO9hWTCfXrjcRlZF
OD4NlmoT+CkUz8Z+1dmz0AipV4YY9xSannTNPxHBXYA55ZpR569WQeJkzH9cv7vT7AoYhc88s+ZP
LqlGxR1DpriX+W7mprP29BrrQGx/WgNKRjNLz4YE+BLOtr8dIT8lNT9LzPHvXRQ9CXPCphTW26KY
cZylGqiq9AleZ8q4tcPK4I2km1LnGMbN59Ak0b6SLsqujtF6ZPfrubWZMYyzTlil5Rxa1HxOEknQ
yKxguM8cW4ouv2hQBGsEdhOzJGJqWrUxanocY8QUo2FnldhraF8ErehbURlgxReNTGrDHgK1PjWM
65L8ajNMmQYQikGh/ZpW+pvzi3qaEuelyZvmCBRz2DLKTgjwcdKnxyquLg9gQdowJ2uxLo3y3THC
DUKFbuMYPApFDiCnECNcHGZjG6chXdJGNllWOw34HA0vo2midPJpGvOdyFlZH8u5uJQAnY4kRGyY
9OB801FHhd43qpsG4ctEsOA0c71l7vlZ5VoDWJY4o2wQgvpjtcqn6ZF1nsXptv3Sayfa+TZGL3+Y
TnHXso6WNUodreQBis0ICIvDjtY8BUQdHip0g7FA5GgaxdILCEqJabZ21EgFcr5FOLBZYsw/rkSJ
fcHTXkRXO5sq5UAbB9wYZ0XxpGwFYtBLSDiuyxBze6S71NNBgMCfOaapfy+ExyUveco6d+864qNv
kgeriyOOwS54bfPWpAjly1OU2OxGM5cfLlwZYaWfsSDuW8zyFESN8YyuOl1PkqE8Qrc7VBowYpB+
JD6ZMCvgXpLCwGEEyR2Hi5JXRJx7Ip7Irfnl2uwvcKfltG3MZ7Ierx3HGVnywyrZ/Oy5tencQEbF
0BE3mD4NB9SgXUvSPZuRQJMtY39DZYODdqKxS689+PrQADah4djnaKqPpXFOCkQnZAg7Mq20Tpq8
XVF8j3h0pN1rrtlLO4ibx5HzYhTRB65z775C+/LchXLthEZ1cbg2IaHJrulcv/GGkytiuZwN3Z0d
lP2GjgR3iNCh3SSpE8XxsW/wKvBBSTZy6HfWkH6YVYy8joHdijwOshhXrJumNui1jlAZMOdUdoHz
4X5iwbTyjY6NM+jlhceuNAQpdRn78rNr04jgLDz82MpILlbaQm/Yb8LPEmc//OR1wsfBo2roQ1g0
CFZxKqMYWCT5SmNkv+jd+R0D76alaHzu9bG5ohFdcP9KTjPy8TbDUT7X+neSsaxyM7p3XUk6aVYe
+dYmKa/Mr7Jvg3PuK1srcLhM42djjFfu6G7ohkDAsxfOZtbBd1pzPfxhn+E/28Lsdj1IrlChoVMF
iR6bJ61LbxrfE1akYKQ5nD5ECizdQ5huFGo6hjmNr2DPoJ8EpMJR5311Z4pLDaXagFbtc3HJo+Zc
JfI3yNsWwHawb+FbS95jvAvsfBfMd7VpP3Fp2wqI2JDSuD+wqBu8pF/aprKfI6FZxgqlncHUzmz2
TYQwfjto2+0fdnvo9dUk9G6NjvcX2sLKttzjPHrPegQal733MR3M6UCmggdw9ZX03NooyTAYQooK
8gxa1FFXKPAEJnik4OB0H6vNoIDhf3+ZKYi4B00c1p6JlBfAOI9HUOOZD7SmjD+ZckSrTgHJK24i
a4fF3KTqt7yCVmOQkp3nw5fBM58U2DxRiHOtCZzVDPVc88CfN3DQoSIy+IfAAR59UKB0czqRSowe
qz+EuoKpZwGJ4eTTA/uzoBoCbl0XNv49G1NT8Og2RwLXZ4SA0TrLgdkSPXrEFHbrFMQ9nq9V5x+l
/ZUKphFwAn5hPBNjgv4+ztr7QMsXz4Yf7WYdvrB0HuyZOd3Os8DHz3DkSwWUZwj0CYoa2LUDbL5h
pk9u4IKfAviTKRlWA6YfIdRLM7uPLZD1WdPyNwCxr3v9Rbbufa/w9nHdnDOuj2HLrkkz6w2qMpjT
CopPhv9R4h7cNxTiAxJ2A/x8JXCpSZmPbkACB5iaF54bePtN8oXv/JXo0vugcPyJAvOzINdX8L2f
IN6i5VD4fqlA/o479fve6z4nGP8zrP9WQf9j09GWmBtz8jO+0gKkLOhMJQpwPQ4dcz7ukojsWuKg
E8CvaR0sDAO6BWNE07ZIiLl14iDoyOQWPSrULQtuapNkG5SwIGx6qgINE05mifySKLFBpRQHE64D
yP/YgFNJj7GNjUXs7wbPyylL9ifNSF/t+EU3OGRYMpi37vgQN9yAMStMLg/02t9XLrULUhusjbql
G8Y3mw/j/OYrQYORA1ZPWB6l9NMTFHQVjotCSR1E3d1mpXloa4QPwuuPo8vHrop+wHfQBTErGpFK
ExE5LD8E5ghdGSQwSXhKKZENnXyksd/E0Z3bWWtDIb+AvTI3cPV87SXjR4T6NQpRVcQ4K/oiv4CR
5Jqc806YSTzzObr6vJs3mYsrliMxRgH+bRz6h5bSYkQzKa/RHAe0et6OqdNwIIaFRkP5NJRYo8Sw
IZRqY+D3AO/rSigJB+GNaN/j5aA2DbPE4sEbhvVnbKToJ3ydzsJr2ITbsOMCDZGEz/qqjKZXNkLZ
yvYr5nVKCBJjBpFKEUK5icMi1hBNfeGmcB+WyIP6N35UPOWVaITV+cHEPOIrBQmATPJmSkvy98XG
VNIqZcmo5CVDsWyVzCQYxLV1EhBcbJR94VHdjgulpdOiVdOhQ6nl+G4BN5xzcoRKmFK6DUhIs/sE
kPHK6p/VFHABMGEDWiV23aGq0xiCmn+FjaUw7NcIO4s2uU8ltpZQaVtCJXBhUK+uQ7y8beQuVN2J
XMEc0MwXW2f0zfj0J1JCmBkzTJMQuIOYwLYPa4zRh0BKDevOVEIZNAvvbjw9T5M8VRhnEqWeyevq
wZsZ6al5+KR7MdZDDwMTmEL+zd4zDDYVJhtDPGuSqB4NTaqXMfexOay/yYn5W1Lja80H1hL5/FF0
HDn8Y99KQXhAKH1Or0Q6nVLqxEqug8vjQyrdDhpBPqIIeEiSs2hgqwpRBZiTA0W9v4U4e+r6ZVIK
n7AwHWD79sPoNC81Lf5j7+lg3LgZrHoDCVCPDQh3Vs3jg5evEgVxF61WGFnOSdfsCYnzYsEq1LfT
q+MNj7PSDQWueNL6l1QU9FuVkAjqlKoMEQSqKJMOEXELhYablMgIFzCVPsbZGI5cpTpqlfSIqMdC
YJ5eMr/o92YDMqi3CbO1YVcvB/JpphfdTIwJphIquQF0dG9YczskV1FhU055Hw618fyfO8H/yE6Q
5dm/2+/My+b/sRPk7/4XTFrwDzJuDulU33BBpRlUNf/3TtBw/+EZOtFJ04FT+X/UO+1/IDt1WNLZ
UAmZf/9bvdOx/gH2gkUilRH+ZtsN/kM7Qcv5550gtimbbaWu1pM2m8F/wqTVEXBfUD1QbTRV1JjR
NwVx+mDU5tmJaHKPqyEwzK0XD1d35CnWZT7PEceFEeEE5KKLm07uaW1F1o6KN/ypyt+xjfDOsT4c
ksYkjdoGt6aAXNJ0u6FKXkRtntCs0wa0fJPkonEOwio6pOnAKyJ+V8SDSYT3lc0DxDS/e7OATTnL
D9nXT/AFiA7qFvfiHoICkwOWAZJZ0ljmpFP88dk3ynu30X4y6zezfGsP05UKn86DqLEwMcYmGaVK
n8xVnc7PRkgix6T1zm/9xiBiw0XsxcxYcYDdKtnvk9yHjbO0NNSWNdXqHqkLKKKkAIm1SoSeHf++
+F7ypQWMSaZR8YGGB4frk85Ayo4S70H9BySPFXcF/6FO+wsYAXR7SNXcHAPLRJZyykGLCzv7dmcC
a21n70ZyMkxxLjQkj/1ctNdKI640xNO8tiptKbP5w1B1HmA7Ghva3i9U3Ds8IpD1oU3T8cPoxtwi
Z4bASWhhzODY9M4j6NjG5EGhW8w05yOXdgK81fdZaaao/HRkYSy5rVuGHnrVMhwytKPjZNEyMAHl
4aQuqSCQXG8jMp2eZXCR93DpBfVNr8NN0j+WbnaDJ7PFV/RSaSwGMp/6aTCD6/TSH1bJr0HlnCb0
QpibVQH+LkQySsuH17jjM+rmBdFnJH9miyuPJyrGbDGzpJyBETg1XuqSb7tJ+zKJ2puWlkjMy100
2u+d379giOB79yYinAdSELTKqotbmO/pC3xw53kcbnNNA1HLIWQmcvx2u3ztNOKk0T3lDp3cuIWf
ZNU9VwSZJl5NvGDzE/JNAqZoJrxxPGs98rySRZxlEeCmR7LEKLgPRmYBc5fklzraFMlz2QzWNp/9
dj86gG+9stlPTFHPhWg/Jse+n4oavzVRoLhj5g+LdVzbNfUzVyt/orr68hL3qWiZHcOtPvdl5W+a
muOS6RJti2zj6gfxW9JMP9gl+Ok64XMa6N9zKcSarKcBv6mMylunXZnKoFdoQr7TTr1XZ4QgKJ6A
6ZKYz7h4/H1R9hCuw1gsM4soi0dIlh9GJ49ZWzy7pdNvMoWkmBLXOnQmqzxulwC4P7rRXw7p9BMH
w51JIm7fktR0UETCRunp26yyKGjWTjL59ylylCXDU8ogE9+yuKblltZvkdu/9YFxrYs6pip8sk3t
BqDoAnIEacJ8iEfvTGnuVlUz+2waLzUOrvVcsfi0NM9e5Bp0wcl9bUXW3IlqOqlrDzPqzVyVl9SD
pdeQDE2NUhzjz07vo73j18uZni0VAzVtrPqNIdFY2sFQblCT2Y8D5L0FmOfDJPr3yC4+wC++u0F+
C6wsWJlVuhXx6MDzBSkPP/FEWDw8IrIpANjUqumQHu2Q8Prfl9hl80fJ8AFnIH26Rn8Z/OwCrOlE
B44z43qosmNhiq/WFbc+eW0M+ekybNSb7GpYgcfvbETcvMu++WTnd5zQapaK9UHjUOGhmStuuM/w
CBjrTm8txuM5364CeKPDzDlHppCIT8gmW7uKNozlfk3Tn0+G7x7ZbqgWdBPdJclTm/c3xxO/QR/8
lHn5WE4s6dP0ZjugOzT72Ez5j906V8spHw2vG6gji70n570X1N+wfyERAr9qeSZN5SMYb7hbMniX
MxAcHSI3P8Xyu+OQeq0ImGFBLLPTaDe8KPrmnKcvXgIvRxj6mwgcYk88qrhQeC/N0GNY1MHkBvKm
De0lqZunhtsGMYxr4ek3XBmHUpMnOad3o4vGegw2bBDdYOaS480PXq0fC+gzu4ZfLBjxrOaiDi6Q
Unyk5Sq1owYKBwVjTmlL28te8hbPzqyTlqNtebbycMTwMt4wwq7ypn3/E1vy/ohqqltCsJqcjwT4
XnCpMHGsw+BKMenDoCAvIvkU596b6aqHjWiOqZV+zAaV9s5pcEjtGOMl4Iq0RV5V35Pr4K6Itiaz
8o3ZcgrMkQ9V3AgJn7aCOh6JZ2+ddIwsfVA8WVRA+3UqmCizs87cYGPGTr2dnDpezUG/KmuoZzJm
RlBHwROqaH+TVv3ONHt/l7snJ5vbZRBOpOfH6ACKcBcVcMuqmjaAIyDUTQYRtmQwkLJWcsWIa9fm
EQ9ATf+oJ0b/sEd9OR0Co7rrgCcrL0GTOq9Zwak19kYcRDSlzS7+jjMKJVx0KRx33tmTNfEcOvRB
K9a9x7OV0gbvsJm7qD9UFzE1v67y5ox+/8lb/dPhIrZixEDBxLaRJGJV3beEWuHjzLxWNGdhy5LX
VgibUC9YUPWfU8wQt+a4L2LzvrF5301GWO1wCWNGv6vm8CIabacH1W0MgwN/UHufaxO8SQQr26Tg
tUOcV7AqgtnPRqeihrpVQpme9MpDL3FG9B1xD+EzQYZaCGXbrOgkyPC16nncCe8z1Dpx8utvtzVV
S5UUCBlqHmnG1qi0u9wgU4EMifFpxr8kBPGjk43aRkrrVKV9zjqqvMZTtI1M5y4EruQ4tjgwFDvX
Ca9dwO+wayM8nTFoSiN2mYRoXBPsBuYZ9bZ1G1D+YLP20rAFCYi+LwtMHuNol+u++Aot+97yGc3B
c4AYRXrZsSqwANlIvFAHiOqaAS83o9gStQoOZnThbDht/WE44w3x1lVVX3O8Z8cWhqc2eR9o7/yl
qyUao9PoBnkrPv196X1NnFxz+pe/9LTiEPlDyEcG80bS8ejRqvjF6yZOQnC+d0aUukcfLjwQ/VBV
jIMrlN7gapExJ7BdY8cTtrYYiZMtZoYFDCz8w6Bl48tfJ1LOYm/rZrcdQ/3Dtubp2Ok6UB6TCVk7
GtOjJ5DvkEl94L2/dRho3yzTCs5J3J0mo/nxqZ3uKGS2ZxF0zTks7OYca1jRE0iRixGsI2R7Ivh6
lt9ZY7s2usEzl3ru6Ae4LrAPRmws1K4AQgzJwfdn85iRsYcxx5e640DVROJaqnforN6hmt3YBzfF
30zSrKXQUIKOjDprPpl2fl911YvB52M9+Y29nNGsqD37HrbRbhJts8PRw3iU4Qktilzsqa+9VFZB
nAcU/cZsZHKxJ+Lg/cCB1837V6TqDuISOIReM4M2a7lJD/a2YlGgj+XE/zt4V9e2lrHpXb0wB6vg
UU9oBm/nDtbRzAtaCxasDBWBxe6OeqGbvJWF5APKOU9M/qdAYOPReMiIbU9OQgKucXjQFy7TkBqc
OF2LRc8SbVFIfnr2qEbg7WOElAzle67u5Q4vaRbHud8EAFFfe8ukrGQ25PVcFFt++z5a3g8SRmYS
rfIEpQZ+62Y3kz0ya15phv4tDfPFyls4hwZcAXjBi86e9qz7Gn6XPSw5JX/yVvO69YTnfeHr440q
S8yybf7OYFjyICEbgT+BlL2lsdcdT7pGlkNjDrxEbIhUrJ7OvAcP+sBrhHQTxNrBuMEwfUriT1kR
7tKkuFRd/KTgJ+mgnxqXR5WDPI/8S74ldMVS1OTvGzuSVmL2HjihLwe0C6RFpFi1bfFThXS4RhCP
cObLA8Pyj1DCwZqiqV+6vnUukvA2GRM7M3558FDBp+jtF71UsX/vu7HdFytOPqyaYdZgvgQyBrhI
NZQHAXvsLPnA+XRJOfdQHo5Rf3YsbLGO1353bWKZgd0shlUeWJtAUKYLSF7wI4SDRq/lO9BaXdWz
iaXTfSZ0ZTLZ538uJP89dPp54ZZiH7rycQhJMIRjUKysdIaiKBBV1Q71WoHunN6P2M4htzDLWcpB
+0ZSni089X9u5OOhi0rG8gR+Yqcpl5Wn7Sx7OHE027Oeh0gSCHmIwWoUIS/qAf7u32ZvDCFsxOCX
tcniahW8JBFoID0lnG8M3LfUJyAqO568c/4rEna/f/9v/Xhy2yDB+ePxWWWoFlcdWvL2QXiBIISK
oNVrYFJM7ASNTLsyB33sKmryAbgFf9KrI5tjglhW6W6YmyZQTLzCrZ4G5y6ZJEdNSjikl7JV6HKS
EDW5CunT4bLQ8Xm0YU59037LCbXQqHNCrHiuTCaTdeiKwbWMqF/MSYgKe372WXOnbJ2slDSeP8Cz
SGAZDGDzYeWQkEozwooD3+KpVxvUvNkPOYQGO2fZzpEbtvbgZWsvSvfx1iGbuEFG7y1dkhH3pv8s
7DIiE4wyxiJE2PTFIYs0qmdMVbdDi39mYmmF5wG4SIYkau/OyAUNpspMA/zq0DK75nIEEkngxnQM
GZM3HZ0roqZ55U7u9Z8ein+PR9+hZVLWBg+5oZqOvq7wMw1smhbHFVwXvphIBtdhTbStcXmS83nn
IW2AN8EHDVknwM3gWFF//vsCVzMiCaJtuUHrp159gQ2vfom93d9/ZRqw5vLevjOSkh1WobO6GqMJ
JBuVa1J89CrMEhRnwOW0ywUocnfsTn9fOK7Ux5rsL1at4O7vC+A37+TYr1UGY8nt/Xzf8uK4L6ge
3Dupv+HMPa61ZEKWDaueaGPS3oMmzItia9u1dZeZUXTvz2N0moP4UW/XvEry1wHY1hHlZrfoSfXS
nnIeUV+QDsYanam/gomhLf2GqUykQcpmWWMd4nruj7UGlxMY1nbmM3UXS9GyhQH03qCp49IO6dox
xcmqMveuQikGJNs81xaPHrcYPmedZMxowB2JovTcm7G+ikKmzVNoHkyX0p3gHXCHeG/hTkJuC4dt
Ukx2tLF9Uslifggp8cFGTv2tl3yPEaszD2JRIuaPSZYsbtovGcDphNVAI85vNnqOns7OkTczC4d6
x8gZCRBjoYEOW9EjsPFdLOd8jGbrPKbuQ+/Lp8ginO0/++Irc4+lWh303T7RpxtX9nfRuhdei+0i
9cx1gAR9XieGjiIlIPTpslI0JxhgPmP9vrXfvN6/9ySdytysg7WpwIxdIdl/g/5pE3kMwCxvfB++
NkyeT61WR6QOeK3NbzoJGeYkBoRJlk877iqXPDe/yngdFhBSuUwjV7emhxjmWVPOqAwHQCGy2f39
qkzC/xktNsXTBN8y4TyAdrSkTtIRssJkOi7Tm9eFJ1NraD5SOTF7+eELc/v3LC4re09Bds99d6UR
KSc+ZJ21mWZL3La7tozdN9NYEwJaGcqbOOc6xq2g01nsju+yqH+AZsqBBNLYkngyD2lbHuoqe0wi
3joT1hzL58OPUPyOJI763bbI8yT1IXXjh9wc140Q1VWvnGClDd5TK3LoqXN/BmJl2Po2Yoi15NRP
EpgcXk7eZ0Yhzr2XxUbULij7Fiw7qMFmg3XKA0kYpm+/w+ni2MZZ+tYpbTMCb8bCoSW1GE2txEz2
kbItWtYG8yxXJ9wuAZTmxkPh07gpaLJf2Kmq0F+76bKGBH9Qhrt4gMwEbYgnRujPR31+qOVk3sUB
NXC2oVDN6TE73bDlE1JjimVCb8Xs0NzqAnWdDLHrhutScI/KOwhkamY0sAEgDMN7zdUngLT8uq09
xLkkzvsdiYyvLodIzQ//xRWptZ3Y2U0dW3gjYoed2s7jRNX/7y/KcYaRpSe/COJgbcjwMrUtnZ/W
HxaGX1kwdNM3V6OtGMJskciRvYxTRAdMK5MFXYiQ8R5ZVV++6bKA4d2Iey2ocdYMTBRxBFvqdZdt
cGpveBvFuw672FofSfkGeVwemsaJQFfF4UrqLGz0QuysIt8Csqo3gUvWhhzCuuyTGQ+nSbIqHY+M
WsKwIm9PaHYQHPJGk3woD2Iu3PxjxX0exmDLE29HmYtcVxY+TkrYltxmWmNkfLOMqLxMd1ak+xtt
iB9Tnriu11PWKJMKE4Pu07ztw63Zp7BKmM2QJzSYGBHEmKqvCobRMW6s86yFSFErvd+Gqf6Sa92V
GXYLxyl9Rm33NsbBldWgsa7KGYkWIJW1mKGSs6EK120Uk+GovjoIrWb6OE0JFLbB/xA5LbUYY9Fq
9EK0Xrxh6ahCHhpVDLNseGbb3Hljg3yf5n2gymv2DfVy9jfBHRX+kIMDBdShfgWGDz8swM8GPH4w
9HXsOtcZkeKFA8eeKR9y7+COyNV9RPxjkTr6yey7uyFo8XIxwDCdS6+bLQwLz+F3oNxDdijPyP98
x8hOgrbtf255/v+3PCBR/90tz//879n/+G//1y3P39/9r1uewEVOj7yGNYqrtij/suTx/6HbOhug
wNF93eE9+W/FL+CerH0oftmO5ao1z782v4B4WoFjwfe04XzSJPuPNb9MnxIZCp8pKov993/9L6A7
iSkHbJqsv3+c7fxT84tdfO+DrjGWtelm4IGgzTiNsx8cm6VpSLpLA5EEzLG8z+TRm6BfufFFT4jZ
D/NrKd6Aqe3tgRuLqaNJKArct8SN7uJGgvknBsn7GkoIhESNpiMrbTAjXsG2W1fpTeJlXLioatJi
IIWVswwYxztRvungf5ds3ilLR/UrzdlF5dLgKpPpGVRRtxx7eMfSLsHpEbeDeJeM3/xbnLLYu7Rl
8SbH9sTy6qkmIlmAIGfqhFuh4J0BF2yX2SyO5ki+eU2AcczdTYVHY4ZCeRUCk0o9/doEF55lGvSA
9ln4YM2Cx0LIzxQI3qZ6RTTsLaqOIzHz8LOZiVf6/vj4zAbllv06jHw/Q9LNM1N2zYg8WmlutKrP
5FeO3ujsiAz069hgJtYFwDig1nyzMGeIMbwqJ/aSI8VGGPG4ma2JcFXA+9E0WZ17Jq1nXfV5rXuZ
2WRlpngNcNBaRG20KR12O/i3rpozU9sLnMc0MzZBbH5KZ76bE++xdwtghPHbHMfhns7yXTtq09qw
UI44QUzPFysHV+FsxYfyatTxAyyOT73DZO13wcievPVI1drbLG+41CU8uFm/3BOAxvIimNdp9oPT
eulm0JEO0VT4yAglj+VxckkCGKJYcypN17IXNZTt/iWfir3NhiWLrYc2AB5Ytv6FDG3IHDirlPRs
T9ANPAnpSEm8kbSJwSVTuvQX0Fb4UVHdnLkni+HJ4eC3nk6dfvwhyvCCzZOuDEXajWiIJtjWokjw
9nlRNiz7SRzRIlGLUVNJV3IDs5ivLR3fvhcW94S+JG1R6tmBnw62jhDgjw7JwuVyHhuUgEoxXRK3
9OgKyWXde8BQUoWvn5k/++ZjaidfhvdrZmSuATK1CzkTd5856Z9Fbh34NGY8tkm0ewv9f7F3HsuV
K+l2fiHlCSQ8ptsbbno/QZA8JLw3CWCsl5CeR/e99CX7SG1CEVc9v4NmV7HqVBU3N9L8a61vUUHO
tcbDxuhZm0FZVLMXD0WM6qqIMTDidt8qSuSujKyISUaBNRs9ZydSTMbKZyA7LgCxWyqyK2Uf2rk5
DdiZuL5O4mh6IA6z6iJSBMukhb1Lho4ue9z0bjjddI6sT4WFmOd5DJyj5paowrazl2LTh5zO4LHg
ShBvncLMXZvTznxPBU/uGBEiqmthUp6BwRhpceMlBJ9VzR5Jj0gL7yBM23wzIyBvZCof8YFPH+WM
hCrT44Rnyjghl8Qnf7GifZ1Nb3bHjI79mPYH76edCRVMCJvYZzl3MdBksLWgzFLvkFOFy8rmkJpA
JY6KusGhSlGCDDxwh0Bk/BjDUWNhgh5uMamw+9qUdpSGIspacd3syITLpubsaRePbj+ytzf4m5cK
kUuyD1N+A6NNxDSvVlZz7Hx1i0z8VmkYXUC5SJpAExdEtYN4YGv2daqBgPhoDwe0VppEPWZnC5x3
jovrPoXSUqraQexdrkSDfZG2ipgPLJJpXb7DPfryPRIFVDM8lnigd8ybqbzLLfymqrqfyu7dnErU
bLPgBKovHLKxzg2GRToS8DSW0S7IxpE3TmZfJRn5T9d/oMcE37cStxKIy2EsjV0RIrNGoFXX+jFe
1+494hbH4tomhZvUe+oCiSbCKsdOZh5Kt3ihE6SGvRU7HNfoD6yFIhifgnLmHLhP6uGHvqpykzLl
d23CiqprcObHWKu6MIJ7YirMOt156Cl9QO9j0G8TG3gUIpdHZGuH895dGkiGacuyELrJSbOQJuVd
5uH7wbFaxcEOhIy39kMXijCs6Hx2gUO69IRNN7nNqDii/IbAY/OUR92tWybEBQtStROn4KFHUp64
uEOEAgI4ddUNhEISO9R2ElWguNEj8FigxOBd5ku3qwyyfssynRjerg+XH8TKYtPYcO/ipjyTanTZ
H8XCnNC9FiYIe4KIpPy6rAPghBXOgNPAHZKr3ELCjK3AQx/bUKhA3qXmdU/G0ARUhdeY6vlVZ7aY
JHcuBqjTYuY7uMBqE3scpMc459js9I/zyGNcShT4qUH+LdqLj1JY5CVX8rqgdjxFc+QWULQZoCSr
XTsitPaSLFOoDphHniQjLlBKBFc66zpymT0aA92crke+rWXhwLlGEYzXWadl7I7RwFndTbD3dSWF
qH1GRdZSsxmAO8Y8EUJ+9B+G3sxAuRAXbsh184TkRC+99hDO2tuNIwCJOKcOgUCREfEVKoBr3H1q
z2PAXnM+9qnuMUmWbUMvTwianHqc8QenJdYjBMJGHd5mV4lajyaJuBHbOEan9o2gtnbhJR9dByfN
TueUCzYjzdlTpKlp9l4AEtrlrREAn8iFnPazOR9Cs931vlgNqIOrqjdMXF/+pjNnALZzTAFvwZml
ZrzQ+ROLQ8vgsjS6h2LkTRcaxLEguFBYIKoVJwbwOL53rMb4w6067p2SU0Uj07NJBAdZnrRCC6Is
Ym3b2Qv6QAXWssMghMcbAclAuV5nJN1M0UPKQWzf6bLPDrQbD31w7gbJFJFQti14crvfQkz6TgnG
jvcQ2dj2BDmCpUOZ9OhcSbBQTg1wVXtxUORSw752au58c2Fc1flyq0b/lOlo2dSdJ04RF4Vxb1Xn
r25sp4+eFTwE9qCOY+WwN+AqKOaNSbq8xqbGtJMHyw9+Opkdu4Ai7piYNX7oYm1x19yYMgKplbI7
eGejZxWLc/zVeV3eFF4prrxs2QS01FmKKyLv1GZ55csikN0Fapt04gdFFmRkjPMnyRCI7IcOJHgy
e9CMR5DJvtF8kRCSm7o0GbL29zRC4ySiQ34z+g+6q4+/hnBNE28GgAZboXqMBykde7aHKk0+rmT/
2siauMXUxjPquviIlkT7LPiu6q5nUQ/7pqc1LJwMEote9gYYlPS2jxWA5fCBgut07YPmahf2M5lV
xtpoqhe7lMsGdPJOAfFOoiMj4iaLD21Gz9ziseCPC5MDsVTr3KVtKVbj0aROBwXuvsqA0AzueL1M
zZ+kEexTKuSpaCbzLokwaPbGwok0o/ovGLgIglGFKuLQt+2WfBVyoQreDR8m0d0WkXMEyuBdKYMK
tDGAp1kxuuoiEydqthzyvN+ydlCjl1qUOXL6sEbqEutY94onnYZ4vYTs4cA1M8bDk7saPP9z6jsm
mssXMb/gBqgTXnWKFVshjC0nvwOwza/Zny/tCBAnn0m9SlKpwKeja7hU54l+xXw5MI6nrqMt27uh
mCCmh3SDdC4UMs+59Y26OMV+YVJ7GCoQKs415WSneBy/meFRgVlw920XiesDfMEKsq3JPpU0R9xv
8zog+LyWnf/gKigKueM+FS5WdXzvG+mWLQEnKDRz26zGlo2K7wJ8X//ixZgi/bC7aeIxuth/Zkvh
UXmU9Cta4/HI5ipR+0h3xY0trXFVfbR0i1yHP9QIbpC6oUIG3OsHv3luhZ1vCfI1Gw9ZV7iU+A66
ny6cshsMvMW+TUbzputfDYceIaSYu5xjtLbObXoNitW9d90CinM0aVNMy9Mi6MYLs0BsPPPUZknN
0wPlrmkSJOSkeowqsE5TurwYCphEuGTnMQIzOLfGGwGo+hS3M9p3xfGRYzDHsM6mb9pbPqVdPhBi
8q9+h7wjlxn5w5AYgaJ6LIFEkzw24BjoXsCCgsDWZQNrGgh/X7PuD5S6SRCHxbRyf9sFS90zqBsH
e2X6TCvA77mjg5dvIrbSkJUpGYfPra5lDF46kIBH2ohIclnvIQyIDUfA21pDOxbF183M5SIs3sy8
9ca9dPy1DRtdkkOa/OWD6nPy+bpJEebOIUS/VlQsLrprMZtY2rzIenK8gI0fmmxJMWP029BIVeOk
6GwMdHuj0j2OMCdBKvDgIr81MPBindsvdDOM7oAcKYMcdCskUEpG3t3dEBzz9gMH13NmDgcMDq9W
iqXAVxwAVe7f12nHFH2AO5uBc2ddoITRMM5CV1T+flCI3Z5urpx1hyVlRUfCcd6292cLnFxzbWCv
ZO+As2+rFs66PNe/rZhO9Gxhib9KKcxE+KNMjQrNWndpEgU2V8UEbdpxH3vdt2mPxMpIt50T86XQ
jZw21ZwNjYa7JeeSU+veTjs1Nko3eeZUegqqPSfd8WmidV0N1H5O7Adrx/QBq04QFk0joZaBGtqi
vlDtvE11e6gc03pVmU8DBkc8RC0No1SNapvU1HrrWQswVE7Q2hZNOD8pKM0ygJ42xNGUk+Pa1y2m
Hgkb7uMr0leM2hV4BooGIpG+zqX17VKESmkJoTJofkNMRyooxatet6YOk8E3Oa4+Uwh4YFxSBpnx
Tuqu1UjCN2KtLeBDLNtQN7LOVLPmHZYERVlrrktbM2xZwTC/5RVz2NzxZtZXoF41Trm97Xt7e2o/
I46HR+aNOc5EBqtFfyiglerGWIvukLF2OUPpNtnS46jsvgSUzEL2srX+jMmi2zT0CK46TydSdTft
SK6U+Pg6yyrB1UENp9xQtwwIvT1j+12lO24zg7ZbC7yDbr+FmZhxD711I2bTIEdbsld9vW1qcUh1
e+4SlG+xcH9M3atbNvE7uARYyA3PF1zLteNxyWsMnndDKZp8lm9KKFnIAF1wVoA4q1t8O4f8d209
Wrrfd2YX3bMU34rlsHjxxSkIcCd+C8yh5WZUL+vKKCU3mGuRgGS1quAYqfLGjdr6DEqMV8Ia78So
tk0vrJWIvmcf2wKZhVUQJZ9t7j8vZoIOMAocG94btNB9Gc7NsUiHkTetzb+dS3ULAmbNQCRbJeNz
8DYq+9t1zQFbuy/W6QRUf3JRsa0C5GQBKBGzIygVTgg+z77BzlqXlXYfs2LQ+7uzOwY/dTseSEiw
V8Ts1rR4PRUFBgJYDpRGhWM1b7hZXqKaWjIlnP1YVzag/ZnvBXiTnzDvq3U3TNn1VFgPKXtVUNAa
4/k21yvH30KUeZ9y+M7K4SgitaVE75mS+10IHHYX2M7BcX7KYLa4KfOdgbybpwoC0hw+Dr4vz/1w
mIgTnLD5YEws4yM0vK+I0uQNepIH1hr/jRePDyA0IJqAlsuJHs6cvfaNkjfZEJDJIIC4bQnio8Kq
k5hvrb5/GFrG2VMRbWwbh7XhaV/mKjUIqc/itsyAKvh+uvUaOh8Go/PJSZPbTXL1FLTsrr1Qz/nA
pcssgxtSBHeZjYbehv7n0tSQyiz2xWbWkBQxcLKIJsFNbtN3iAdLWHIoq2uyzOS3sxvZp/OHxTRr
gz2aJ76j0aSE/rvOzKU/1O3AHmLa8cYKys+y5g+I8+emD9NTEqoLAyh4cYKEhgrx33ERobQCI+DI
wpFxr7ASQlnh2Hz3DZEUJb+VYGsuaR3jS+huZMdEvtNTQ7PddzlnsokoeYXoTJIicbdN6+4sfR5Q
HCsKNlDMud1uoke3mujuyQE9dzyOBtm8raiSq9rnOje4F8HXuALUDuY0mvY8LNVWFZOzMZlnJFyD
diU5bv5U412LvoxnwoPtzsfSItmcY2tkqOVv0snft0uEF6Yr+m2Zimc1J7oyx1pLWDss7HiW/am9
wlsx8RAXmJSIb1ffvfLwVPG35Y7Wh/ReZeyrCcgeh3fs0IL2YqcPj6UIzjKB9JRDYghwJB+NaL4r
p4IxITHyFSFo/Vi/QA42ttRQUuKyTQu4Gj0nVPivPk4l5zRN3RMnrIe2qAOyh66GJY9ow9ZDmZE3
tyAjLQ2esm4oz4EBpb239Glbvhs1olA6BXSntdMVgdBHKspZ6lEw1ylzoY5jAkULdMqEWbb+L0Hi
3xEkmNz/J7GT//ifKvlf/4OlucVzkiXfJE3KPulnPelnxK+7yfhD/iLSyT84rliegfQgHdOykR/+
EiYC0iduIH0WMkv+Y7eY/MNybAv9IQhcbtP/CKQz/uD3uzaGFke6riHdfyt8YkjdHfbPsgQ8PPQS
mHTIHZb9L+ET4szYUCLHZU52cbMlOyrVnUjhwRGxyNGnKnj0hjHaJJn3nHbN20w+Zd8n05lD0J+z
1XMDjQsNiWUEaDSkx/EGexF1VMOSYUQZym0ts4nDQMUT0Reo7msQ72cnw2U8tn6/6w4ojsXOjFJC
lhXmp1wg+EpMAfXs3i30fsZ1DSlJDf1WOjNdBHJBl5OmAZvfvVhOcUms+TzP5lM80SjQMn3ZDHRs
+238OPfpZ8hwdRUaYXdIZMcsW9OVGnmZypwEo6LJYSrDH0BYyWZKuz/JtY/CLU4JQdW177MKN2Nx
hsdMZRq1gDQOmRsceeYBQMF+jO9L1iAGVi8sTx9CBzh6EP+lP4/Hcmx2VgLOzpoYpg8AXycjHQCN
ctStckYGNtn9LvOu5yh8XVQ8n0gJTbz2wbnE5remFeQB7+NVVKZvDFjQdHCZb0g4NFVB+rrjsO8S
Mo+YCCZhYZ4At0Jv14w5v4lPC+uHRdGWDZIjTyNrF+bMIIRr3FvdUhyKInkcRuNT4FEH4IUjKtRz
GuW0jLODjzrr2ARm8zgJaIQi4iCE4R7fosRnHizfdLOW2Gdh8MZqgs6VL0jF6jw6KDmY4W9U3Hx4
FZYvt462jseIzi6CcOef+h5IW7H0e0d5fxLtC9ae74ywgXlDhREraTWd2oaL69iVKw7j0cEHNjsl
VsdfTmqf4CaqOTaJdLAOiUauJy5nUtG2IdB3sv5p79/PyQAkxmRN5pS+CXmUzlQ+Pdq1ppd/VMi+
60glzMWnZtsZyPU9d0dE+o6t2mFFzmMygAVfIRSJBqck9PhWc+Tpdx+BBBkbIwkGDkYVoRvs7rNy
neseyDBmkHo7RVW6iwi+7ItmvpdTjxV7MYKrNqYyPLOsZqOckIIOWdxMzJgNmd2xbuxqARLMWmjW
ITqQr726usJZTlUY8Q1GEM1dPIA9aeLbHLR+rhn7mOPg6mEvQ2cpHmJN4jcoqdyYTv/s8G0hC8yb
rythVM11zezayUkcdPAY0x2OrjcODhDuvMrGdiHfWx8a8lD6b4WiaLCq5zfm/xn5iwqzFoevdllY
IILxpKLXwianlpn5BSg5CYdqSwv7RxSSz48mspujsQCZLfECMCwqWys+uGHBRhzc8r2ChdJEaD2F
uCgJZ9ctkps8qkkCiPwqbKkGi0hb07SzMHysIYWlNFIsBQgDhZu1HnjCGaRs5KwneyH4Ok6euJ9x
T7Z26OlRxWvICZTzjEbx+XgHrPmbxur3sNVm94UUlZkNDffMlzg1BSkz73acKC9YPMhC8WC/LeNP
6nbGIWEotrEG3kUMojEAnRwc/shjRgjMrv1QkbcrAGYgjADJKTGr4jAs1+74GKS4CEJ6iJUt8N1R
JlLHrGmN+Qs4HrF3xGqzELZfN1jAkzJwmBrx4kGU+JFUJHN4wSgsC0pMFzzEpMMZK5ULEsroWtsW
RLmIQxJTpJ9mBAxXn9MqmNdxlVG4kYPrZxHg2YLtOdNyS845Ww9j+z366XMKHHw/GdlPFUO59LyG
TtOFlLaBZasbf4aG/4d8eJZW+uRIg0t5kH6lmTLX2dC+IOwS6rcLQJIFaSgBeMQ0wmwrwXu7ki7j
hGWqmE1zDeCZ2ib3Lq+6gH98KDZ+Pp76eXqPKDArOh/dVs9fDVzB67w6yTq6QX67HyWhpd7um31q
8ro1NbJ1kJzcCAo0Q2T31DnzqrTtgS7dHi3793Ot/gWn96Y9i8Wb59bXfpZ8LoOBP506hKyJaTNO
0j+X2FJEsNT7nNza7OsMA+Sp9yhyW4CXrxrtkkmzAcB1Cp3LY8w15heLfPvWRLlZA0sytKGOHYW6
oXHICPDN1g9Z7i+jTHEQymS+7un7xVFnrpyYaXoqoTqOndgY/XinYn+vDOeZABiQ8lI42xhROChz
te2bogDrbG/VXM2rdvKZy8CRK3lJsEFFI4ZlyOHRhM/UngaIhD7xHjnvXU8G25iyZGwMH+WI3Xpw
0nvYGBRiT7ADdTQkq5M/+9K1Lg6vd953MFaTgMG1ZKZtU24S439G943MIUJvcFhMveTodexXdeFs
x/4jdaOKw3ZvsUdw9dDn+C1DqnadSbLgOWQ+ntLpGSmO3HYVnadeUwNr3M1NFd26XYUiT+MIEwb/
qDCrr2o5sFYV2lLQetMW15TBjk2GHwT2ocf3pktmjuMg76LWGJkBA2FkYgCUFWElzVuABkb6xoLn
aymI4HwA2oGagVU9UTGRLMnGRe1Zm5K4aLrEzPAcCJ55N4EdAzBXMTXMTd6f0TzJdYTCekydveTi
s7EkF4FYiQ/6Ny9O1Pk7FRaX0mT+KXzcS1n9lnfRsRiLest6d5fl4nke0B/GiMEJaZgLk9viGi4a
b/gidbZAu56BaBorz/hgRJbsMgzQIYmRjlWcyfGWPE3E1QdKD5yCymb+G1vrMKQ8FZhOtgdzdJ7j
WJ4VvQqZa6orSynai6Rxyj+9uFsF7bxvXCKZ9pDs3bh4a8eIMrDJYgAmkK3z8CpobKIBoe1sdVNq
xMW/H1j1GwNVMhc/pW9mt91kXy0hA4AANWUdB4AZB1TGxSHghEK2Ia13FXi5XuhmhsweroEUripw
GGwmkbTPTfRlGMJAr6V6fMqG/dTSTW4xr94w9vngyBQhzdgoAIMRr1VGCNFwkms/ao6lg+WzyiEX
1ro4G80EfOj41FDlKnr6RWSA+y4GYpwPC0xTBk5MyRZ35REU5HkpT/y7aGKbodsOuOsoBVn3JS2p
HbXLHBQ5hkrkGejAix7kRkhAncdgofJOXg3x1l4STZddWyOLkgww9Jf9mYYvPBdl7W3wJe7b1BPb
nipD0P8NbSsLkSxluJR3Boz8oQgIEKx0fk05frqlTHc+DBUQ9DaASeKFHaPAQNi3ZmZ9W5VFHmnp
vqoZH2szc1YwNKRrzm8R/LJjPTL2nie8aE4zrapDWkn/FGYhRyfCbrSwr3MSM7t+Tl8GG4qGgCFL
hJD+lQr6pmNYe5tlaG0n1DlZXX2bmvEr422EdCemIaV19wijN0sdZhtCEISojegrTYf7wCQmJpRz
O/C6r/OQPZa4T/1Q8K3YtpXxSGwB4Emv4rVlyT1nA5bPsLsXBURaTujhurIe6OGg89Qsv2WNn0MN
kc0hkSRAYmQQYgFDYE099AUFqeywX05RbK1+Hm4t46ZWUba1RHXX+6i4tpM9OJZ4bLDfbRcr/ST9
9DlNahuYzaHKkbW/apfWtFlXXXoVSXimE2ZQXwtU6JxaYQKFZ0/N96pqqVUrsncKYG4seek5kvk9
LYNxqGtxM854pZGMLBVMnWPJE5K9hGOAeYl2DnYpY5dY0aep+MpGcgRmfd9X6pqsKmVDoTw6NCis
1AzHxMxR3hwUPoaDgxb8fC39uWiAjhYDq/yVDgpJYlHLhN0ZQZ89O3BPVMTdJmq+srWwSJEjEqMW
G2ctO7qjyQXB1VrBculC3szNIJMN8aj7uGpw4+sNVEXOsBXM5g3GmaTB2+BMsUG9EURwtQBqaSmU
ktcN3hAQ/VombbVgGmvp1EJDFQxfdnnHiZlxL5ySHnCmllzx2cPUQYSN4uxj6ILjNMXBxq/5igsg
PIGWbnMt4haouamWdZEm+nXOJLHRV4n+V/zVMnCKHlxqYbjXEnGHVhxOpBCb6TBZw0TFxOwgO98w
tpmpwIMGg95caeHZ0hJ0q8VoDNEfZELzTYtOPWjBetDSdYyUeZH1XRo6EfWVyNvDobMOpXni2Ewl
zFBQwYrHBxS07vCYxanM+y8aDjIXPxBepEeAMJAROw2q5bZPI2VzIPAI7cDg+BRO5C/hlrDzmO6D
G1FfEKEg521K4kEUO8BAOC5mBkxQdXEcoO/bWuh3tOTfsOQ42gSwaDuAcDAGYJ01tFHA0JYB3NZP
gToYOAmQo6lc0+aCHJeB/2s3SB8dbT/ItRHBw5Fg4UxoKy7NSnge9WLOM6GsD+Jar95MUXQ4epxl
8wrbrqSVzkOElMpARKiyEO3AvcHmMuPxKZPdZH4bErkyMGLs4XF/idH1t1lEDoS6WV5hmvxqfCkc
DNk1i6WlUZJIOR08nA+cqUB0ZfjnJ+7aVDw6cWNvA/1r0lOINlzNHD4DP4M8InCbtO8+zZqcR8lR
hIoyBtWRced6Fb680vv2IsSxEns6kQgS+mmTM588yVnf3QKGpdyfsVPFxXYIo+eihg1tQOnNEc4o
eqDy18dn77S0spqRfyB8yhnC7d88lGZhAxLj9fwwsYkxFYC4Q/7lIHLxHQicllHUPuKA+szxra0n
V777qXda1Cn0Mdy4jE2pWXZW6JLsHH79isztHGzfT/ZZ7DJjxgHt2imRDJiWDd3qyNEoa6mZHuaM
FVXNB9iEacFAFRD3bUzJ0dYGCS9dTvRFxlTDzZoVdBnvlIa/RH0qqgt0ngbIll+zsKcSg3hLBQBc
w5m8dJytEVYgAXOVPXkj8WfAqLE3cuedMAmmVWBu6jx8imvicm0nuu1/TQX//6eCrvGfTwVfPtoi
+Y//3iFEXT609Pv/mgz+/kF/TQbNP3yTZSrwPZsUrOP93bIc/CEth0EfM0OLaZ//D5Zl+w+bMQt+
YsYmzBWd4P9algHT6EYJxyc266ErBPa/NRs0f8Ez/zQb1G5pg1Gjb9mW7RgGs8Ovj3sOyR1zzv+W
p4tpdlHOlsPRZCV87VmYUrB5zEImM/UuMttpZSt1lx1a8o0zEESFzncOG+8aSSJbp0mpuEsUO0xf
X9y+vmsxvlErtZ/G5IUR/SVhqLadq+po5PaH0SwBNmiCtSWyf5Ln77nwXruh/uiJW9ymNaQLTRNH
ebqM0WxvRhLyHw6zEGpL8WOlAPlozEFKwuKnx1PyYgbJbsw5TWPWMeEphOc4a59jSblgpNmzSG83
VU+p7ozYHsRIVdZwGzbtO62hUdpfF6F8V92IUQIfOUtXpLBUoty3wvRXNe1C6JIj+m58xlhDC2Qs
qn3PkAwqMujWqscCndLfwwROWzl/qrOzxB9O01wTv+A8mKznKj93oXvFS1yu3KmpaWWKX/7sHNiD
9Ty/N1DTg4a8VDTk7qZh8sDMrdErbnZDGg+VfCpOaSnRZUm4buyxpAWLKiWuMs4h6NJph8niuYuy
glneQAimoMFGYpo07IgLmtfgPnfzn5SVlyHAqzPbV2mds6QzJ91VXfY4CP5hwArfE4BefkxEMniK
6ONbRQa07Jq1VcHh3kgP2m8KfvGqVSWcGTu0NwTsnkw8uNwIQaYZlnczjhfKgfbGzHCVfRmDW0bT
nRMZM5WBBwXbfpEcxmf4tC2la/0clc92IEMEpMdCiA5AbjufUjm/hyxze5GHzBsL40OU3p1p4pwm
Oh2e6wb5PGQ+ilTE9FVBfq/VtAs7vD9zQZ0xtt37bCal74/WRNiox9BApZPvfmZKvJoZocNSPas2
fAzq4SiV4rIn3nnk8AkVzyLzde83ldQZrUdFFZwrSHCYeKDAEJh/t0V+6Uk9xZkptlhW4BlEF4u0
DjnBQG6jmZCwsQs6eaq9cYBjw2tIW95VyjRh7y7jAdov7WTkLcMWZp8LQXwt9ZknV+Md/WlYgSR0
HS5/sAUkAyQiT8lg5NdeobpNR9XDOhsTTisxOboVQzS8k1P45WnYaKmxozS7vyB3iwO5XAMuaYNE
Rf/0dqjoIKkiQvmzjQQHRxicKVzTTgNOHY06TTT0dIZ+2moMKtLU1rA0GFXPvTUqlcQ5Nn0IhT0U
VU+G/oqW3mLDfG8dYyDfleimezjSjHYhQPs9EcIsue4sRuK1A04Ig3q+1+aA2MeOnifMWsLBvBkt
6Me/qFcNfZ00/tVTdxU02EFjYd0IYJ89yo2Vcuprc6r3UvDLpEENjjTlR+WNhxZy267gsVrHyTnV
CNq0ZTyaUDO7sgIAtV1ydGKmRVXN5S5L+je3KopbuaBdyKi5IaK6DfJIPSdVcGfzmN/mlMereGwf
iPavi3HuX9OyiU7mhCOzjYElu2Z/EoVuyxXXioF/mGfONWwtqlQK/1wKvjkJRYerS9UxTMstEKWO
Z+Oe4n60EGCl+4ObQwTYN/WZtJUa9jtq7C/mau1yf60tm0kvIJImtphTx86XIbmYj2Py5FAcJgyX
VYFOHyQMTrlFnPTbAT8udO8PQjEXd2JW1YUy29aFLZ8XyD0JgOdTBJSANrZk18EzFgnJ6gjg0oCj
KXlayODfez1BVrPP72EKfzgYNr02fYogJXPUucMNdM6YFUVcNlcR/5aDj9MAko1uEh3XI3vFbFsR
Nhhn5imanN3Yk9nC0Zi7Dt80F2ZzohHOipdnXjjNC1JtJlaCueBAmEt3Pfl5f1/wTNXo5uXMoZg4
LB3CBSOLmVayVYdDMzNoM5MaKm1a3ZdJc/OusIyHVIOnOcwdAb0P3FSAUhup9em2YKpLDay2a9DV
lEm3eAXBWZNjfTE14LrWqOsa5nVini3U3zNuXdqQTdOg1Gx86TUou9fIbFfDszON0eZJ9PHagdbG
02CgZBf9LvBhqGN8IAGdb/M5vmrm4srViO5Ww7oDje2GIzzuCY+35yV1XsJO+ldDGP+E0L6XEew3
DzIxP96cGgguNBo8nrx23WpcuKXB4REe0HWNJyG2MN3Ty/JjQhlvNW68AaJDMaJ/akPzTgOaphqj
ipdhR6iQ/1guAWfLCsMEd2qDeDZGflenaMx5Ap0oPCoa2+homv2nZbvnkBTqnqBytGMeyz9/Kp5w
znHRrA2O7Hm7z8Wyj6vkqSzTd8jIQNGZ7AcLCHZDw9glVHZvQHuDE/IpJoRGQWiIDmqoxI3j8NZL
CM17EX1WHmiSdmKOLkdi29+esIYbEvOvbGs5Ha0hht/wKjLlkwk9vtMUeYSfFaU+r0q09X5x8NV5
hfHUjADBqxYMfaiB9EyWG7yV4y3gOIvucp2kqbciSoMD2NRnB39On8AwKTGhk2WSLQf/USZnK5kA
x9aA3c6/P7eZp+1sSaRxypYTiM3lxHSQosvfH/5+8vfDr2sqNVWPCKINVL+f7BsRkGQcb4ImCE5U
YimHXZ8fzknhlKz3iAUue986zxiwM4PAmUGp8GnQH/DjLn/78Pu5v//091f/5XO/v9r36h//s7pc
EMPaU4W1iHYY5tyneQwR4DDtpxsh4HN4Vn8bQG7aj4liAlBPPOWCsM5fPyRPMjLjMtr+6DfoSEtU
n4txqM5/+wVJ6YcxnEw/n0+iVliIHGOYT3/7MKZknRXmpohUwqmdXe/0+yPk379+9Lefkns/Wgkl
PCmCbJz9nw9Mo7K16Ue84TX2y9HYLwT6c9elZGSAs5ZzfzY5O/ztA3mL/mzpD//yubAR+VEU4xYz
m4fTpIeRrn/kjKZHKz1AC8p9NzZtW6u5Ly1s7pidmQwOb+CIyfyXcd8DqdP2ZlDyu8qs04PFqxYP
jn0GqEegpWAceg4zZZ9Fav3Tz2NshOf45e+/4fe/+v2tQ2mS+0XX2i7GJK6Swfvrw4JkvQV5OO4o
cDnGsyT1MtABzjjgM22gQIjM/izMQAFTRRjAGNPwdp88tjfBMWU9yA3GQ3+TFw/Ci+1NKfhJSB0j
qAmIgTQVt3aDnXLGyleB71aOswXEZ4Gtum3V0p37ZulRXnGtJP5gbWPGwbGMYSbyjbgRyiKh8WCw
RvS1JXbh0jM5wKVYcrOhaJb7tTmWqDhlvXWQP1YNynvCBBrtD2Zk5DTXRQIqWixHkTFz9XONhK8N
6wgZl1XKMg4sqtHGcNKDmHEz+YkFJsQBRrlMyaFpOJrDZAfbaxNMdH3AislPwP/yfCQDEhrZwWyj
F/hy92Mp+js/Gb+5f5trLIze1pluhkiRi3bsasdNg4lA9cRApdhgN06ufEMcsjEMDmOj6OSqGQp5
zXzEjfs9MZQOE+vb0RSnSPOcFk12sjXjyde0J0Nzn6gqOQeWfdeXX0pzodom+/Y1KQoSD5k8/4VZ
s/Y2xVs1tsHOB3zBaY5apyklpsD5ft81hb93mQXjM86ubU2oCkBVCelcYhIeJQgrJhvFChvJVV81
gomxHZ2rBv+zE2S4AYFgGbW4BJqKZWo+FpP8OV/AtXhfxZLFtHfan1IXFif+qwSwxfUjx5cd+XjV
cDHhVobE1WsmVw6cq3KhdFngulKwXaPmdyWa5GUHJUL4AiPDrT3rmHf+qbPKxyAIIAsCAgMI1g6b
SfPBGpu4dwQyrJYEDQNOANTcfZqTTbVsvldDm1A3CG+MlDtQOy4Q4f9m7tyW01ayMPwuuRejs1pT
O7nwERtjk/iU5IYiQHRAZySBdLfnNeYx5hGm9nvNJ2EnYMdOsjUXqFKpwoKWekndq3ut//9Xo0WW
N6pkaaNPRmLePSrd6MtKFF+MRsPMQczMKpOrpFE3AzGypjh9RQlaJDXTMVRT3MJJXBmXlSDYV9Uy
1DQE03yE07wQXYt1k2AvK+ujibjakvAVj2FIVPk8AruWIMJGvmOyaIRHyrXf9yu4RYVWN3x526co
K6DtYLwaxCxcTyJF7fse1eAsto32GkWCwLxQVLTghFz2U8kHRZBIt44+Vg5AtCJHZJXQoigNNiZW
ekrN75NFyDZVskhic4MA7qrsLooR+QlrCJpyAzMxwYRT6ItAoRp4iKwXlXoiGWh1lPylCmchcq2u
T2VlgX6VlGfvNYrCLQMiq0UyYIJJDlzk8hQtv0XRBgqwN8FB2iOqdFiHKBDep/l6sPIlxDUJPiHD
mhwsKNuy/KwjzTdGWKfWSDzIRXlJRAHmQqPjRwD03iVKzXIe5aVG64+tYtFo/6lOTvKi0QMkVHUQ
NwqBmloNgoIKfGhbXyJrQoBv1SgKlkgLOpRaN1asWtAZcYU+oowMmn7JLcu2q1wtboq6fJ82WoWQ
iO6zEkAjSt4my4vqUxTLFmLjd6a/QO+e6+QrCaUMYVLiMFeNUWUGs0KcRVn1AZ4a4B/23MAMZWQU
a+QUG7C+tFIJYMYzyWWQV2jXWegvqggxxrk2Kk1/LoPkYLUyqhBsTBBuTBBwHBf2HIk4xnV2U6o3
GjHNYY0eDXl6YxB6dX0hx95XJ5SO6eVpWU3CNCLpJSij0ahHFiJPiKYXrOtkcSjwnX3JiG7LRZ71
nRSyTyz8m0BNUS7T3Rlpq/rccqkStGCZJKQkwBur3rlvnCjF4rjwqmtP5OdMLbMlKovHvh2DUYjq
27UZzY3Cvqhy76OCqNBRQGt+mp25YXhep9Wtk1KNQNY1VCESEquuA5FHHyymriRTXgOWZUWJEHxG
fV0qZ5oZXshO9N6QqnvgHx8Up7wRzlQ46lnkOXe+SpqglpfWqZlZQz+sKYvunQRJZZ1rijVAD/ES
Kv7ck4yRqfUL3b9m3zQUBgruS/ty4biXpWzkh7LswVevEF4CLtNsumX5RgmXx76IhhQ/JjQhaSfI
xBOGNQjV2O5XSZToPUonAQKba4qU1p8jV6IeKjiczAbpkp4RDbkMVWKvZnEnB/YnwyBRKCg1T2Y9
PY4BmQKGdvqRkI7ilbjzkQ2yvZDazxY1LMhN1uJjJS3ZRap9SNqy0G78JduvJI7uTdJBvip/ytm6
QLYawCW/0nE5amFOQtm+h+ODH9cv7DVZjCwsjh1VvhjDy4mvdX98nTRVWsV4bB6Yrt837TQHRYsn
iDKZgtIhIQ/gAWniDCA2FlSMaUizhQWWOFtGpyJG3S1FfznJznJDo36JaUYnK5QioYNQf6qmgRq8
HntKNo5ajZJgmA/TRB7amq2c4lmlw5Q6bv2M3O2xbUJdh2OOcDwoDr0UX+NQGmnFRZ5k13pAjc0G
l2AJ0tprOL5Q91xYHbY492rpI+qFF4tMXTYyNEeZ2bfKAIA1YO+EBPdBjKkhKKaHhR36RwgZkfZK
V+d1o4Zca+mpRr4P+qsiLpcqGx5UciQwwgt3ECieOyQ3q5AroXJ5+1GST6w0/pwo2sCFTlQlBWgA
OZoVmZMfq/q9XZH+KMbvTYqlpnUwsjP7tlwVKO+Z0tAoSPoGaXkmRXmDYRcfTBLpaR3fOiabryRF
P6qS8groy4EbHRGODwj1SJfUygJXjXZsHdojP/cQPQCyrUskEMiiazBIvJWVXTF7fR7XhtaHz4Ug
sA+gTpY+LMYaHgBZ+cVS/lgvCZ02mv5Zpooj0lrXwg5YQlshPHXtLpXEqQqq5NRxShqm/jnkVfZv
4C/Dw7WtgykP7CvJWqPyXJPEt6iS5qfeF0EEF5omgmiyjkziag1pyb93qJGCfCX1DNMh5eHJ7mXx
rEBP7HBNuVLHGUjjcjGIDSrCMsnAqdeL6QIU33mMrH5WSyhuITsBF2N15csIlf1+1uEmDvn3xz+m
639O44TiwY6bv/tj59PQm8LDir/mr37rdB5fTsL58umXdlpevmtPO/P4aJJPdj4ctyDf98UcVzAH
zcVdND99+Oqzs7T0/ewo9qL8Jv57X3q9oQfw8U2VzN++mUL4zJv7c7w42sEl20jY7+Ca21tqe/Na
C8EEZHMxo2lD7SmqbpoCbG17gCUOYgCum9OK3WtgyaQRNrr9W6Z5qfOv9+vRxq8ZcefOJ7PQi468
ZZ5503yn7w0m25S5318xwJNmdgxAGkSYwKQ3BsCiWwZQlZ7cSDOZJg6nOTYG3ys7yCqcdKRnutlB
6RHWEoSKLRbqHNauHdQe2X8bOZ3vZuJ6e2WHFqNP6qyrHWSydxoE1R/ZQTF7FI8wZMGrt6/vQzsu
Or8PWk9GecmAcrXpKA1ujQtF9OD+GaqqqBszbey+V+9DOy6epnhfmCBfnh/knqlbqqwYD+8DCd1t
O1g9dCOF4L/9fh/I83YbFzgKiCsmWevt7hs90sgodmlMF3s5H2zu64m7ee4gX37+Ss8kpmyZKB23
xxMD4CAVNvgoDO2pAZ4W3PndAYBomjBsVbaY9dpjd4Wgyj0V12jLD+bZRwfZOgaeW6cBgB0gU7FQ
svXNjIdht0aCyviwMIIp9nAmbD1C1xfB0HtMgrJswRFojycewerZlqlqprax9F65gtYAXd8AsDis
tFghPfr+XQPwBtiQThgM+7lWbvmLnYaAIfd4wjCXAN9vjt0hwGmLudLU9nCR3M4B+O6uBiD1ZCm6
uTsJshqybR0ZSKg87bGfBngOePtdZ8AQEM1CiC3jt45uT4IyFdZ0sG8NmbU59tUOnVcF1ItjrwQe
78Ep7k4FitEzGCisCh42U/vqEzbPp8PqSO0xIAyhvBA+sHrorDbvy+OM8euLpF/wH9+CMQSEg1kb
hvHmy61Yzk+/8BiseN7ANvubKMvOF5uozKbpeRs9aj6/21lBthvjrZOPG+X2Og8/f+jg80vvXOux
V49/7HvzbJJN3ao9UT3cZhMCe/vmovgyR5D5KXf9MT7w/X7evtm5261Z8bXmryCZv9B6w4z/Zoq/
1/ooni0mWTKZPrv/x+Vb1yv8IsO/Yz+Gk7/+Ff/QUm0/WBt07sef//3PrP6xmZjYOjf/E2XmjvYh
UB3Ff/37ZfVn5squXWAgQNB7Og7aRSD74K6t33vzYPHiIzYbp9f1EoPCn6wa0HlCWbiXQOf4nK7X
AdMer7z5D8dcG1vtegFGdTB54VGwHu/a/BY8H0mzV+H5HV/b0SsP4v8wpj9Ppm48izxeq5cf+E8H
949cyrcg7XNH8xiM/9HPdr1o841pMJ9k7/4HAAD//w==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0.9196</cdr:x>
      <cdr:y>0.90765</cdr:y>
    </cdr:from>
    <cdr:to>
      <cdr:x>0.99031</cdr:x>
      <cdr:y>0.9691</cdr:y>
    </cdr:to>
    <cdr:sp macro="" textlink="">
      <cdr:nvSpPr>
        <cdr:cNvPr id="2" name="pole tekstowe 2">
          <a:extLst xmlns:a="http://schemas.openxmlformats.org/drawingml/2006/main">
            <a:ext uri="{FF2B5EF4-FFF2-40B4-BE49-F238E27FC236}">
              <a16:creationId xmlns:a16="http://schemas.microsoft.com/office/drawing/2014/main" id="{B1428166-9481-74BD-9CF6-7BE18F2343AE}"/>
            </a:ext>
          </a:extLst>
        </cdr:cNvPr>
        <cdr:cNvSpPr txBox="1"/>
      </cdr:nvSpPr>
      <cdr:spPr>
        <a:xfrm xmlns:a="http://schemas.openxmlformats.org/drawingml/2006/main">
          <a:off x="5278872" y="3182027"/>
          <a:ext cx="405880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800" dirty="0">
              <a:solidFill>
                <a:schemeClr val="bg1">
                  <a:lumMod val="65000"/>
                </a:schemeClr>
              </a:solidFill>
            </a:rPr>
            <a:t>n=49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hyperlink" Target="http://cofund.org.pl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cwd.info.pl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userDrawn="1">
  <p:cSld name="TITL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;p6">
            <a:extLst>
              <a:ext uri="{FF2B5EF4-FFF2-40B4-BE49-F238E27FC236}">
                <a16:creationId xmlns:a16="http://schemas.microsoft.com/office/drawing/2014/main" id="{17BE8EC5-EAAB-30FA-0B31-F43A1BC2337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3110" y="1666920"/>
            <a:ext cx="11045780" cy="13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dirty="0"/>
              <a:t>Kliknij, aby edytować styl</a:t>
            </a:r>
            <a:endParaRPr dirty="0"/>
          </a:p>
        </p:txBody>
      </p:sp>
      <p:sp>
        <p:nvSpPr>
          <p:cNvPr id="11" name="Google Shape;17;p6">
            <a:extLst>
              <a:ext uri="{FF2B5EF4-FFF2-40B4-BE49-F238E27FC236}">
                <a16:creationId xmlns:a16="http://schemas.microsoft.com/office/drawing/2014/main" id="{4AF87348-6EDC-5CD8-005B-D6B51AE09AB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3110" y="3193961"/>
            <a:ext cx="11045780" cy="96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bg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51B88C4-F9EF-1FF1-C641-7E07D5099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5768" y="567990"/>
            <a:ext cx="4920463" cy="61696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1C7FFAF-E677-B698-A9B2-FDDC38E2C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934" y="4724781"/>
            <a:ext cx="1368376" cy="6258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B061CE-2EAB-9270-FA6E-304B25F8AF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0438" y="4822203"/>
            <a:ext cx="2060999" cy="4782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EC41C7-9F42-9785-2DB7-8D57BBEA58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41197" y="4825615"/>
            <a:ext cx="2106715" cy="475416"/>
          </a:xfrm>
          <a:prstGeom prst="rect">
            <a:avLst/>
          </a:prstGeom>
        </p:spPr>
      </p:pic>
      <p:pic>
        <p:nvPicPr>
          <p:cNvPr id="6" name="Obraz 5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29421AC0-875F-5B72-6477-EEB7FEE4B9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48905" y="5749849"/>
            <a:ext cx="1275010" cy="54119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563FE9B-3F3A-A098-3566-26A94AAF1B2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8746" y="5764586"/>
            <a:ext cx="2126856" cy="4782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33E459F-8727-374D-F2A9-E68B4C209B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3296" y="4648667"/>
            <a:ext cx="2597544" cy="817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userDrawn="1">
  <p:cSld name="Dwa elementy">
    <p:bg>
      <p:bgPr>
        <a:solidFill>
          <a:schemeClr val="bg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573109" y="1646574"/>
            <a:ext cx="11036121" cy="13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573109" y="3148885"/>
            <a:ext cx="5204839" cy="31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Google Shape;23;p7">
            <a:extLst>
              <a:ext uri="{FF2B5EF4-FFF2-40B4-BE49-F238E27FC236}">
                <a16:creationId xmlns:a16="http://schemas.microsoft.com/office/drawing/2014/main" id="{430A6E92-CB19-8A31-D43F-C5DBB5304DC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404391" y="3148885"/>
            <a:ext cx="5204839" cy="31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EF2FD5C-F3E1-F098-4973-5D0C1C47F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005" y="5878376"/>
            <a:ext cx="12441677" cy="9796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8B1095A-D4F4-79DA-5D9A-6021CD815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54" y="573065"/>
            <a:ext cx="1537660" cy="6129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preserve="1" userDrawn="1">
  <p:cSld name="1_Tytuł i zawartość">
    <p:bg>
      <p:bgPr>
        <a:solidFill>
          <a:schemeClr val="bg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573109" y="1646574"/>
            <a:ext cx="11036121" cy="13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dirty="0"/>
              <a:t>Kliknij, aby edytować styl</a:t>
            </a:r>
            <a:endParaRPr dirty="0"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573109" y="3148885"/>
            <a:ext cx="11036121" cy="31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bg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EF2FD5C-F3E1-F098-4973-5D0C1C47F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005" y="5878376"/>
            <a:ext cx="12441677" cy="9796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8B1095A-D4F4-79DA-5D9A-6021CD815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54" y="573065"/>
            <a:ext cx="1537660" cy="6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99AF0-FE0C-41C0-BBC4-57B0706B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17283D5-7D71-48E9-8E6F-AFDC73193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005" y="5878376"/>
            <a:ext cx="12441677" cy="979624"/>
          </a:xfrm>
          <a:prstGeom prst="rect">
            <a:avLst/>
          </a:prstGeom>
        </p:spPr>
      </p:pic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E9669B0D-DDB1-40CD-ACC3-35D4C5D2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94BA87DD-A3C6-42A6-BC9E-F30F521E7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9FD80D50-9B43-47DE-A099-9F36052C2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Symbol zastępczy zawartości 5">
            <a:extLst>
              <a:ext uri="{FF2B5EF4-FFF2-40B4-BE49-F238E27FC236}">
                <a16:creationId xmlns:a16="http://schemas.microsoft.com/office/drawing/2014/main" id="{C121B833-5D8C-466F-8722-F2F141471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55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preserve="1" userDrawn="1">
  <p:cSld name="1_Slajd tytułowy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51B88C4-F9EF-1FF1-C641-7E07D5099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5768" y="567990"/>
            <a:ext cx="4920463" cy="61696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1C7FFAF-E677-B698-A9B2-FDDC38E2C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934" y="4724781"/>
            <a:ext cx="1368376" cy="62589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5B061CE-2EAB-9270-FA6E-304B25F8AF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0438" y="4822203"/>
            <a:ext cx="2060999" cy="4782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FEC41C7-9F42-9785-2DB7-8D57BBEA58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41197" y="4825615"/>
            <a:ext cx="2106715" cy="475416"/>
          </a:xfrm>
          <a:prstGeom prst="rect">
            <a:avLst/>
          </a:prstGeom>
        </p:spPr>
      </p:pic>
      <p:pic>
        <p:nvPicPr>
          <p:cNvPr id="6" name="Obraz 5" descr="Obraz zawierający tekst, clipart, grafika wektorowa&#10;&#10;Opis wygenerowany automatycznie">
            <a:extLst>
              <a:ext uri="{FF2B5EF4-FFF2-40B4-BE49-F238E27FC236}">
                <a16:creationId xmlns:a16="http://schemas.microsoft.com/office/drawing/2014/main" id="{29421AC0-875F-5B72-6477-EEB7FEE4B9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548905" y="5749849"/>
            <a:ext cx="1275010" cy="54119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563FE9B-3F3A-A098-3566-26A94AAF1B2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8746" y="5764586"/>
            <a:ext cx="2126856" cy="4782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33E459F-8727-374D-F2A9-E68B4C209B8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3296" y="4648667"/>
            <a:ext cx="2597544" cy="817290"/>
          </a:xfrm>
          <a:prstGeom prst="rect">
            <a:avLst/>
          </a:prstGeom>
        </p:spPr>
      </p:pic>
      <p:grpSp>
        <p:nvGrpSpPr>
          <p:cNvPr id="12" name="Google Shape;44;p18">
            <a:extLst>
              <a:ext uri="{FF2B5EF4-FFF2-40B4-BE49-F238E27FC236}">
                <a16:creationId xmlns:a16="http://schemas.microsoft.com/office/drawing/2014/main" id="{BCD645C4-8C59-44FE-8593-4EBF3ABDDEF7}"/>
              </a:ext>
            </a:extLst>
          </p:cNvPr>
          <p:cNvGrpSpPr/>
          <p:nvPr userDrawn="1"/>
        </p:nvGrpSpPr>
        <p:grpSpPr>
          <a:xfrm>
            <a:off x="2962290" y="3347978"/>
            <a:ext cx="7173230" cy="836507"/>
            <a:chOff x="2472837" y="2885739"/>
            <a:chExt cx="7173230" cy="836507"/>
          </a:xfrm>
        </p:grpSpPr>
        <p:sp>
          <p:nvSpPr>
            <p:cNvPr id="13" name="Google Shape;45;p18">
              <a:extLst>
                <a:ext uri="{FF2B5EF4-FFF2-40B4-BE49-F238E27FC236}">
                  <a16:creationId xmlns:a16="http://schemas.microsoft.com/office/drawing/2014/main" id="{EC07B02F-9DCC-4E6C-AD23-632F0CAF9C44}"/>
                </a:ext>
              </a:extLst>
            </p:cNvPr>
            <p:cNvSpPr txBox="1"/>
            <p:nvPr/>
          </p:nvSpPr>
          <p:spPr>
            <a:xfrm>
              <a:off x="2717648" y="2891249"/>
              <a:ext cx="331722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 b="0" i="0" u="sng" strike="noStrike" cap="none">
                  <a:solidFill>
                    <a:srgbClr val="1155CC"/>
                  </a:solidFill>
                  <a:latin typeface="Raleway"/>
                  <a:ea typeface="Raleway"/>
                  <a:cs typeface="Raleway"/>
                  <a:sym typeface="Raleway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www.cwd.info.pl</a:t>
              </a:r>
              <a:br>
                <a:rPr lang="pl-PL" sz="1200" b="0" i="0" u="none" strike="noStrike" cap="non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endParaRPr sz="1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 b="0" i="0" u="none" strike="noStrike" cap="none">
                  <a:solidFill>
                    <a:srgbClr val="222222"/>
                  </a:solidFill>
                  <a:latin typeface="Raleway"/>
                  <a:ea typeface="Raleway"/>
                  <a:cs typeface="Raleway"/>
                  <a:sym typeface="Raleway"/>
                </a:rPr>
                <a:t>@CentrumWsparciaDoradczego</a:t>
              </a:r>
              <a:br>
                <a:rPr lang="pl-PL" sz="1200" b="0" i="0" u="none" strike="noStrike" cap="none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endParaRPr sz="1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4" name="Google Shape;46;p18">
              <a:extLst>
                <a:ext uri="{FF2B5EF4-FFF2-40B4-BE49-F238E27FC236}">
                  <a16:creationId xmlns:a16="http://schemas.microsoft.com/office/drawing/2014/main" id="{25C91A4B-041A-470A-A563-635D89E0ECA4}"/>
                </a:ext>
              </a:extLst>
            </p:cNvPr>
            <p:cNvSpPr txBox="1"/>
            <p:nvPr/>
          </p:nvSpPr>
          <p:spPr>
            <a:xfrm>
              <a:off x="6328846" y="2885739"/>
              <a:ext cx="33172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 b="0" i="0" u="sng" strike="noStrike" cap="none" dirty="0">
                  <a:solidFill>
                    <a:srgbClr val="1155CC"/>
                  </a:solidFill>
                  <a:latin typeface="Raleway"/>
                  <a:ea typeface="Raleway"/>
                  <a:cs typeface="Raleway"/>
                  <a:sym typeface="Raleway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cofund.org.pl</a:t>
              </a:r>
              <a:br>
                <a:rPr lang="pl-PL" sz="1200" b="0" i="0" u="none" strike="noStrike" cap="none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</a:br>
              <a:endParaRPr sz="12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1200" b="0" i="0" u="none" strike="noStrike" cap="none" dirty="0">
                  <a:solidFill>
                    <a:srgbClr val="222222"/>
                  </a:solidFill>
                  <a:latin typeface="Raleway"/>
                  <a:ea typeface="Raleway"/>
                  <a:cs typeface="Raleway"/>
                  <a:sym typeface="Raleway"/>
                </a:rPr>
                <a:t>@</a:t>
              </a:r>
              <a:r>
                <a:rPr lang="pl-PL" sz="1200" b="0" i="0" u="none" strike="noStrike" cap="none" dirty="0" err="1">
                  <a:solidFill>
                    <a:srgbClr val="222222"/>
                  </a:solidFill>
                  <a:latin typeface="Raleway"/>
                  <a:ea typeface="Raleway"/>
                  <a:cs typeface="Raleway"/>
                  <a:sym typeface="Raleway"/>
                </a:rPr>
                <a:t>FunduszWspolpracy</a:t>
              </a:r>
              <a:endParaRPr sz="12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5" name="Google Shape;47;p18">
              <a:extLst>
                <a:ext uri="{FF2B5EF4-FFF2-40B4-BE49-F238E27FC236}">
                  <a16:creationId xmlns:a16="http://schemas.microsoft.com/office/drawing/2014/main" id="{30DB6F81-204C-4FC5-9CA2-98029FA9837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095999" y="3286824"/>
              <a:ext cx="241117" cy="241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8;p18">
              <a:extLst>
                <a:ext uri="{FF2B5EF4-FFF2-40B4-BE49-F238E27FC236}">
                  <a16:creationId xmlns:a16="http://schemas.microsoft.com/office/drawing/2014/main" id="{53526FAC-DB0C-4A9F-AB98-2C3CD7A805D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472837" y="2937612"/>
              <a:ext cx="241117" cy="241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9;p18">
              <a:extLst>
                <a:ext uri="{FF2B5EF4-FFF2-40B4-BE49-F238E27FC236}">
                  <a16:creationId xmlns:a16="http://schemas.microsoft.com/office/drawing/2014/main" id="{DB996CEC-EBF1-4E4F-9F40-6FBB44F95B8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481048" y="3275738"/>
              <a:ext cx="241117" cy="241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50;p18">
              <a:extLst>
                <a:ext uri="{FF2B5EF4-FFF2-40B4-BE49-F238E27FC236}">
                  <a16:creationId xmlns:a16="http://schemas.microsoft.com/office/drawing/2014/main" id="{62C996E7-B0B9-42B0-96B0-449F89CB98E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101143" y="2926525"/>
              <a:ext cx="241117" cy="2411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43;p18">
            <a:extLst>
              <a:ext uri="{FF2B5EF4-FFF2-40B4-BE49-F238E27FC236}">
                <a16:creationId xmlns:a16="http://schemas.microsoft.com/office/drawing/2014/main" id="{DADF8706-EDDC-4EC7-95D8-D1DE58DBB49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3110" y="1666920"/>
            <a:ext cx="11045780" cy="13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>
              <a:defRPr sz="4000" b="1"/>
            </a:lvl1pPr>
          </a:lstStyle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l-PL" dirty="0">
                <a:latin typeface="Raleway"/>
                <a:ea typeface="Raleway"/>
                <a:cs typeface="Raleway"/>
                <a:sym typeface="Raleway"/>
              </a:rPr>
              <a:t>Dziękuję za uwagę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77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F94F0503-599F-4A29-9247-E01FACC74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134" y="2088702"/>
            <a:ext cx="11045780" cy="1340298"/>
          </a:xfrm>
        </p:spPr>
        <p:txBody>
          <a:bodyPr/>
          <a:lstStyle/>
          <a:p>
            <a:r>
              <a:rPr lang="pl-PL" dirty="0"/>
              <a:t>Wsparcie partnerstw - doświadczenia z regionów</a:t>
            </a:r>
          </a:p>
        </p:txBody>
      </p:sp>
      <p:sp>
        <p:nvSpPr>
          <p:cNvPr id="2" name="Tytuł 3">
            <a:extLst>
              <a:ext uri="{FF2B5EF4-FFF2-40B4-BE49-F238E27FC236}">
                <a16:creationId xmlns:a16="http://schemas.microsoft.com/office/drawing/2014/main" id="{EC31A766-E5BA-D576-7022-585CB8DE4FB8}"/>
              </a:ext>
            </a:extLst>
          </p:cNvPr>
          <p:cNvSpPr txBox="1">
            <a:spLocks/>
          </p:cNvSpPr>
          <p:nvPr/>
        </p:nvSpPr>
        <p:spPr>
          <a:xfrm>
            <a:off x="765134" y="2997520"/>
            <a:ext cx="11045780" cy="66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000" b="1" i="0" u="none" strike="noStrike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800" b="0" dirty="0"/>
              <a:t>Różnorodność przyjmowanych modeli wsparcia partnerstw terytorialnych</a:t>
            </a:r>
          </a:p>
        </p:txBody>
      </p:sp>
    </p:spTree>
    <p:extLst>
      <p:ext uri="{BB962C8B-B14F-4D97-AF65-F5344CB8AC3E}">
        <p14:creationId xmlns:p14="http://schemas.microsoft.com/office/powerpoint/2010/main" val="58443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D9E488-4199-4D8C-A780-97610344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268" y="267911"/>
            <a:ext cx="11036121" cy="1315568"/>
          </a:xfrm>
        </p:spPr>
        <p:txBody>
          <a:bodyPr/>
          <a:lstStyle/>
          <a:p>
            <a:r>
              <a:rPr lang="pl-PL" dirty="0"/>
              <a:t>Perspektywa oceny działań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2DB6ED3C-5271-D1F6-A6DE-6E422B2599F1}"/>
              </a:ext>
            </a:extLst>
          </p:cNvPr>
          <p:cNvGrpSpPr/>
          <p:nvPr/>
        </p:nvGrpSpPr>
        <p:grpSpPr>
          <a:xfrm>
            <a:off x="499562" y="1549609"/>
            <a:ext cx="8984680" cy="2356148"/>
            <a:chOff x="499562" y="1549609"/>
            <a:chExt cx="8984680" cy="2356148"/>
          </a:xfrm>
        </p:grpSpPr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4FA7ED94-B622-72CC-748D-20AFC08D70CE}"/>
                </a:ext>
              </a:extLst>
            </p:cNvPr>
            <p:cNvSpPr txBox="1"/>
            <p:nvPr/>
          </p:nvSpPr>
          <p:spPr>
            <a:xfrm>
              <a:off x="3440882" y="154960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/>
                <a:t>2022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58F6E634-A75C-48AB-B0E3-C8A39ACDA65D}"/>
                </a:ext>
              </a:extLst>
            </p:cNvPr>
            <p:cNvSpPr txBox="1"/>
            <p:nvPr/>
          </p:nvSpPr>
          <p:spPr>
            <a:xfrm>
              <a:off x="7579560" y="154960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="1" dirty="0"/>
                <a:t>2030</a:t>
              </a:r>
            </a:p>
          </p:txBody>
        </p: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34FDB8B0-3D17-EDF2-690E-1FBEE85F3EAC}"/>
                </a:ext>
              </a:extLst>
            </p:cNvPr>
            <p:cNvGrpSpPr/>
            <p:nvPr/>
          </p:nvGrpSpPr>
          <p:grpSpPr>
            <a:xfrm>
              <a:off x="499562" y="2076074"/>
              <a:ext cx="8984680" cy="1829683"/>
              <a:chOff x="499562" y="2076074"/>
              <a:chExt cx="8984680" cy="1829683"/>
            </a:xfrm>
          </p:grpSpPr>
          <p:sp>
            <p:nvSpPr>
              <p:cNvPr id="22" name="pole tekstowe 21">
                <a:extLst>
                  <a:ext uri="{FF2B5EF4-FFF2-40B4-BE49-F238E27FC236}">
                    <a16:creationId xmlns:a16="http://schemas.microsoft.com/office/drawing/2014/main" id="{74F028F9-0D24-8D6E-1EA9-6FFE7DB6E846}"/>
                  </a:ext>
                </a:extLst>
              </p:cNvPr>
              <p:cNvSpPr txBox="1"/>
              <p:nvPr/>
            </p:nvSpPr>
            <p:spPr>
              <a:xfrm>
                <a:off x="512707" y="3529234"/>
                <a:ext cx="280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="1" dirty="0"/>
                  <a:t>Kadencja samorządowa</a:t>
                </a:r>
              </a:p>
            </p:txBody>
          </p:sp>
          <p:sp>
            <p:nvSpPr>
              <p:cNvPr id="23" name="Strzałka: pięciokąt 22">
                <a:extLst>
                  <a:ext uri="{FF2B5EF4-FFF2-40B4-BE49-F238E27FC236}">
                    <a16:creationId xmlns:a16="http://schemas.microsoft.com/office/drawing/2014/main" id="{020AFEC5-1460-2567-5E6D-E2C33F00E8E4}"/>
                  </a:ext>
                </a:extLst>
              </p:cNvPr>
              <p:cNvSpPr/>
              <p:nvPr/>
            </p:nvSpPr>
            <p:spPr>
              <a:xfrm>
                <a:off x="3573038" y="3562896"/>
                <a:ext cx="1098142" cy="338328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Strzałka: pagon 23">
                <a:extLst>
                  <a:ext uri="{FF2B5EF4-FFF2-40B4-BE49-F238E27FC236}">
                    <a16:creationId xmlns:a16="http://schemas.microsoft.com/office/drawing/2014/main" id="{9B5DDFBE-CB6F-DE6A-FA35-047E7FB7C3AB}"/>
                  </a:ext>
                </a:extLst>
              </p:cNvPr>
              <p:cNvSpPr/>
              <p:nvPr/>
            </p:nvSpPr>
            <p:spPr>
              <a:xfrm>
                <a:off x="4642865" y="3567429"/>
                <a:ext cx="2258067" cy="33832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Strzałka: pagon 24">
                <a:extLst>
                  <a:ext uri="{FF2B5EF4-FFF2-40B4-BE49-F238E27FC236}">
                    <a16:creationId xmlns:a16="http://schemas.microsoft.com/office/drawing/2014/main" id="{3FB71936-F366-00FA-C274-ACF9F657CDF1}"/>
                  </a:ext>
                </a:extLst>
              </p:cNvPr>
              <p:cNvSpPr/>
              <p:nvPr/>
            </p:nvSpPr>
            <p:spPr>
              <a:xfrm>
                <a:off x="6841725" y="3560238"/>
                <a:ext cx="2258067" cy="338328"/>
              </a:xfrm>
              <a:prstGeom prst="chevr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upa 35">
                <a:extLst>
                  <a:ext uri="{FF2B5EF4-FFF2-40B4-BE49-F238E27FC236}">
                    <a16:creationId xmlns:a16="http://schemas.microsoft.com/office/drawing/2014/main" id="{C9C7DECB-0E5E-CFDB-0D2A-B987DB881094}"/>
                  </a:ext>
                </a:extLst>
              </p:cNvPr>
              <p:cNvGrpSpPr/>
              <p:nvPr/>
            </p:nvGrpSpPr>
            <p:grpSpPr>
              <a:xfrm>
                <a:off x="499562" y="2076074"/>
                <a:ext cx="8984680" cy="1361048"/>
                <a:chOff x="499562" y="2076074"/>
                <a:chExt cx="8984680" cy="1361048"/>
              </a:xfrm>
            </p:grpSpPr>
            <p:sp>
              <p:nvSpPr>
                <p:cNvPr id="5" name="Strzałka: pięciokąt 4">
                  <a:extLst>
                    <a:ext uri="{FF2B5EF4-FFF2-40B4-BE49-F238E27FC236}">
                      <a16:creationId xmlns:a16="http://schemas.microsoft.com/office/drawing/2014/main" id="{25AD4DBF-0D28-5A03-BE66-04B51FB3AAAA}"/>
                    </a:ext>
                  </a:extLst>
                </p:cNvPr>
                <p:cNvSpPr/>
                <p:nvPr/>
              </p:nvSpPr>
              <p:spPr>
                <a:xfrm>
                  <a:off x="3583000" y="3090194"/>
                  <a:ext cx="676656" cy="338328"/>
                </a:xfrm>
                <a:prstGeom prst="homePlat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6" name="Strzałka: pagon 5">
                  <a:extLst>
                    <a:ext uri="{FF2B5EF4-FFF2-40B4-BE49-F238E27FC236}">
                      <a16:creationId xmlns:a16="http://schemas.microsoft.com/office/drawing/2014/main" id="{082B4961-C157-8300-CCE2-E20F54417C1F}"/>
                    </a:ext>
                  </a:extLst>
                </p:cNvPr>
                <p:cNvSpPr/>
                <p:nvPr/>
              </p:nvSpPr>
              <p:spPr>
                <a:xfrm>
                  <a:off x="4259656" y="3090194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Strzałka: pagon 6">
                  <a:extLst>
                    <a:ext uri="{FF2B5EF4-FFF2-40B4-BE49-F238E27FC236}">
                      <a16:creationId xmlns:a16="http://schemas.microsoft.com/office/drawing/2014/main" id="{DB2690C1-4CDF-9511-5117-AC5D8B4CD638}"/>
                    </a:ext>
                  </a:extLst>
                </p:cNvPr>
                <p:cNvSpPr/>
                <p:nvPr/>
              </p:nvSpPr>
              <p:spPr>
                <a:xfrm>
                  <a:off x="6029100" y="3086918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Strzałka: pagon 7">
                  <a:extLst>
                    <a:ext uri="{FF2B5EF4-FFF2-40B4-BE49-F238E27FC236}">
                      <a16:creationId xmlns:a16="http://schemas.microsoft.com/office/drawing/2014/main" id="{D01F20C4-F08A-0E6E-CB42-EB1631BD16A4}"/>
                    </a:ext>
                  </a:extLst>
                </p:cNvPr>
                <p:cNvSpPr/>
                <p:nvPr/>
              </p:nvSpPr>
              <p:spPr>
                <a:xfrm>
                  <a:off x="5585680" y="3088795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Strzałka: pagon 8">
                  <a:extLst>
                    <a:ext uri="{FF2B5EF4-FFF2-40B4-BE49-F238E27FC236}">
                      <a16:creationId xmlns:a16="http://schemas.microsoft.com/office/drawing/2014/main" id="{1CB49E18-23E2-4534-B05D-BD08EED3A282}"/>
                    </a:ext>
                  </a:extLst>
                </p:cNvPr>
                <p:cNvSpPr/>
                <p:nvPr/>
              </p:nvSpPr>
              <p:spPr>
                <a:xfrm>
                  <a:off x="5136296" y="3088795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Strzałka: pagon 10">
                  <a:extLst>
                    <a:ext uri="{FF2B5EF4-FFF2-40B4-BE49-F238E27FC236}">
                      <a16:creationId xmlns:a16="http://schemas.microsoft.com/office/drawing/2014/main" id="{907073C8-0CF3-AF68-0E2F-DD21D2E09B85}"/>
                    </a:ext>
                  </a:extLst>
                </p:cNvPr>
                <p:cNvSpPr/>
                <p:nvPr/>
              </p:nvSpPr>
              <p:spPr>
                <a:xfrm>
                  <a:off x="4687580" y="3090483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Strzałka: pagon 13">
                  <a:extLst>
                    <a:ext uri="{FF2B5EF4-FFF2-40B4-BE49-F238E27FC236}">
                      <a16:creationId xmlns:a16="http://schemas.microsoft.com/office/drawing/2014/main" id="{1A165D97-277C-60B6-B877-D709F2BA2780}"/>
                    </a:ext>
                  </a:extLst>
                </p:cNvPr>
                <p:cNvSpPr/>
                <p:nvPr/>
              </p:nvSpPr>
              <p:spPr>
                <a:xfrm>
                  <a:off x="7802715" y="3088795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Strzałka: pagon 14">
                  <a:extLst>
                    <a:ext uri="{FF2B5EF4-FFF2-40B4-BE49-F238E27FC236}">
                      <a16:creationId xmlns:a16="http://schemas.microsoft.com/office/drawing/2014/main" id="{03D14BAA-91FF-A085-722A-BCE9CD6CECBD}"/>
                    </a:ext>
                  </a:extLst>
                </p:cNvPr>
                <p:cNvSpPr/>
                <p:nvPr/>
              </p:nvSpPr>
              <p:spPr>
                <a:xfrm>
                  <a:off x="7359295" y="3090672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Strzałka: pagon 15">
                  <a:extLst>
                    <a:ext uri="{FF2B5EF4-FFF2-40B4-BE49-F238E27FC236}">
                      <a16:creationId xmlns:a16="http://schemas.microsoft.com/office/drawing/2014/main" id="{4412AE09-B72C-B612-C056-0C4556557509}"/>
                    </a:ext>
                  </a:extLst>
                </p:cNvPr>
                <p:cNvSpPr/>
                <p:nvPr/>
              </p:nvSpPr>
              <p:spPr>
                <a:xfrm>
                  <a:off x="6917333" y="3083292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Strzałka: pagon 16">
                  <a:extLst>
                    <a:ext uri="{FF2B5EF4-FFF2-40B4-BE49-F238E27FC236}">
                      <a16:creationId xmlns:a16="http://schemas.microsoft.com/office/drawing/2014/main" id="{398538F9-8131-61B3-D926-C0EE9D678721}"/>
                    </a:ext>
                  </a:extLst>
                </p:cNvPr>
                <p:cNvSpPr/>
                <p:nvPr/>
              </p:nvSpPr>
              <p:spPr>
                <a:xfrm>
                  <a:off x="6478421" y="3084980"/>
                  <a:ext cx="475488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pole tekstowe 20">
                  <a:extLst>
                    <a:ext uri="{FF2B5EF4-FFF2-40B4-BE49-F238E27FC236}">
                      <a16:creationId xmlns:a16="http://schemas.microsoft.com/office/drawing/2014/main" id="{CACA3E69-8E87-FADF-6AF7-3B9E6207F798}"/>
                    </a:ext>
                  </a:extLst>
                </p:cNvPr>
                <p:cNvSpPr txBox="1"/>
                <p:nvPr/>
              </p:nvSpPr>
              <p:spPr>
                <a:xfrm>
                  <a:off x="499562" y="3067790"/>
                  <a:ext cx="26340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800" b="1" dirty="0"/>
                    <a:t>Budżet gminy/powiatu</a:t>
                  </a:r>
                </a:p>
              </p:txBody>
            </p:sp>
            <p:sp>
              <p:nvSpPr>
                <p:cNvPr id="26" name="pole tekstowe 25">
                  <a:extLst>
                    <a:ext uri="{FF2B5EF4-FFF2-40B4-BE49-F238E27FC236}">
                      <a16:creationId xmlns:a16="http://schemas.microsoft.com/office/drawing/2014/main" id="{0E2FDC61-1279-195C-002E-958416FAA283}"/>
                    </a:ext>
                  </a:extLst>
                </p:cNvPr>
                <p:cNvSpPr txBox="1"/>
                <p:nvPr/>
              </p:nvSpPr>
              <p:spPr>
                <a:xfrm>
                  <a:off x="512707" y="2572576"/>
                  <a:ext cx="13388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800" b="1" dirty="0"/>
                    <a:t>Budżet UE</a:t>
                  </a:r>
                </a:p>
              </p:txBody>
            </p:sp>
            <p:sp>
              <p:nvSpPr>
                <p:cNvPr id="27" name="Strzałka: pięciokąt 26">
                  <a:extLst>
                    <a:ext uri="{FF2B5EF4-FFF2-40B4-BE49-F238E27FC236}">
                      <a16:creationId xmlns:a16="http://schemas.microsoft.com/office/drawing/2014/main" id="{7073C4B8-F4E7-8228-0275-BA0C03191FE2}"/>
                    </a:ext>
                  </a:extLst>
                </p:cNvPr>
                <p:cNvSpPr/>
                <p:nvPr/>
              </p:nvSpPr>
              <p:spPr>
                <a:xfrm>
                  <a:off x="3582999" y="2588078"/>
                  <a:ext cx="3370909" cy="338328"/>
                </a:xfrm>
                <a:prstGeom prst="homePlat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8" name="Strzałka: pagon 27">
                  <a:extLst>
                    <a:ext uri="{FF2B5EF4-FFF2-40B4-BE49-F238E27FC236}">
                      <a16:creationId xmlns:a16="http://schemas.microsoft.com/office/drawing/2014/main" id="{AD847790-B744-B6C0-8DD5-08A6562E962F}"/>
                    </a:ext>
                  </a:extLst>
                </p:cNvPr>
                <p:cNvSpPr/>
                <p:nvPr/>
              </p:nvSpPr>
              <p:spPr>
                <a:xfrm>
                  <a:off x="6917331" y="2588078"/>
                  <a:ext cx="2566911" cy="338328"/>
                </a:xfrm>
                <a:prstGeom prst="chevr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pole tekstowe 28">
                  <a:extLst>
                    <a:ext uri="{FF2B5EF4-FFF2-40B4-BE49-F238E27FC236}">
                      <a16:creationId xmlns:a16="http://schemas.microsoft.com/office/drawing/2014/main" id="{FF72A7A9-F3E4-6C33-58E7-590E504ACB8F}"/>
                    </a:ext>
                  </a:extLst>
                </p:cNvPr>
                <p:cNvSpPr txBox="1"/>
                <p:nvPr/>
              </p:nvSpPr>
              <p:spPr>
                <a:xfrm>
                  <a:off x="512707" y="2083742"/>
                  <a:ext cx="8386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800" b="1" dirty="0"/>
                    <a:t>KSRR</a:t>
                  </a:r>
                </a:p>
              </p:txBody>
            </p:sp>
            <p:sp>
              <p:nvSpPr>
                <p:cNvPr id="30" name="Strzałka: pięciokąt 29">
                  <a:extLst>
                    <a:ext uri="{FF2B5EF4-FFF2-40B4-BE49-F238E27FC236}">
                      <a16:creationId xmlns:a16="http://schemas.microsoft.com/office/drawing/2014/main" id="{A09E8D61-FE03-1BC0-17AA-91895D2E24CD}"/>
                    </a:ext>
                  </a:extLst>
                </p:cNvPr>
                <p:cNvSpPr/>
                <p:nvPr/>
              </p:nvSpPr>
              <p:spPr>
                <a:xfrm>
                  <a:off x="3582998" y="2076074"/>
                  <a:ext cx="4694189" cy="338328"/>
                </a:xfrm>
                <a:prstGeom prst="homePlat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</p:grpSp>
      </p:grp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ABB1B8E6-ACCE-6AA8-ADE4-D82B86B96B30}"/>
              </a:ext>
            </a:extLst>
          </p:cNvPr>
          <p:cNvSpPr txBox="1"/>
          <p:nvPr/>
        </p:nvSpPr>
        <p:spPr>
          <a:xfrm>
            <a:off x="532215" y="4462019"/>
            <a:ext cx="280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/>
              <a:t>Dziewczynka urodzona dziś w Zielonej Górze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D729325B-28B8-1399-11E2-D5351DF82EB1}"/>
              </a:ext>
            </a:extLst>
          </p:cNvPr>
          <p:cNvGrpSpPr/>
          <p:nvPr/>
        </p:nvGrpSpPr>
        <p:grpSpPr>
          <a:xfrm>
            <a:off x="3589438" y="4532398"/>
            <a:ext cx="9696794" cy="389035"/>
            <a:chOff x="3589438" y="5306397"/>
            <a:chExt cx="8526362" cy="338328"/>
          </a:xfrm>
        </p:grpSpPr>
        <p:sp>
          <p:nvSpPr>
            <p:cNvPr id="32" name="Strzałka: pięciokąt 31">
              <a:extLst>
                <a:ext uri="{FF2B5EF4-FFF2-40B4-BE49-F238E27FC236}">
                  <a16:creationId xmlns:a16="http://schemas.microsoft.com/office/drawing/2014/main" id="{9F5F8851-2C9D-DF58-B936-90CA9308EBC5}"/>
                </a:ext>
              </a:extLst>
            </p:cNvPr>
            <p:cNvSpPr/>
            <p:nvPr/>
          </p:nvSpPr>
          <p:spPr>
            <a:xfrm>
              <a:off x="3589438" y="5306397"/>
              <a:ext cx="8526362" cy="338328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2E80E366-0C59-23CD-179A-9DE50F0C9AD1}"/>
                </a:ext>
              </a:extLst>
            </p:cNvPr>
            <p:cNvSpPr txBox="1"/>
            <p:nvPr/>
          </p:nvSpPr>
          <p:spPr>
            <a:xfrm>
              <a:off x="10359738" y="5321672"/>
              <a:ext cx="950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2101 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6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11EC11-361C-13BC-FD47-0AA05B009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230" y="385922"/>
            <a:ext cx="3922734" cy="955357"/>
          </a:xfrm>
        </p:spPr>
        <p:txBody>
          <a:bodyPr>
            <a:normAutofit/>
          </a:bodyPr>
          <a:lstStyle/>
          <a:p>
            <a:r>
              <a:rPr lang="pl-PL" sz="2800" dirty="0"/>
              <a:t>Partnerstwa w regionach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4259F10-363E-572C-73F0-C7D716AE0B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21672"/>
            <a:ext cx="6030594" cy="6128320"/>
          </a:xfrm>
          <a:prstGeom prst="rect">
            <a:avLst/>
          </a:prstGeom>
        </p:spPr>
      </p:pic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C02C91A-8C2A-A32E-3F67-D956551ABF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233154"/>
              </p:ext>
            </p:extLst>
          </p:nvPr>
        </p:nvGraphicFramePr>
        <p:xfrm>
          <a:off x="170328" y="1195502"/>
          <a:ext cx="5925672" cy="4725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718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744183C-AEE2-449C-BC14-2F8D678CE809}"/>
              </a:ext>
            </a:extLst>
          </p:cNvPr>
          <p:cNvSpPr txBox="1"/>
          <p:nvPr/>
        </p:nvSpPr>
        <p:spPr>
          <a:xfrm>
            <a:off x="727680" y="1320143"/>
            <a:ext cx="502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Podejście systemowe – objęcie znacznej lub całej powierzchni województwa partnerstwami z dużym wykorzystaniem CWD (i wspieraniem partnerstw z innych źródeł). Dedykowane konkursy lub koperty.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8FEEA8A-88A2-E767-BD08-6C85D3945C57}"/>
              </a:ext>
            </a:extLst>
          </p:cNvPr>
          <p:cNvSpPr txBox="1"/>
          <p:nvPr/>
        </p:nvSpPr>
        <p:spPr>
          <a:xfrm>
            <a:off x="414245" y="26218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A610F067-947E-D499-1F5A-9373AD9AAECB}"/>
              </a:ext>
            </a:extLst>
          </p:cNvPr>
          <p:cNvSpPr txBox="1"/>
          <p:nvPr/>
        </p:nvSpPr>
        <p:spPr>
          <a:xfrm>
            <a:off x="414245" y="15879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A5D0459B-2E03-6977-0639-6E369F59A64B}"/>
              </a:ext>
            </a:extLst>
          </p:cNvPr>
          <p:cNvSpPr txBox="1"/>
          <p:nvPr/>
        </p:nvSpPr>
        <p:spPr>
          <a:xfrm>
            <a:off x="6158014" y="45044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00A7FC7-12C2-99DF-912A-A21881856750}"/>
              </a:ext>
            </a:extLst>
          </p:cNvPr>
          <p:cNvSpPr txBox="1"/>
          <p:nvPr/>
        </p:nvSpPr>
        <p:spPr>
          <a:xfrm>
            <a:off x="376303" y="36534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IR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74A1A40-3982-D048-3A15-2EB220FD5504}"/>
              </a:ext>
            </a:extLst>
          </p:cNvPr>
          <p:cNvSpPr txBox="1"/>
          <p:nvPr/>
        </p:nvSpPr>
        <p:spPr>
          <a:xfrm>
            <a:off x="401421" y="487020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O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4C1ED368-4C1D-8DBE-CB08-9B76D673CED5}"/>
              </a:ext>
            </a:extLst>
          </p:cNvPr>
          <p:cNvSpPr txBox="1"/>
          <p:nvPr/>
        </p:nvSpPr>
        <p:spPr>
          <a:xfrm>
            <a:off x="6158014" y="499540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1"/>
                </a:solidFill>
              </a:rPr>
              <a:t>D</a:t>
            </a: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40" name="Wykres 39">
                <a:extLst>
                  <a:ext uri="{FF2B5EF4-FFF2-40B4-BE49-F238E27FC236}">
                    <a16:creationId xmlns:a16="http://schemas.microsoft.com/office/drawing/2014/main" id="{D5C43E06-3933-C260-4BA7-95C3FE6B46D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50663376"/>
                  </p:ext>
                </p:extLst>
              </p:nvPr>
            </p:nvGraphicFramePr>
            <p:xfrm>
              <a:off x="6105550" y="810369"/>
              <a:ext cx="6088284" cy="362287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0" name="Wykres 39">
                <a:extLst>
                  <a:ext uri="{FF2B5EF4-FFF2-40B4-BE49-F238E27FC236}">
                    <a16:creationId xmlns:a16="http://schemas.microsoft.com/office/drawing/2014/main" id="{D5C43E06-3933-C260-4BA7-95C3FE6B46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05550" y="810369"/>
                <a:ext cx="6088284" cy="3622876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pole tekstowe 40">
            <a:extLst>
              <a:ext uri="{FF2B5EF4-FFF2-40B4-BE49-F238E27FC236}">
                <a16:creationId xmlns:a16="http://schemas.microsoft.com/office/drawing/2014/main" id="{655AB566-D877-3DB7-F904-7CD8FEF732A0}"/>
              </a:ext>
            </a:extLst>
          </p:cNvPr>
          <p:cNvSpPr txBox="1"/>
          <p:nvPr/>
        </p:nvSpPr>
        <p:spPr>
          <a:xfrm>
            <a:off x="727681" y="2434901"/>
            <a:ext cx="5026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Podejście </a:t>
            </a:r>
            <a:r>
              <a:rPr lang="pl-PL" dirty="0" err="1"/>
              <a:t>projektowe-gminne</a:t>
            </a:r>
            <a:r>
              <a:rPr lang="pl-PL" dirty="0"/>
              <a:t> – kierowanie dedykowanych środków dla JST wchodzących w skład partnerstwa lub dla partnerstw na przedsięwzięcia poszczególnych samorządów.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C3D9A34-01E5-826D-D974-0A571FA11C98}"/>
              </a:ext>
            </a:extLst>
          </p:cNvPr>
          <p:cNvSpPr txBox="1"/>
          <p:nvPr/>
        </p:nvSpPr>
        <p:spPr>
          <a:xfrm>
            <a:off x="727680" y="3405484"/>
            <a:ext cx="50264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Interwencje regionalne – dedykowane poszczególnym obszarom, na których znalazły się partnerstwa. UM koncentruje się innych instrumentach, jednak przewidział pewne środki dla JST na terenie partnerstw (w związku z CWD lub nie)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1985057A-84A4-A06A-100A-DD1D2F84480D}"/>
              </a:ext>
            </a:extLst>
          </p:cNvPr>
          <p:cNvSpPr txBox="1"/>
          <p:nvPr/>
        </p:nvSpPr>
        <p:spPr>
          <a:xfrm>
            <a:off x="656117" y="4918461"/>
            <a:ext cx="5026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Podejście ogólne – dodatkowe punkty w konkursach i  prace nad dodatkowymi rozwiązaniami dla partnerstw CWD.</a:t>
            </a:r>
          </a:p>
        </p:txBody>
      </p:sp>
      <p:sp>
        <p:nvSpPr>
          <p:cNvPr id="44" name="Tytuł 1">
            <a:extLst>
              <a:ext uri="{FF2B5EF4-FFF2-40B4-BE49-F238E27FC236}">
                <a16:creationId xmlns:a16="http://schemas.microsoft.com/office/drawing/2014/main" id="{82272573-F4A7-695F-DE51-1A43454C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596" y="329831"/>
            <a:ext cx="4502697" cy="955357"/>
          </a:xfrm>
        </p:spPr>
        <p:txBody>
          <a:bodyPr>
            <a:normAutofit/>
          </a:bodyPr>
          <a:lstStyle/>
          <a:p>
            <a:r>
              <a:rPr lang="pl-PL" sz="2800" dirty="0"/>
              <a:t>Wstępne rozpoznanie modeli wsparcia – dane cząstkowe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F2719E55-40EA-9D46-3263-9E94B8CA07A2}"/>
              </a:ext>
            </a:extLst>
          </p:cNvPr>
          <p:cNvSpPr txBox="1"/>
          <p:nvPr/>
        </p:nvSpPr>
        <p:spPr>
          <a:xfrm>
            <a:off x="6509392" y="5045910"/>
            <a:ext cx="5026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Trwa podejmowanie decyzji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F64E18A-5FB0-5173-CAC2-BC81B0CC7750}"/>
              </a:ext>
            </a:extLst>
          </p:cNvPr>
          <p:cNvSpPr txBox="1"/>
          <p:nvPr/>
        </p:nvSpPr>
        <p:spPr>
          <a:xfrm>
            <a:off x="6561856" y="4375770"/>
            <a:ext cx="50264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Neutralny stosunek do CWD – preferowane inne kierunki wsparcia w województwie. Rozważane wsparcie punktowe w konkursach.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839862A1-302F-F2FB-D49A-8FCFD3B12D0B}"/>
              </a:ext>
            </a:extLst>
          </p:cNvPr>
          <p:cNvSpPr txBox="1"/>
          <p:nvPr/>
        </p:nvSpPr>
        <p:spPr>
          <a:xfrm>
            <a:off x="2951350" y="5850444"/>
            <a:ext cx="58673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Przedstawiona typologia nie jest oparta na oficjalnych stanowiskach Urzędów Marszałkowskich</a:t>
            </a:r>
          </a:p>
        </p:txBody>
      </p:sp>
    </p:spTree>
    <p:extLst>
      <p:ext uri="{BB962C8B-B14F-4D97-AF65-F5344CB8AC3E}">
        <p14:creationId xmlns:p14="http://schemas.microsoft.com/office/powerpoint/2010/main" val="179584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3609597-8732-9F92-68A3-D66FF97C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2583" y="-40429"/>
            <a:ext cx="6580566" cy="663479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A3A1827F-8DFD-1F68-FF16-1AB2BF2C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89" y="193971"/>
            <a:ext cx="3922734" cy="1315568"/>
          </a:xfrm>
        </p:spPr>
        <p:txBody>
          <a:bodyPr>
            <a:normAutofit/>
          </a:bodyPr>
          <a:lstStyle/>
          <a:p>
            <a:r>
              <a:rPr lang="pl-PL" sz="2800" dirty="0"/>
              <a:t>Instytucjonalizacja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D4D034C-535F-83B5-A18C-288E5D1B67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812563"/>
              </p:ext>
            </p:extLst>
          </p:nvPr>
        </p:nvGraphicFramePr>
        <p:xfrm>
          <a:off x="78851" y="1524066"/>
          <a:ext cx="5740400" cy="350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950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B8D3F85E-034C-2B40-1A17-E77C2D28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092" y="300507"/>
            <a:ext cx="11036121" cy="1315568"/>
          </a:xfrm>
        </p:spPr>
        <p:txBody>
          <a:bodyPr>
            <a:normAutofit/>
          </a:bodyPr>
          <a:lstStyle/>
          <a:p>
            <a:r>
              <a:rPr lang="pl-PL" sz="2400" dirty="0"/>
              <a:t>Wsparcie przygotowania projektów partnerstw pilotażowych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4C02E376-19FD-53A2-7B93-7F0319F619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132454"/>
              </p:ext>
            </p:extLst>
          </p:nvPr>
        </p:nvGraphicFramePr>
        <p:xfrm>
          <a:off x="699468" y="1429394"/>
          <a:ext cx="10781331" cy="455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5C177751-7D49-9DE3-3967-28CA222119BA}"/>
              </a:ext>
            </a:extLst>
          </p:cNvPr>
          <p:cNvSpPr txBox="1"/>
          <p:nvPr/>
        </p:nvSpPr>
        <p:spPr>
          <a:xfrm>
            <a:off x="7924152" y="5983106"/>
            <a:ext cx="32031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solidFill>
                  <a:schemeClr val="bg1">
                    <a:lumMod val="75000"/>
                  </a:schemeClr>
                </a:solidFill>
              </a:rPr>
              <a:t>Źródło: opracowanie własne w oparciu o monitoring projektu CWD</a:t>
            </a:r>
          </a:p>
        </p:txBody>
      </p:sp>
    </p:spTree>
    <p:extLst>
      <p:ext uri="{BB962C8B-B14F-4D97-AF65-F5344CB8AC3E}">
        <p14:creationId xmlns:p14="http://schemas.microsoft.com/office/powerpoint/2010/main" val="404946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4">
            <a:extLst>
              <a:ext uri="{FF2B5EF4-FFF2-40B4-BE49-F238E27FC236}">
                <a16:creationId xmlns:a16="http://schemas.microsoft.com/office/drawing/2014/main" id="{80B145A4-0EF8-59C4-7E3A-1EA2984E7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88" y="1666875"/>
            <a:ext cx="11045825" cy="13398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pl-PL" sz="1800" b="0" dirty="0"/>
              <a:t>Forum Wymiany Doświadczeń</a:t>
            </a:r>
            <a:br>
              <a:rPr lang="pl-PL" sz="1800" b="0" dirty="0"/>
            </a:br>
            <a:r>
              <a:rPr lang="pl-PL" sz="1800" b="0" dirty="0"/>
              <a:t>Zielona Góra, 16 listopada 2022 r. </a:t>
            </a:r>
          </a:p>
          <a:p>
            <a:pPr algn="ctr">
              <a:lnSpc>
                <a:spcPct val="130000"/>
              </a:lnSpc>
            </a:pPr>
            <a:r>
              <a:rPr lang="pl-PL" sz="1800" b="0" dirty="0"/>
              <a:t>Michał Bargielski – Fundacja Fundusz Współpracy</a:t>
            </a:r>
            <a:br>
              <a:rPr lang="pl-PL" sz="1800" b="0" dirty="0"/>
            </a:br>
            <a:r>
              <a:rPr lang="pl-PL" sz="1800" b="0" dirty="0"/>
              <a:t>mbargielski@cofund.org.pl</a:t>
            </a:r>
          </a:p>
        </p:txBody>
      </p:sp>
    </p:spTree>
    <p:extLst>
      <p:ext uri="{BB962C8B-B14F-4D97-AF65-F5344CB8AC3E}">
        <p14:creationId xmlns:p14="http://schemas.microsoft.com/office/powerpoint/2010/main" val="13704380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WD">
      <a:dk1>
        <a:srgbClr val="000000"/>
      </a:dk1>
      <a:lt1>
        <a:srgbClr val="FFFFFF"/>
      </a:lt1>
      <a:dk2>
        <a:srgbClr val="343434"/>
      </a:dk2>
      <a:lt2>
        <a:srgbClr val="E7E6E6"/>
      </a:lt2>
      <a:accent1>
        <a:srgbClr val="07497F"/>
      </a:accent1>
      <a:accent2>
        <a:srgbClr val="90C145"/>
      </a:accent2>
      <a:accent3>
        <a:srgbClr val="A5A5A5"/>
      </a:accent3>
      <a:accent4>
        <a:srgbClr val="07497F"/>
      </a:accent4>
      <a:accent5>
        <a:srgbClr val="2DB7EB"/>
      </a:accent5>
      <a:accent6>
        <a:srgbClr val="90C145"/>
      </a:accent6>
      <a:hlink>
        <a:srgbClr val="2DB7EB"/>
      </a:hlink>
      <a:folHlink>
        <a:srgbClr val="07497F"/>
      </a:folHlink>
    </a:clrScheme>
    <a:fontScheme name="CWD">
      <a:majorFont>
        <a:latin typeface="Raleway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WD Plus_projekt ppt_szablon" id="{2239D7A6-AA9F-46FC-AE3A-396B34F69423}" vid="{46F77A20-2AC0-443F-92E5-D132191E28C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CWD Plus_projekt ppt_szablon</Template>
  <TotalTime>585</TotalTime>
  <Words>232</Words>
  <Application>Microsoft Office PowerPoint</Application>
  <PresentationFormat>Panoramiczny</PresentationFormat>
  <Paragraphs>34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Calibri</vt:lpstr>
      <vt:lpstr>Raleway</vt:lpstr>
      <vt:lpstr>Motyw pakietu Office</vt:lpstr>
      <vt:lpstr>Wsparcie partnerstw - doświadczenia z regionów</vt:lpstr>
      <vt:lpstr>Perspektywa oceny działań</vt:lpstr>
      <vt:lpstr>Partnerstwa w regionach</vt:lpstr>
      <vt:lpstr>Wstępne rozpoznanie modeli wsparcia – dane cząstkowe</vt:lpstr>
      <vt:lpstr>Instytucjonalizacja</vt:lpstr>
      <vt:lpstr>Wsparcie przygotowania projektów partnerstw pilotażowych</vt:lpstr>
      <vt:lpstr>Forum Wymiany Doświadczeń Zielona Góra, 16 listopada 2022 r.  Michał Bargielski – Fundacja Fundusz Współpracy mbargielski@cofund.org.pl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Kamila Łozińska</dc:creator>
  <cp:lastModifiedBy>Michał Bargielski</cp:lastModifiedBy>
  <cp:revision>5</cp:revision>
  <dcterms:created xsi:type="dcterms:W3CDTF">2022-11-07T11:09:07Z</dcterms:created>
  <dcterms:modified xsi:type="dcterms:W3CDTF">2022-11-16T08:18:08Z</dcterms:modified>
</cp:coreProperties>
</file>