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44" r:id="rId1"/>
  </p:sldMasterIdLst>
  <p:notesMasterIdLst>
    <p:notesMasterId r:id="rId44"/>
  </p:notesMasterIdLst>
  <p:handoutMasterIdLst>
    <p:handoutMasterId r:id="rId45"/>
  </p:handoutMasterIdLst>
  <p:sldIdLst>
    <p:sldId id="342" r:id="rId2"/>
    <p:sldId id="345" r:id="rId3"/>
    <p:sldId id="258" r:id="rId4"/>
    <p:sldId id="295" r:id="rId5"/>
    <p:sldId id="334" r:id="rId6"/>
    <p:sldId id="336" r:id="rId7"/>
    <p:sldId id="337" r:id="rId8"/>
    <p:sldId id="338" r:id="rId9"/>
    <p:sldId id="260" r:id="rId10"/>
    <p:sldId id="304" r:id="rId11"/>
    <p:sldId id="305" r:id="rId12"/>
    <p:sldId id="306" r:id="rId13"/>
    <p:sldId id="309" r:id="rId14"/>
    <p:sldId id="307" r:id="rId15"/>
    <p:sldId id="308" r:id="rId16"/>
    <p:sldId id="262" r:id="rId17"/>
    <p:sldId id="311" r:id="rId18"/>
    <p:sldId id="310" r:id="rId19"/>
    <p:sldId id="313" r:id="rId20"/>
    <p:sldId id="346" r:id="rId21"/>
    <p:sldId id="339" r:id="rId22"/>
    <p:sldId id="340" r:id="rId23"/>
    <p:sldId id="319" r:id="rId24"/>
    <p:sldId id="299" r:id="rId25"/>
    <p:sldId id="300" r:id="rId26"/>
    <p:sldId id="341" r:id="rId27"/>
    <p:sldId id="282" r:id="rId28"/>
    <p:sldId id="325" r:id="rId29"/>
    <p:sldId id="283" r:id="rId30"/>
    <p:sldId id="330" r:id="rId31"/>
    <p:sldId id="343" r:id="rId32"/>
    <p:sldId id="333" r:id="rId33"/>
    <p:sldId id="344" r:id="rId34"/>
    <p:sldId id="286" r:id="rId35"/>
    <p:sldId id="287" r:id="rId36"/>
    <p:sldId id="288" r:id="rId37"/>
    <p:sldId id="289" r:id="rId38"/>
    <p:sldId id="324" r:id="rId39"/>
    <p:sldId id="326" r:id="rId40"/>
    <p:sldId id="327" r:id="rId41"/>
    <p:sldId id="347" r:id="rId42"/>
    <p:sldId id="294" r:id="rId4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>
        <p:scale>
          <a:sx n="110" d="100"/>
          <a:sy n="110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'zestawienie kosztów wykres'!$B$20</c:f>
              <c:strCache>
                <c:ptCount val="1"/>
                <c:pt idx="0">
                  <c:v>Materiały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'zestawienie kosztów wykres'!$A$21:$A$25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'zestawienie kosztów wykres'!$B$21:$B$25</c:f>
              <c:numCache>
                <c:formatCode>General</c:formatCode>
                <c:ptCount val="5"/>
                <c:pt idx="0">
                  <c:v>1923</c:v>
                </c:pt>
                <c:pt idx="1">
                  <c:v>1265</c:v>
                </c:pt>
                <c:pt idx="2">
                  <c:v>801</c:v>
                </c:pt>
                <c:pt idx="3">
                  <c:v>3187</c:v>
                </c:pt>
                <c:pt idx="4">
                  <c:v>2580</c:v>
                </c:pt>
              </c:numCache>
            </c:numRef>
          </c:val>
        </c:ser>
        <c:ser>
          <c:idx val="1"/>
          <c:order val="1"/>
          <c:tx>
            <c:strRef>
              <c:f>'zestawienie kosztów wykres'!$C$20</c:f>
              <c:strCache>
                <c:ptCount val="1"/>
                <c:pt idx="0">
                  <c:v>Sprzęt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'zestawienie kosztów wykres'!$A$21:$A$25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'zestawienie kosztów wykres'!$C$21:$C$25</c:f>
              <c:numCache>
                <c:formatCode>General</c:formatCode>
                <c:ptCount val="5"/>
                <c:pt idx="0">
                  <c:v>4705</c:v>
                </c:pt>
                <c:pt idx="1">
                  <c:v>4420</c:v>
                </c:pt>
                <c:pt idx="2">
                  <c:v>3995</c:v>
                </c:pt>
                <c:pt idx="3">
                  <c:v>6846</c:v>
                </c:pt>
                <c:pt idx="4">
                  <c:v>5466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6862976"/>
        <c:axId val="246864512"/>
        <c:axId val="146378240"/>
      </c:bar3DChart>
      <c:catAx>
        <c:axId val="24686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l-PL"/>
          </a:p>
        </c:txPr>
        <c:crossAx val="246864512"/>
        <c:crosses val="autoZero"/>
        <c:auto val="1"/>
        <c:lblAlgn val="ctr"/>
        <c:lblOffset val="100"/>
        <c:noMultiLvlLbl val="0"/>
      </c:catAx>
      <c:valAx>
        <c:axId val="24686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6862976"/>
        <c:crosses val="autoZero"/>
        <c:crossBetween val="between"/>
      </c:valAx>
      <c:serAx>
        <c:axId val="1463782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6864512"/>
        <c:crosses val="autoZero"/>
      </c:serAx>
      <c:spPr>
        <a:solidFill>
          <a:schemeClr val="tx2">
            <a:lumMod val="75000"/>
            <a:lumOff val="2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31198183560388"/>
          <c:y val="0.84484587033003855"/>
          <c:w val="0.35550962379702533"/>
          <c:h val="0.13825587875086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lt1">
                  <a:lumMod val="8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2CBB1-557E-4B69-B1F2-3F75EC43DCA8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5429F-CCF7-4B11-9613-B425B2C69EA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804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4A2B-5443-44A0-BD2D-7E3C643110B9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EEB05-2D20-473D-A19B-89303F4B21D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29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EB05-2D20-473D-A19B-89303F4B21D7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78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37977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59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72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0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39213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3326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43374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6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18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1861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113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23E21BE-22AF-48A8-872B-99FFC4611E4F}" type="datetimeFigureOut">
              <a:rPr lang="pl-PL" smtClean="0"/>
              <a:pPr/>
              <a:t>14.04.2023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8A88673-0B59-45E5-ADA5-A630A13A2B2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008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  <p:sldLayoutId id="214748575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14"/>
            <a:ext cx="1219200" cy="92392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725825" y="5832640"/>
            <a:ext cx="4309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l-PL" b="1" i="1" kern="0" spc="-75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Zarząd Dróg </a:t>
            </a:r>
            <a:r>
              <a:rPr lang="pl-PL" b="1" i="1" kern="0" spc="-75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Wojewódzkich w </a:t>
            </a:r>
            <a:r>
              <a:rPr lang="pl-PL" b="1" i="1" kern="0" spc="-75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Zielonej Górze</a:t>
            </a:r>
          </a:p>
        </p:txBody>
      </p:sp>
      <p:sp>
        <p:nvSpPr>
          <p:cNvPr id="8" name="Prostokąt 7"/>
          <p:cNvSpPr/>
          <p:nvPr/>
        </p:nvSpPr>
        <p:spPr>
          <a:xfrm>
            <a:off x="320384" y="1253346"/>
            <a:ext cx="586475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INFORMACJA O ZADANIACH </a:t>
            </a: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 INWESTYCYJNYCH REALIZOWANYCH NA </a:t>
            </a: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DROGACH WOJEWÓDZKICH W 2022 ROKU</a:t>
            </a:r>
          </a:p>
          <a:p>
            <a:pPr algn="ctr" defTabSz="685800">
              <a:defRPr/>
            </a:pPr>
            <a:endParaRPr lang="pl-PL" sz="1200" i="1" kern="0" spc="-75" dirty="0" smtClean="0">
              <a:latin typeface="Arial Narrow" panose="020B0606020202030204" pitchFamily="34" charset="0"/>
              <a:cs typeface="Arial CE" panose="020B0604020202020204" pitchFamily="34" charset="0"/>
            </a:endParaRPr>
          </a:p>
          <a:p>
            <a:pPr algn="ctr" defTabSz="685800">
              <a:defRPr/>
            </a:pPr>
            <a:r>
              <a:rPr lang="pl-PL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ORAZ </a:t>
            </a:r>
          </a:p>
          <a:p>
            <a:pPr algn="ctr" defTabSz="685800">
              <a:defRPr/>
            </a:pPr>
            <a:endParaRPr lang="pl-PL" sz="1100" i="1" kern="0" spc="-75" dirty="0">
              <a:latin typeface="Arial Narrow" panose="020B0606020202030204" pitchFamily="34" charset="0"/>
              <a:cs typeface="Arial CE" panose="020B0604020202020204" pitchFamily="34" charset="0"/>
            </a:endParaRPr>
          </a:p>
          <a:p>
            <a:pPr algn="ctr" defTabSz="685800">
              <a:defRPr/>
            </a:pP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INFORMACJA O INWESTYCJACH PRIORYTETOWYCH </a:t>
            </a: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/>
            </a:r>
            <a:b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</a:b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NA </a:t>
            </a: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DROGACH WOJEWÓDZKICH</a:t>
            </a:r>
          </a:p>
          <a:p>
            <a:pPr algn="ctr" defTabSz="685800">
              <a:defRPr/>
            </a:pP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REALIZOWANYCH </a:t>
            </a: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 W  RAMACH </a:t>
            </a: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RPO –  LUBUSKIE 2020 </a:t>
            </a:r>
            <a:endParaRPr lang="pl-PL" b="1" i="1" kern="0" spc="-75" dirty="0" smtClean="0">
              <a:latin typeface="Arial Narrow" panose="020B0606020202030204" pitchFamily="34" charset="0"/>
              <a:cs typeface="Arial CE" panose="020B0604020202020204" pitchFamily="34" charset="0"/>
            </a:endParaRPr>
          </a:p>
          <a:p>
            <a:pPr algn="ctr" defTabSz="685800">
              <a:defRPr/>
            </a:pP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ORAZ </a:t>
            </a: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PLANOWANYCH DO REALIZACJI  </a:t>
            </a:r>
          </a:p>
          <a:p>
            <a:pPr algn="ctr" defTabSz="685800">
              <a:defRPr/>
            </a:pP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W RAMACH NOWEJ PERSPEKTYWY FINANSOWEJ </a:t>
            </a:r>
            <a:endParaRPr lang="pl-PL" b="1" i="1" kern="0" spc="-75" dirty="0" smtClean="0">
              <a:latin typeface="Arial Narrow" panose="020B0606020202030204" pitchFamily="34" charset="0"/>
              <a:cs typeface="Arial CE" panose="020B0604020202020204" pitchFamily="34" charset="0"/>
            </a:endParaRPr>
          </a:p>
          <a:p>
            <a:pPr algn="ctr" defTabSz="685800">
              <a:defRPr/>
            </a:pPr>
            <a:r>
              <a:rPr lang="pl-PL" b="1" i="1" kern="0" spc="-75" dirty="0" smtClean="0">
                <a:latin typeface="Arial Narrow" panose="020B0606020202030204" pitchFamily="34" charset="0"/>
                <a:cs typeface="Arial CE" panose="020B0604020202020204" pitchFamily="34" charset="0"/>
              </a:rPr>
              <a:t>W </a:t>
            </a:r>
            <a:r>
              <a:rPr lang="pl-PL" b="1" i="1" kern="0" spc="-75" dirty="0">
                <a:latin typeface="Arial Narrow" panose="020B0606020202030204" pitchFamily="34" charset="0"/>
                <a:cs typeface="Arial CE" panose="020B0604020202020204" pitchFamily="34" charset="0"/>
              </a:rPr>
              <a:t>LATACH 2021- 2027</a:t>
            </a:r>
          </a:p>
        </p:txBody>
      </p:sp>
    </p:spTree>
    <p:extLst>
      <p:ext uri="{BB962C8B-B14F-4D97-AF65-F5344CB8AC3E}">
        <p14:creationId xmlns:p14="http://schemas.microsoft.com/office/powerpoint/2010/main" val="38903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0598" y="31930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Budowa chodnika w ciągu drogi wojewódzkiej nr 156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odcinku Strzelce Krajeńskie – Ciecierzyn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pl-PL" sz="2400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 descr="S:\04_DIM\12_WBN\05_Materiały dla WPE\156_Ciecierzyn\IMG_20221007_1153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76" y="1600199"/>
            <a:ext cx="6844937" cy="3771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8226" y="245344"/>
            <a:ext cx="8784574" cy="9956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drogi woj. nr 138 w m. Wałowice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zakresie korekty łuku i budowy chodnika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pl-PL" sz="2400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 descr="S:\04_DIM\12_WBN\05_Materiały dla WPE\138_Walowice\IMG_20221219_10243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7" y="1889761"/>
            <a:ext cx="5553982" cy="343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S:\04_DIM\12_WBN\05_Materiały dla WPE\138_Walowice\20221110_1228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08" y="1889761"/>
            <a:ext cx="4065183" cy="343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03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5712" y="510622"/>
            <a:ext cx="8891677" cy="930999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drogi wojewódzkiej nr 287 w zakresie budowy chodnika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m. Bobrowice</a:t>
            </a:r>
            <a: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pl-PL" sz="2400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r>
              <a:rPr lang="pl-PL" sz="2400" b="1" dirty="0" smtClean="0"/>
              <a:t> 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i="1" dirty="0"/>
          </a:p>
        </p:txBody>
      </p:sp>
      <p:pic>
        <p:nvPicPr>
          <p:cNvPr id="6" name="Symbol zastępczy zawartości 5" descr="S:\04_DIM\12_WBN\05_Materiały dla WPE\287_Bobrowice\IMG_20230111_13103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1898466"/>
            <a:ext cx="5771436" cy="303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05" y="1898467"/>
            <a:ext cx="5396964" cy="30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6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1549" y="357051"/>
            <a:ext cx="8911687" cy="984069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Budowa ścieżki rowerowej w ciągu drogi wojewódzkiej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nr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315 w m. Lipiny</a:t>
            </a:r>
            <a:endParaRPr lang="pl-PL" sz="2400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 descr="S:\04_DIM\12_WBN\05_Materiały dla WPE\315_Lipiny\IMG_20220930_1108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40" y="1561381"/>
            <a:ext cx="6965015" cy="3720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51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4153" y="358541"/>
            <a:ext cx="8798837" cy="510746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Budowa sygnalizacji świetlnej typu ALL RED z detekcją ruchu pojazdów oraz wzbudzanych mechanicznie na przycisk wraz z dedykowanym oświetleniem przejść dla pieszych na drodze wojewódzkiej nr 282 </a:t>
            </a:r>
            <a:r>
              <a:rPr lang="pl-PL" sz="2400" b="1" i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i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i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4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m. Droszków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dirty="0" smtClean="0"/>
              <a:t> </a:t>
            </a:r>
            <a:br>
              <a:rPr lang="pl-PL" sz="2400" dirty="0" smtClean="0"/>
            </a:br>
            <a:endParaRPr lang="pl-PL" sz="2400" b="1" i="1" dirty="0"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1" y="2481941"/>
            <a:ext cx="3944984" cy="29587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46" y="2481942"/>
            <a:ext cx="5199863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6913" y="879923"/>
            <a:ext cx="8911687" cy="563335"/>
          </a:xfrm>
        </p:spPr>
        <p:txBody>
          <a:bodyPr>
            <a:normAutofit/>
          </a:bodyPr>
          <a:lstStyle/>
          <a:p>
            <a:pPr algn="ctr"/>
            <a:r>
              <a:rPr lang="pl-PL" sz="20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Odnowy Dywanikowe </a:t>
            </a:r>
            <a:endParaRPr lang="pl-P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1280" y="1454686"/>
            <a:ext cx="10482952" cy="4860323"/>
          </a:xfrm>
        </p:spPr>
        <p:txBody>
          <a:bodyPr>
            <a:normAutofit/>
          </a:bodyPr>
          <a:lstStyle/>
          <a:p>
            <a:pPr algn="just"/>
            <a:r>
              <a:rPr lang="pl-PL" sz="2400" dirty="0">
                <a:latin typeface="Arial Narrow" panose="020B0606020202030204" pitchFamily="34" charset="0"/>
              </a:rPr>
              <a:t>W ramach odnów dywanikowych zrealizowano </a:t>
            </a:r>
            <a:r>
              <a:rPr lang="pl-PL" sz="2400" b="1" dirty="0">
                <a:latin typeface="Arial Narrow" panose="020B0606020202030204" pitchFamily="34" charset="0"/>
              </a:rPr>
              <a:t>11</a:t>
            </a:r>
            <a:r>
              <a:rPr lang="pl-PL" sz="2400" dirty="0">
                <a:latin typeface="Arial Narrow" panose="020B0606020202030204" pitchFamily="34" charset="0"/>
              </a:rPr>
              <a:t> inwestycji na drogach wojewódzkich </a:t>
            </a:r>
            <a:r>
              <a:rPr lang="pl-PL" sz="2400" dirty="0" smtClean="0">
                <a:latin typeface="Arial Narrow" panose="020B0606020202030204" pitchFamily="34" charset="0"/>
              </a:rPr>
              <a:t/>
            </a:r>
            <a:br>
              <a:rPr lang="pl-PL" sz="2400" dirty="0" smtClean="0">
                <a:latin typeface="Arial Narrow" panose="020B0606020202030204" pitchFamily="34" charset="0"/>
              </a:rPr>
            </a:br>
            <a:r>
              <a:rPr lang="pl-PL" sz="2400" dirty="0" smtClean="0">
                <a:latin typeface="Arial Narrow" panose="020B0606020202030204" pitchFamily="34" charset="0"/>
              </a:rPr>
              <a:t>o </a:t>
            </a:r>
            <a:r>
              <a:rPr lang="pl-PL" sz="2400" dirty="0">
                <a:latin typeface="Arial Narrow" panose="020B0606020202030204" pitchFamily="34" charset="0"/>
              </a:rPr>
              <a:t>łącznej długości </a:t>
            </a:r>
            <a:r>
              <a:rPr lang="pl-PL" sz="2400" b="1" dirty="0">
                <a:latin typeface="Arial Narrow" panose="020B0606020202030204" pitchFamily="34" charset="0"/>
              </a:rPr>
              <a:t>9,49 km</a:t>
            </a:r>
            <a:r>
              <a:rPr lang="pl-PL" sz="2400" dirty="0">
                <a:latin typeface="Arial Narrow" panose="020B0606020202030204" pitchFamily="34" charset="0"/>
              </a:rPr>
              <a:t> polegających na poprawie nawierzchni dróg, których stan zagrażał bezpieczeństwu użytkowników ruchu i wymagał pilnej interwencji. Odnowy nawierzchni na ciągach dróg uzasadnione były z ekonomicznego punktu widzenia. </a:t>
            </a:r>
            <a:endParaRPr lang="pl-PL" sz="2400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pl-PL" sz="1050" dirty="0" smtClean="0">
              <a:latin typeface="Arial Narrow" panose="020B0606020202030204" pitchFamily="34" charset="0"/>
            </a:endParaRPr>
          </a:p>
          <a:p>
            <a:pPr algn="just"/>
            <a:r>
              <a:rPr lang="pl-PL" sz="2400" dirty="0" smtClean="0">
                <a:latin typeface="Arial Narrow" panose="020B0606020202030204" pitchFamily="34" charset="0"/>
              </a:rPr>
              <a:t>Wykonanie </a:t>
            </a:r>
            <a:r>
              <a:rPr lang="pl-PL" sz="2400" dirty="0">
                <a:latin typeface="Arial Narrow" panose="020B0606020202030204" pitchFamily="34" charset="0"/>
              </a:rPr>
              <a:t>odnów na odcinkach, które nie wymagały jeszcze gruntownej przebudowy, pozwoliło dużo mniejszym nakładem finansowym, </a:t>
            </a:r>
            <a:r>
              <a:rPr lang="pl-PL" sz="2400" dirty="0" smtClean="0">
                <a:latin typeface="Arial Narrow" panose="020B0606020202030204" pitchFamily="34" charset="0"/>
              </a:rPr>
              <a:t>niż </a:t>
            </a:r>
            <a:r>
              <a:rPr lang="pl-PL" sz="2400" dirty="0">
                <a:latin typeface="Arial Narrow" panose="020B0606020202030204" pitchFamily="34" charset="0"/>
              </a:rPr>
              <a:t>w przypadku kompleksowej przebudowy drogi, na zatrzymanie postępującej degradacji odcinków dróg. Odnowy wykonano na ciągach dróg nr: 131, 139, 158, 276, 286, 287, 289, </a:t>
            </a:r>
            <a:r>
              <a:rPr lang="pl-PL" sz="2400" dirty="0" smtClean="0">
                <a:latin typeface="Arial Narrow" panose="020B0606020202030204" pitchFamily="34" charset="0"/>
              </a:rPr>
              <a:t>296: </a:t>
            </a:r>
            <a:endParaRPr lang="pl-PL" sz="2400" dirty="0">
              <a:latin typeface="Arial Narrow" panose="020B0606020202030204" pitchFamily="34" charset="0"/>
            </a:endParaRP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</a:t>
            </a:r>
            <a:r>
              <a:rPr lang="pl-PL" sz="2200" dirty="0">
                <a:solidFill>
                  <a:schemeClr val="tx1"/>
                </a:solidFill>
                <a:latin typeface="Arial Narrow" panose="020B0606020202030204" pitchFamily="34" charset="0"/>
              </a:rPr>
              <a:t>łącznej długości </a:t>
            </a:r>
            <a:r>
              <a:rPr lang="pl-PL" sz="2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9,49 km</a:t>
            </a:r>
            <a:endParaRPr lang="pl-PL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 </a:t>
            </a:r>
            <a:r>
              <a:rPr lang="pl-PL" sz="2200" dirty="0">
                <a:solidFill>
                  <a:schemeClr val="tx1"/>
                </a:solidFill>
                <a:latin typeface="Arial Narrow" panose="020B0606020202030204" pitchFamily="34" charset="0"/>
              </a:rPr>
              <a:t>całkowitej wartości </a:t>
            </a:r>
            <a:r>
              <a:rPr lang="pl-PL" sz="2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17,63 </a:t>
            </a:r>
            <a:r>
              <a:rPr lang="pl-PL" sz="22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zł.</a:t>
            </a:r>
          </a:p>
          <a:p>
            <a:pPr indent="450215" algn="just">
              <a:lnSpc>
                <a:spcPct val="140000"/>
              </a:lnSpc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223401" y="287661"/>
            <a:ext cx="10018713" cy="52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</a:pP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ZADANIA W RAMACH budżetu własnego</a:t>
            </a:r>
            <a:r>
              <a:rPr lang="pl-PL" sz="1800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800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</a:br>
            <a:endParaRPr lang="pl-PL" sz="18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2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8754" y="494574"/>
            <a:ext cx="10344700" cy="907506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polegająca na wzmocnieniu drogi woj. nr 158 relacji Janczewo - Gralewo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odcinku od km 7+300 do km 8+562</a:t>
            </a:r>
            <a:r>
              <a:rPr lang="pl-PL" sz="2400" dirty="0" smtClean="0">
                <a:latin typeface="Arial Narrow" pitchFamily="34" charset="0"/>
              </a:rPr>
              <a:t/>
            </a:r>
            <a:br>
              <a:rPr lang="pl-PL" sz="2400" dirty="0" smtClean="0">
                <a:latin typeface="Arial Narrow" pitchFamily="34" charset="0"/>
              </a:rPr>
            </a:br>
            <a:r>
              <a:rPr lang="pl-PL" sz="2400" b="1" dirty="0" smtClean="0">
                <a:latin typeface="Arial Narrow" pitchFamily="34" charset="0"/>
              </a:rPr>
              <a:t> 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7" y="1867989"/>
            <a:ext cx="77503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6356" y="17450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polegająca na odnowie dywanikowej drogi wojewódzkiej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nr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276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odc. Krosno Odrzańskie - Radnica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km 4+299,50-5+200,50</a:t>
            </a: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2400" dirty="0">
                <a:solidFill>
                  <a:schemeClr val="tx2">
                    <a:lumMod val="75000"/>
                  </a:schemeClr>
                </a:solidFill>
              </a:rPr>
            </a:br>
            <a:endParaRPr lang="pl-PL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9" y="1959428"/>
            <a:ext cx="8024480" cy="38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1784" y="304482"/>
            <a:ext cx="9318528" cy="12543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polegająca na odnowie dywanikowej drogi wojewódzkiej nr 289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od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km 36+612 ÷ 37+602 odc. Tuchola Żarska – </a:t>
            </a:r>
            <a:r>
              <a:rPr lang="pl-PL" sz="27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skrzyż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 Zabłocie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 descr="S:\04_DIM\12_WBN\05_Materiały dla WPE\289_Tuchola Żarska\20221209_1037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91" y="1924595"/>
            <a:ext cx="7138951" cy="3866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28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6864" y="329012"/>
            <a:ext cx="8911687" cy="1280890"/>
          </a:xfrm>
        </p:spPr>
        <p:txBody>
          <a:bodyPr/>
          <a:lstStyle/>
          <a:p>
            <a:pPr algn="ctr"/>
            <a:r>
              <a:rPr lang="pl-PL" sz="2400" b="1" i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ZESTAWIENIE ZADAŃ ZAKOŃCZONYCH W </a:t>
            </a:r>
            <a:r>
              <a:rPr lang="pl-PL" sz="2400" b="1" i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2022 </a:t>
            </a:r>
            <a:r>
              <a:rPr lang="pl-PL" sz="2400" b="1" i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R., </a:t>
            </a:r>
            <a:br>
              <a:rPr lang="pl-PL" sz="2400" b="1" i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i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DOFINANSOWANYCH ZE ŚRODKÓW RPO - LUBUSKIE 2020</a:t>
            </a:r>
            <a:endParaRPr lang="pl-PL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603042"/>
              </p:ext>
            </p:extLst>
          </p:nvPr>
        </p:nvGraphicFramePr>
        <p:xfrm>
          <a:off x="505342" y="1663890"/>
          <a:ext cx="10772503" cy="2836511"/>
        </p:xfrm>
        <a:graphic>
          <a:graphicData uri="http://schemas.openxmlformats.org/drawingml/2006/table">
            <a:tbl>
              <a:tblPr firstRow="1" firstCol="1" bandRow="1"/>
              <a:tblGrid>
                <a:gridCol w="520570"/>
                <a:gridCol w="1499819"/>
                <a:gridCol w="696686"/>
                <a:gridCol w="1062446"/>
                <a:gridCol w="1158240"/>
                <a:gridCol w="1105988"/>
                <a:gridCol w="1014901"/>
                <a:gridCol w="981838"/>
                <a:gridCol w="981838"/>
                <a:gridCol w="857139"/>
                <a:gridCol w="893038"/>
              </a:tblGrid>
              <a:tr h="6944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 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Lata rzeczowej realizacji projektu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Całkowita</a:t>
                      </a:r>
                      <a:b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projektu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kosztów kwalifikowalnych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Całkowite Dofinansowanie </a:t>
                      </a:r>
                      <a:b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RPO-Lubuskie 2020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kwalifikowalna - wykonanie</a:t>
                      </a:r>
                      <a:b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roku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 z RPO - Lubuskie 2020 </a:t>
                      </a:r>
                      <a:b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Wkład własny </a:t>
                      </a:r>
                      <a:b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Osiągnięte rezultaty </a:t>
                      </a:r>
                      <a:b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br>
                        <a:rPr lang="pl-PL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2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[długość km]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467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EFRR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Budżet państwa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54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Inwestycja zakończona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240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mostu przez rzekę Odrę </a:t>
                      </a:r>
                      <a:r>
                        <a:rPr lang="pl-PL" sz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wraz </a:t>
                      </a: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budową nowego przebiegu drogi wojewódzkiej nr 282 - Etap II 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2017-2022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91 153 818,45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82 416 307,50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81 592 144,42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25 717 531,00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20 585 967,11</a:t>
                      </a:r>
                      <a:endParaRPr lang="pl-PL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4 812 668,52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318 895,37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9,20</a:t>
                      </a:r>
                      <a:endParaRPr lang="pl-PL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18" marR="42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91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6559" y="0"/>
            <a:ext cx="10497132" cy="6522720"/>
          </a:xfrm>
        </p:spPr>
        <p:txBody>
          <a:bodyPr>
            <a:noAutofit/>
          </a:bodyPr>
          <a:lstStyle/>
          <a:p>
            <a:pPr marL="0" lvl="0" indent="0" algn="just">
              <a:buClr>
                <a:schemeClr val="accent2"/>
              </a:buClr>
              <a:buSzPct val="80000"/>
              <a:buNone/>
            </a:pPr>
            <a:endParaRPr lang="pl-PL" sz="2000" dirty="0">
              <a:latin typeface="Arial Narrow" panose="020B0606020202030204" pitchFamily="34" charset="0"/>
            </a:endParaRPr>
          </a:p>
          <a:p>
            <a:pPr marL="0" lvl="0" indent="0" algn="just">
              <a:spcBef>
                <a:spcPts val="0"/>
              </a:spcBef>
              <a:buClr>
                <a:schemeClr val="accent2"/>
              </a:buClr>
              <a:buSzPct val="80000"/>
              <a:buNone/>
            </a:pPr>
            <a:endParaRPr lang="pl-PL" sz="1800" dirty="0">
              <a:solidFill>
                <a:prstClr val="black">
                  <a:lumMod val="10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95454" y="432619"/>
            <a:ext cx="614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REALIZACJA ZADAŃ INWESTYCYJNYCH </a:t>
            </a:r>
            <a:br>
              <a:rPr lang="pl-PL" sz="2400" b="1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NA DROGACH WOJEWÓDZKICH W </a:t>
            </a:r>
            <a:r>
              <a:rPr lang="pl-PL" sz="24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2022 </a:t>
            </a:r>
            <a:r>
              <a:rPr lang="pl-PL" sz="2400" b="1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ROKU</a:t>
            </a:r>
            <a:endParaRPr lang="pl-PL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454295" y="848117"/>
            <a:ext cx="9692759" cy="3988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 smtClean="0"/>
          </a:p>
          <a:p>
            <a:pPr marL="0" indent="0">
              <a:buFont typeface="Franklin Gothic Book" panose="020B0503020102020204" pitchFamily="34" charset="0"/>
              <a:buNone/>
            </a:pPr>
            <a:endParaRPr lang="pl-PL" sz="4200" dirty="0" smtClean="0">
              <a:latin typeface="Arial Narrow" panose="020B0606020202030204" pitchFamily="34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pl-PL" dirty="0" smtClean="0">
              <a:latin typeface="Arial Narrow" panose="020B0606020202030204" pitchFamily="34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pl-PL" dirty="0" smtClean="0">
              <a:latin typeface="Arial Narrow" panose="020B0606020202030204" pitchFamily="34" charset="0"/>
            </a:endParaRP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</a:pPr>
            <a:r>
              <a:rPr lang="pl-PL" sz="5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Wykonanie wydatków budżetowych Zarządu Dróg Wojewódzkich w Zielonej Górze w 2022 r.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</a:pPr>
            <a:r>
              <a:rPr lang="pl-PL" sz="5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osiągnęło wartość </a:t>
            </a:r>
            <a:r>
              <a:rPr lang="pl-PL" sz="50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206,20 mln zł,</a:t>
            </a:r>
            <a:r>
              <a:rPr lang="pl-PL" sz="5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tego na budowy, przebudowy, bieżące utrzymanie, remonty dróg i obiektów mostowych, wykup gruntów pod realizowane inwestycje oraz opracowanie dokumentacji projektowych wydatkowano kwotę</a:t>
            </a:r>
            <a:r>
              <a:rPr lang="pl-PL" sz="50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185,68 mln zł.</a:t>
            </a:r>
            <a:r>
              <a:rPr lang="pl-PL" sz="5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</a:pPr>
            <a:endParaRPr lang="pl-PL" sz="4800" b="1" dirty="0" smtClean="0">
              <a:solidFill>
                <a:srgbClr val="FF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</a:pPr>
            <a:r>
              <a:rPr lang="pl-PL" sz="48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Największa część tej kwoty przeznaczona została na budowy oraz przebudowy dróg i mostów.</a:t>
            </a:r>
            <a:endParaRPr lang="pl-PL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09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1328468" y="228600"/>
            <a:ext cx="9601200" cy="780691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Budowa mostu przez rzekę Odrę wraz z budową nowego przebiegu drogi wojewódzkiej nr 282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–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Etap II</a:t>
            </a: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</a:br>
            <a:endParaRPr lang="pl-PL" sz="2400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980372" y="1139597"/>
            <a:ext cx="10829110" cy="35814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dirty="0" smtClean="0">
                <a:latin typeface="Arial Narrow" panose="020B0606020202030204" pitchFamily="34" charset="0"/>
              </a:rPr>
              <a:t>Inwestycja </a:t>
            </a:r>
            <a:r>
              <a:rPr lang="pl-PL" dirty="0">
                <a:latin typeface="Arial Narrow" panose="020B0606020202030204" pitchFamily="34" charset="0"/>
              </a:rPr>
              <a:t>realizowana była w latach 2017-2022 w systemie projektuj i buduj, dnia 28.10.2022 r. została oddana do </a:t>
            </a:r>
            <a:r>
              <a:rPr lang="pl-PL" dirty="0" smtClean="0">
                <a:latin typeface="Arial Narrow" panose="020B0606020202030204" pitchFamily="34" charset="0"/>
              </a:rPr>
              <a:t>użytkowania</a:t>
            </a:r>
            <a:r>
              <a:rPr lang="pl-PL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019561" y="1838128"/>
            <a:ext cx="10750732" cy="3400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2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Zakres inwestycji obejmował: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budowę nowego przebiegu drogi wojewódzkiej nr 282  (dł. ok. 9,2 km), która stanowi obwodnicę miejscowości Łaz, Zabór i Milsko oraz Przewóz,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mostu nad rzeką Odrą (dł. ok 364 m),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mostu przez rzekę Śmigę (dł. ok 18m),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skrzyżowań  (2 skrzyżowania typu rondo,  2 skrzyżowania skanalizowane),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budowę/przebudowę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systemu odwodnienia,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infrastruktury rowerowej,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budowę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nowych przejazdów gospodarczych,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elementy 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oświetlenia mostu na rzece Odrze oraz skrzyżowań, nasadzenia drzew i krzewów.</a:t>
            </a:r>
            <a:endParaRPr lang="pl-PL" sz="20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941923" y="5231872"/>
            <a:ext cx="11064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2000" b="1" dirty="0" smtClean="0">
                <a:latin typeface="Arial Narrow" panose="020B0606020202030204" pitchFamily="34" charset="0"/>
              </a:rPr>
              <a:t>Całkowita wartość </a:t>
            </a:r>
            <a:r>
              <a:rPr lang="pl-PL" sz="2000" b="1" dirty="0">
                <a:latin typeface="Arial Narrow" panose="020B0606020202030204" pitchFamily="34" charset="0"/>
              </a:rPr>
              <a:t>projektu – </a:t>
            </a:r>
            <a:r>
              <a:rPr lang="pl-PL" sz="2000" b="1" dirty="0" smtClean="0">
                <a:latin typeface="Arial Narrow" panose="020B0606020202030204" pitchFamily="34" charset="0"/>
              </a:rPr>
              <a:t>91,15 </a:t>
            </a:r>
            <a:r>
              <a:rPr lang="pl-PL" sz="2000" b="1" dirty="0">
                <a:latin typeface="Arial Narrow" panose="020B0606020202030204" pitchFamily="34" charset="0"/>
              </a:rPr>
              <a:t>mln </a:t>
            </a:r>
            <a:r>
              <a:rPr lang="pl-PL" sz="2000" b="1" dirty="0" smtClean="0">
                <a:latin typeface="Arial Narrow" panose="020B0606020202030204" pitchFamily="34" charset="0"/>
              </a:rPr>
              <a:t>zł</a:t>
            </a:r>
          </a:p>
          <a:p>
            <a:pPr marL="342900" indent="-342900"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2000" b="1" dirty="0" smtClean="0">
                <a:latin typeface="Arial Narrow" panose="020B0606020202030204" pitchFamily="34" charset="0"/>
              </a:rPr>
              <a:t>Wartość kosztów kwalifikowalnych – 82,42  mln zł</a:t>
            </a:r>
          </a:p>
          <a:p>
            <a:pPr marL="342900" indent="-342900"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 Narrow" panose="020B0606020202030204" pitchFamily="34" charset="0"/>
              </a:rPr>
              <a:t>Zadanie zrealizowane w ramach RPO – </a:t>
            </a:r>
            <a:r>
              <a:rPr lang="pl-PL" sz="2000" b="1" dirty="0" smtClean="0">
                <a:latin typeface="Arial Narrow" panose="020B0606020202030204" pitchFamily="34" charset="0"/>
              </a:rPr>
              <a:t>L2020</a:t>
            </a:r>
          </a:p>
          <a:p>
            <a:pPr marL="342900" indent="-342900" algn="just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2000" b="1" dirty="0" smtClean="0">
                <a:latin typeface="Arial Narrow" panose="020B0606020202030204" pitchFamily="34" charset="0"/>
              </a:rPr>
              <a:t>Wykonawca </a:t>
            </a:r>
            <a:r>
              <a:rPr lang="pl-PL" sz="2000" b="1" dirty="0">
                <a:latin typeface="Arial Narrow" panose="020B0606020202030204" pitchFamily="34" charset="0"/>
              </a:rPr>
              <a:t>inwestycji  MOTA-ENGIL CENTRAL EUROPE </a:t>
            </a:r>
            <a:r>
              <a:rPr lang="pl-PL" sz="2000" b="1" dirty="0" smtClean="0">
                <a:latin typeface="Arial Narrow" panose="020B0606020202030204" pitchFamily="34" charset="0"/>
              </a:rPr>
              <a:t>S.A., Inżynier </a:t>
            </a:r>
            <a:r>
              <a:rPr lang="pl-PL" sz="2000" b="1" dirty="0">
                <a:latin typeface="Arial Narrow" panose="020B0606020202030204" pitchFamily="34" charset="0"/>
              </a:rPr>
              <a:t>projektu: </a:t>
            </a:r>
            <a:r>
              <a:rPr lang="pl-PL" sz="2000" b="1" dirty="0" err="1">
                <a:latin typeface="Arial Narrow" panose="020B0606020202030204" pitchFamily="34" charset="0"/>
              </a:rPr>
              <a:t>Promost</a:t>
            </a:r>
            <a:r>
              <a:rPr lang="pl-PL" sz="2000" b="1" dirty="0">
                <a:latin typeface="Arial Narrow" panose="020B0606020202030204" pitchFamily="34" charset="0"/>
              </a:rPr>
              <a:t> Sp. z o.o</a:t>
            </a:r>
            <a:r>
              <a:rPr lang="pl-PL" sz="20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46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9421" y="228600"/>
            <a:ext cx="9601200" cy="785949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Budowa mostu przez rzekę Odrę wraz z budową nowego przebiegu drogi wojewódzkiej nr 282 – Etap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II – etapy powstawania </a:t>
            </a: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S:\00_D\11_WPZ\Wydział_Planowania\RPO - Lubuskie 2020\282 MILSKO\kampania promocyjna\zakonczenie inwestycji\materiały do prezentacji\zdjęcia\most - etapy powstawania\4 27.05.20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57" y="1374798"/>
            <a:ext cx="4789714" cy="23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S:\00_D\11_WPZ\Wydział_Planowania\RPO - Lubuskie 2020\282 MILSKO\kampania promocyjna\zakonczenie inwestycji\materiały do prezentacji\zdjęcia\most - etapy powstawania\6 29.07.20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9765"/>
          <a:stretch/>
        </p:blipFill>
        <p:spPr bwMode="auto">
          <a:xfrm>
            <a:off x="6406947" y="1374798"/>
            <a:ext cx="4838228" cy="2316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S:\00_D\11_WPZ\Wydział_Planowania\RPO - Lubuskie 2020\282 MILSKO\kampania promocyjna\zakonczenie inwestycji\materiały do prezentacji\zdjęcia\most - etapy powstawania\9 17.11.20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8" y="3963978"/>
            <a:ext cx="4926517" cy="259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S:\00_D\11_WPZ\Wydział_Planowania\RPO - Lubuskie 2020\282 MILSKO\kampania promocyjna\zakonczenie inwestycji\materiały do prezentacji\zdjęcia\most - etapy powstawania\16 15.03.20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20750"/>
          <a:stretch/>
        </p:blipFill>
        <p:spPr bwMode="auto">
          <a:xfrm>
            <a:off x="6406947" y="3963978"/>
            <a:ext cx="4922196" cy="2591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365150" y="1488332"/>
            <a:ext cx="138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Maj 2021 r.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9717933" y="1488332"/>
            <a:ext cx="152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Lipiec 2021 r.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040649" y="4065892"/>
            <a:ext cx="18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Listopad 2021 r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9632862" y="4065892"/>
            <a:ext cx="169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Marzec 2022 r.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6910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384242"/>
            <a:ext cx="9601200" cy="84144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Budowa mostu przez rzekę Odrę wraz z budową nowego przebiegu drogi wojewódzkiej nr 282 – Etap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II</a:t>
            </a:r>
            <a:endParaRPr lang="pl-PL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 bwMode="auto">
          <a:xfrm>
            <a:off x="1871634" y="1352145"/>
            <a:ext cx="8601132" cy="4741025"/>
          </a:xfrm>
          <a:prstGeom prst="rect">
            <a:avLst/>
          </a:prstGeom>
          <a:ln w="3175" cmpd="sng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2904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8257" y="267419"/>
            <a:ext cx="8911687" cy="114107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Zestawienie zadań w trakcie realizacji, dofinansowanych ze środków Regionalnego Programu Operacyjnego - Lubuskie 2020</a:t>
            </a:r>
            <a:endParaRPr lang="pl-PL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36359"/>
              </p:ext>
            </p:extLst>
          </p:nvPr>
        </p:nvGraphicFramePr>
        <p:xfrm>
          <a:off x="146648" y="1225363"/>
          <a:ext cx="11826815" cy="5082211"/>
        </p:xfrm>
        <a:graphic>
          <a:graphicData uri="http://schemas.openxmlformats.org/drawingml/2006/table">
            <a:tbl>
              <a:tblPr firstRow="1" firstCol="1" bandRow="1"/>
              <a:tblGrid>
                <a:gridCol w="341817"/>
                <a:gridCol w="1918305"/>
                <a:gridCol w="862641"/>
                <a:gridCol w="1121434"/>
                <a:gridCol w="1268083"/>
                <a:gridCol w="1216325"/>
                <a:gridCol w="1112807"/>
                <a:gridCol w="1190446"/>
                <a:gridCol w="1035169"/>
                <a:gridCol w="1061050"/>
                <a:gridCol w="698738"/>
              </a:tblGrid>
              <a:tr h="71078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Lata rzeczowej realizacji projektu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Całkowita</a:t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projektu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kosztów </a:t>
                      </a:r>
                      <a:r>
                        <a:rPr lang="pl-PL" sz="13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kwalifikowalnych</a:t>
                      </a:r>
                      <a:endParaRPr lang="pl-PL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Całkowite </a:t>
                      </a:r>
                      <a:r>
                        <a:rPr lang="pl-PL" sz="14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 </a:t>
                      </a: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RPO-Lubuskie 2020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</a:t>
                      </a:r>
                      <a:r>
                        <a:rPr lang="pl-PL" sz="14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kwalifikowalna </a:t>
                      </a: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wykonanie</a:t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roku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 z RPO - Lubuskie 2020 </a:t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Wkład własny </a:t>
                      </a:r>
                      <a:b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Rezultat </a:t>
                      </a: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2022 r.</a:t>
                      </a:r>
                      <a:b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b="1" i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[długość km]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7107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EFRR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Budżet państwa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70805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Inwestycje w trakcie realizacji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42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obwodnicy m. Podmokle Wielkie, Kosieczyn i Chlastawa </a:t>
                      </a:r>
                      <a:b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ciągu drogi wojewódzkiej nr 302 - dojazd do węzłów na autostradzie A-2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Trzcielu oraz Nowym Tomyślu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56 832 984,93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52 131 921,00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47 362 491,00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18 096 184,64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16 032 435,91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553 737,07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1 510 011,66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drogi woj.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nr </a:t>
                      </a: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278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 </a:t>
                      </a: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odc. Stare Strącze – Wschowa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25 502 647,05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20 800 464,83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18 812 291,05</a:t>
                      </a:r>
                      <a:endParaRPr lang="pl-PL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12 500 000,00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10 624 999,97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630 995,51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1 244 004,52</a:t>
                      </a:r>
                      <a:endParaRPr lang="pl-PL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drogi wojewódzkiej nr 295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m. Miodnica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2022-2023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34 891 049,00</a:t>
                      </a:r>
                      <a:endParaRPr lang="pl-PL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33 375 255,00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31 245 690,63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20 000 000,00</a:t>
                      </a:r>
                      <a:endParaRPr lang="pl-PL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16 723 866,30</a:t>
                      </a:r>
                      <a:endParaRPr lang="pl-PL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2 000 000,00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1 276 133,70</a:t>
                      </a:r>
                      <a:endParaRPr lang="pl-PL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55" marR="39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3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4308" y="227570"/>
            <a:ext cx="11580530" cy="889463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Budowa obwodnicy m. Podmokle Wielkie, Kosieczyn i Chlastawa w ciągu drogi wojewódzkiej nr 302 - dojazd do węzłów na autostradzie A-2 w Trzcielu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oraz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Nowym Tomyślu</a:t>
            </a:r>
          </a:p>
        </p:txBody>
      </p:sp>
      <p:sp>
        <p:nvSpPr>
          <p:cNvPr id="5" name="Prostokąt 4"/>
          <p:cNvSpPr/>
          <p:nvPr/>
        </p:nvSpPr>
        <p:spPr>
          <a:xfrm>
            <a:off x="384308" y="5337828"/>
            <a:ext cx="10018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56,83 </a:t>
            </a:r>
            <a:r>
              <a:rPr lang="pl-PL" sz="1600" b="1" dirty="0">
                <a:latin typeface="Arial Narrow" panose="020B0606020202030204" pitchFamily="34" charset="0"/>
              </a:rPr>
              <a:t>mln </a:t>
            </a:r>
            <a:r>
              <a:rPr lang="pl-PL" sz="1600" b="1" dirty="0" smtClean="0">
                <a:latin typeface="Arial Narrow" panose="020B0606020202030204" pitchFamily="34" charset="0"/>
              </a:rPr>
              <a:t>zł</a:t>
            </a:r>
          </a:p>
          <a:p>
            <a:pPr marL="342900" indent="-342900" algn="just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Wykonawca </a:t>
            </a:r>
            <a:r>
              <a:rPr lang="pl-PL" sz="1600" b="1" dirty="0">
                <a:latin typeface="Arial Narrow" panose="020B0606020202030204" pitchFamily="34" charset="0"/>
              </a:rPr>
              <a:t>– Przedsiębiorstwo Drogowe KONTRAKT Sp. z </a:t>
            </a:r>
            <a:r>
              <a:rPr lang="pl-PL" sz="1600" b="1" dirty="0" smtClean="0">
                <a:latin typeface="Arial Narrow" panose="020B0606020202030204" pitchFamily="34" charset="0"/>
              </a:rPr>
              <a:t>o.o., Inżynier </a:t>
            </a:r>
            <a:r>
              <a:rPr lang="pl-PL" sz="1600" b="1" dirty="0">
                <a:latin typeface="Arial Narrow" panose="020B0606020202030204" pitchFamily="34" charset="0"/>
              </a:rPr>
              <a:t>Projektu – </a:t>
            </a:r>
            <a:r>
              <a:rPr lang="pl-PL" sz="1600" b="1" dirty="0" err="1">
                <a:latin typeface="Arial Narrow" panose="020B0606020202030204" pitchFamily="34" charset="0"/>
              </a:rPr>
              <a:t>Promost</a:t>
            </a:r>
            <a:r>
              <a:rPr lang="pl-PL" sz="1600" b="1" dirty="0">
                <a:latin typeface="Arial Narrow" panose="020B0606020202030204" pitchFamily="34" charset="0"/>
              </a:rPr>
              <a:t> Spółka z </a:t>
            </a:r>
            <a:r>
              <a:rPr lang="pl-PL" sz="1600" b="1" dirty="0" smtClean="0">
                <a:latin typeface="Arial Narrow" panose="020B0606020202030204" pitchFamily="34" charset="0"/>
              </a:rPr>
              <a:t>o.o.</a:t>
            </a:r>
          </a:p>
          <a:p>
            <a:pPr marL="342900" indent="-342900" algn="just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</a:t>
            </a:r>
            <a:r>
              <a:rPr lang="pl-PL" sz="1600" b="1" dirty="0">
                <a:latin typeface="Arial Narrow" panose="020B0606020202030204" pitchFamily="34" charset="0"/>
              </a:rPr>
              <a:t>jest realizowana w systemie projektuj i buduj</a:t>
            </a:r>
            <a:r>
              <a:rPr lang="pl-PL" sz="1600" b="1" dirty="0" smtClean="0">
                <a:latin typeface="Arial Narrow" panose="020B0606020202030204" pitchFamily="34" charset="0"/>
              </a:rPr>
              <a:t>, obecnie trwają roboty budowlane, zakończenie inwestycji planowane jest na III kw. 2023 r.</a:t>
            </a:r>
          </a:p>
          <a:p>
            <a:pPr marL="342900" indent="-342900" algn="just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Zadanie realizowane w ramach RPO – </a:t>
            </a:r>
            <a:r>
              <a:rPr lang="pl-PL" sz="1600" b="1" dirty="0" smtClean="0">
                <a:latin typeface="Arial Narrow" panose="020B0606020202030204" pitchFamily="34" charset="0"/>
              </a:rPr>
              <a:t>L2020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  <p:pic>
        <p:nvPicPr>
          <p:cNvPr id="8" name="Obraz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/>
          <a:stretch/>
        </p:blipFill>
        <p:spPr bwMode="auto">
          <a:xfrm>
            <a:off x="2438238" y="1132935"/>
            <a:ext cx="7132481" cy="4118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21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730" y="311790"/>
            <a:ext cx="10018713" cy="459605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woj. nr 278 na odc. Stare Strącze –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Wschowa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18226" y="5319213"/>
            <a:ext cx="8069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25,50 </a:t>
            </a:r>
            <a:r>
              <a:rPr lang="pl-PL" sz="1600" b="1" dirty="0">
                <a:latin typeface="Arial Narrow" panose="020B0606020202030204" pitchFamily="34" charset="0"/>
              </a:rPr>
              <a:t>mln zł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Wykonawca – Przedsiębiorstwo </a:t>
            </a:r>
            <a:r>
              <a:rPr lang="pl-PL" sz="1600" b="1" dirty="0" smtClean="0">
                <a:latin typeface="Arial Narrow" panose="020B0606020202030204" pitchFamily="34" charset="0"/>
              </a:rPr>
              <a:t>Budownictwa Drogowego Sp. z o.o.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</a:t>
            </a:r>
            <a:r>
              <a:rPr lang="pl-PL" sz="1600" b="1" dirty="0">
                <a:latin typeface="Arial Narrow" panose="020B0606020202030204" pitchFamily="34" charset="0"/>
              </a:rPr>
              <a:t>jest realizowana w systemie projektuj i </a:t>
            </a:r>
            <a:r>
              <a:rPr lang="pl-PL" sz="1600" b="1" dirty="0" smtClean="0">
                <a:latin typeface="Arial Narrow" panose="020B0606020202030204" pitchFamily="34" charset="0"/>
              </a:rPr>
              <a:t>buduj, obecnie trwają roboty budowlane.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Planowane </a:t>
            </a:r>
            <a:r>
              <a:rPr lang="pl-PL" sz="1600" b="1" dirty="0">
                <a:latin typeface="Arial Narrow" panose="020B0606020202030204" pitchFamily="34" charset="0"/>
              </a:rPr>
              <a:t>zakończenie inwestycji – III kw. 2023 r</a:t>
            </a:r>
            <a:r>
              <a:rPr lang="pl-PL" sz="1600" dirty="0" smtClean="0"/>
              <a:t>.</a:t>
            </a:r>
            <a:endParaRPr lang="pl-PL" sz="1600" b="1" dirty="0" smtClean="0">
              <a:latin typeface="Arial Narrow" panose="020B0606020202030204" pitchFamily="34" charset="0"/>
            </a:endParaRP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Zadanie realizowane w ramach RPO – </a:t>
            </a:r>
            <a:r>
              <a:rPr lang="pl-PL" sz="1600" b="1" dirty="0" smtClean="0">
                <a:latin typeface="Arial Narrow" panose="020B0606020202030204" pitchFamily="34" charset="0"/>
              </a:rPr>
              <a:t>L2020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  <p:pic>
        <p:nvPicPr>
          <p:cNvPr id="6" name="Obraz 5" descr="S:\04_DIM\12_WBN\01_Dokumenty bieżące\278\2020_Stare Strącze-Wschowa (Tylewice)-PBD Głogów\9_Zdjęcia\2022.12.08\20221208_12470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88" y="1000537"/>
            <a:ext cx="6703423" cy="4004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3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0226" y="180210"/>
            <a:ext cx="9601200" cy="48985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wojewódzkiej nr 295 w m. Miodnica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1145" y="5331125"/>
            <a:ext cx="10411099" cy="1526875"/>
          </a:xfrm>
        </p:spPr>
        <p:txBody>
          <a:bodyPr>
            <a:normAutofit/>
          </a:bodyPr>
          <a:lstStyle/>
          <a:p>
            <a:pPr marL="285750" indent="-285750" defTabSz="45720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Całkowita wartość projektu – 34,89 mln zł</a:t>
            </a:r>
          </a:p>
          <a:p>
            <a:pPr marL="285750" indent="-285750" defTabSz="45720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W dniu 22.03.2022 r. podpisała została decyzja Zarządu Województwa Lubuskiego o przyznaniu dofinansowania </a:t>
            </a:r>
            <a:r>
              <a:rPr lang="pl-PL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 </a:t>
            </a: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RPO - Lubuskie 2020 na realizację inwestycji</a:t>
            </a:r>
          </a:p>
          <a:p>
            <a:pPr marL="285750" indent="-285750" defTabSz="45720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Wykonawca – EUROVIA POLSKA S.A. </a:t>
            </a:r>
          </a:p>
          <a:p>
            <a:pPr marL="285750" indent="-285750" defTabSz="45720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Obecnie trwają roboty budowlane, zakończenie inwestycji planowane jest na III kw. 2023 r.</a:t>
            </a:r>
          </a:p>
          <a:p>
            <a:pPr marL="285750" indent="-285750" defTabSz="457200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Zadanie realizowane w ramach RPO – </a:t>
            </a:r>
            <a:r>
              <a:rPr lang="pl-PL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L2020</a:t>
            </a:r>
            <a:endParaRPr lang="pl-PL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1" y="730452"/>
            <a:ext cx="3731130" cy="44041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95" y="730452"/>
            <a:ext cx="5872155" cy="440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02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9453" y="267339"/>
            <a:ext cx="10018713" cy="66858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WYKAZ OTRZYMANYCH DOTACJI CELOWYCH UDZIELONYCH </a:t>
            </a:r>
            <a:br>
              <a:rPr lang="pl-PL" sz="27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7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2022 </a:t>
            </a:r>
            <a:r>
              <a:rPr lang="pl-PL" sz="27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R. PRZEZ JEDNOSTKI SAMORZĄDU TERYTORIALNEGO</a:t>
            </a:r>
            <a:r>
              <a:rPr lang="pl-PL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0314" y="1397479"/>
            <a:ext cx="9376992" cy="50949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W 2022 r. dotacje udzielone przez jednostki samorządu terytorialnego na dokumentacje projektowe, wykupy gruntów, remont i realizację inwestycji wyniosły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3 235 003,43 zł. </a:t>
            </a:r>
            <a:endParaRPr lang="pl-PL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2022 r. w trakcie realizacji było 14 porozumień oraz 16 umów w sprawie udzielenia pomocy finansowej Województwu Lubuskiemu, z czego 14 umów zostało zakończonych i rozliczonych </a:t>
            </a: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2022 roku.  </a:t>
            </a:r>
          </a:p>
          <a:p>
            <a:pPr marL="0" indent="0" algn="just">
              <a:buNone/>
            </a:pPr>
            <a:endParaRPr lang="pl-PL" sz="2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Clr>
                <a:schemeClr val="accent1"/>
              </a:buClr>
            </a:pP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dla </a:t>
            </a:r>
            <a:r>
              <a:rPr lang="pl-PL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12</a:t>
            </a:r>
            <a:r>
              <a:rPr lang="pl-PL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inwestycji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w łącznej kwocie </a:t>
            </a:r>
            <a:r>
              <a:rPr lang="pl-PL" b="1" dirty="0">
                <a:latin typeface="Arial Narrow" panose="020B0606020202030204" pitchFamily="34" charset="0"/>
              </a:rPr>
              <a:t>3 183 </a:t>
            </a:r>
            <a:r>
              <a:rPr lang="pl-PL" b="1" dirty="0" smtClean="0">
                <a:latin typeface="Arial Narrow" panose="020B0606020202030204" pitchFamily="34" charset="0"/>
              </a:rPr>
              <a:t>494,48 </a:t>
            </a:r>
            <a:r>
              <a:rPr lang="pl-PL" sz="2000" b="1" dirty="0" smtClean="0">
                <a:latin typeface="Arial Narrow" panose="020B0606020202030204" pitchFamily="34" charset="0"/>
              </a:rPr>
              <a:t>zł</a:t>
            </a:r>
            <a:r>
              <a:rPr lang="pl-PL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tym:</a:t>
            </a:r>
            <a:endParaRPr lang="pl-PL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756000"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wykupy gruntów </a:t>
            </a:r>
            <a:r>
              <a:rPr lang="pl-PL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174 </a:t>
            </a:r>
            <a:r>
              <a:rPr lang="pl-PL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961,48 </a:t>
            </a:r>
            <a:r>
              <a:rPr lang="pl-PL" sz="2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zł,</a:t>
            </a:r>
          </a:p>
          <a:p>
            <a:pPr marL="756000"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opracowanie dokumentacji </a:t>
            </a:r>
            <a:r>
              <a:rPr lang="pl-PL" sz="2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65 134,00 zł, </a:t>
            </a:r>
          </a:p>
          <a:p>
            <a:pPr marL="756000" algn="just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</a:t>
            </a:r>
            <a:r>
              <a:rPr lang="pl-PL" sz="2000" i="1" dirty="0">
                <a:solidFill>
                  <a:schemeClr val="tx1"/>
                </a:solidFill>
                <a:latin typeface="Arial Narrow" panose="020B0606020202030204" pitchFamily="34" charset="0"/>
              </a:rPr>
              <a:t>realizację inwestycji </a:t>
            </a:r>
            <a:r>
              <a:rPr lang="pl-PL" sz="20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(budowy chodników, montaż sygnalizatorów wskazujących prędkość i odnowy dywanikowe) </a:t>
            </a:r>
            <a:r>
              <a:rPr lang="pl-PL" sz="2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2 943 399,00 zł. </a:t>
            </a:r>
            <a:endParaRPr lang="pl-PL" sz="20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Clr>
                <a:schemeClr val="accent1"/>
              </a:buClr>
            </a:pP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dla </a:t>
            </a:r>
            <a:r>
              <a:rPr lang="pl-PL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zadań w </a:t>
            </a:r>
            <a:r>
              <a:rPr lang="pl-PL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ramach </a:t>
            </a:r>
            <a:r>
              <a:rPr lang="pl-PL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bieżącego utrzymania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w łącznej kwocie </a:t>
            </a:r>
            <a:r>
              <a:rPr lang="pl-PL" sz="20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51 508,95 </a:t>
            </a:r>
            <a:r>
              <a:rPr lang="pl-PL" sz="2000" b="1" dirty="0" smtClean="0">
                <a:latin typeface="Arial Narrow" panose="020B0606020202030204" pitchFamily="34" charset="0"/>
              </a:rPr>
              <a:t>zł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endParaRPr lang="pl-PL" sz="1400" dirty="0">
              <a:latin typeface="Arial Narrow" panose="020B0606020202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000" dirty="0" smtClean="0">
              <a:latin typeface="Arial Narrow" panose="020B0606020202030204" pitchFamily="34" charset="0"/>
            </a:endParaRPr>
          </a:p>
          <a:p>
            <a:endParaRPr lang="pl-PL" sz="1000" dirty="0">
              <a:latin typeface="Arial Narrow" panose="020B0606020202030204" pitchFamily="34" charset="0"/>
            </a:endParaRP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13482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4514" y="209320"/>
            <a:ext cx="8911687" cy="52881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Doświetlenia przejść dla pieszych wykonane w 2022 r. 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1484310" y="881349"/>
            <a:ext cx="10018713" cy="5739788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>
                <a:latin typeface="Arial Narrow" panose="020B0606020202030204" pitchFamily="34" charset="0"/>
              </a:rPr>
              <a:t>Województwo </a:t>
            </a:r>
            <a:r>
              <a:rPr lang="pl-PL" dirty="0">
                <a:latin typeface="Arial Narrow" panose="020B0606020202030204" pitchFamily="34" charset="0"/>
              </a:rPr>
              <a:t>Lubuskie powierzyło Gminom (Gmina Siedlisko, Gmina </a:t>
            </a:r>
            <a:r>
              <a:rPr lang="pl-PL" dirty="0" smtClean="0">
                <a:latin typeface="Arial Narrow" panose="020B0606020202030204" pitchFamily="34" charset="0"/>
              </a:rPr>
              <a:t>Sulechów oraz </a:t>
            </a:r>
            <a:r>
              <a:rPr lang="pl-PL" dirty="0">
                <a:latin typeface="Arial Narrow" panose="020B0606020202030204" pitchFamily="34" charset="0"/>
              </a:rPr>
              <a:t>Gmina </a:t>
            </a:r>
            <a:r>
              <a:rPr lang="pl-PL" dirty="0" smtClean="0">
                <a:latin typeface="Arial Narrow" panose="020B0606020202030204" pitchFamily="34" charset="0"/>
              </a:rPr>
              <a:t>Trzebiechów) </a:t>
            </a:r>
            <a:r>
              <a:rPr lang="pl-PL" dirty="0">
                <a:latin typeface="Arial Narrow" panose="020B0606020202030204" pitchFamily="34" charset="0"/>
              </a:rPr>
              <a:t>prowadzenie części zadania publicznego w zakresie dróg publicznych polegających </a:t>
            </a:r>
            <a:r>
              <a:rPr lang="pl-PL" dirty="0" smtClean="0">
                <a:latin typeface="Arial Narrow" panose="020B0606020202030204" pitchFamily="34" charset="0"/>
              </a:rPr>
              <a:t/>
            </a:r>
            <a:br>
              <a:rPr lang="pl-PL" dirty="0" smtClean="0">
                <a:latin typeface="Arial Narrow" panose="020B0606020202030204" pitchFamily="34" charset="0"/>
              </a:rPr>
            </a:br>
            <a:r>
              <a:rPr lang="pl-PL" dirty="0" smtClean="0">
                <a:latin typeface="Arial Narrow" panose="020B0606020202030204" pitchFamily="34" charset="0"/>
              </a:rPr>
              <a:t>na </a:t>
            </a:r>
            <a:r>
              <a:rPr lang="pl-PL" dirty="0">
                <a:latin typeface="Arial Narrow" panose="020B0606020202030204" pitchFamily="34" charset="0"/>
              </a:rPr>
              <a:t>wykonaniu doświetlenia przejść dla pieszych. </a:t>
            </a:r>
            <a:endParaRPr lang="pl-PL" dirty="0" smtClean="0">
              <a:latin typeface="Arial Narrow" panose="020B0606020202030204" pitchFamily="34" charset="0"/>
            </a:endParaRPr>
          </a:p>
          <a:p>
            <a:pPr algn="just"/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związku z tym, Województwo Lubuskie przekazało Gminom ze środków budżetu własnego dotacje celowe w wysokości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49 665,00 zł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l-PL" dirty="0">
                <a:latin typeface="Arial Narrow" panose="020B0606020202030204" pitchFamily="34" charset="0"/>
              </a:rPr>
              <a:t>na pokrycie kosztów realizacji powierzonych zadań, których łączna kwota wyniosła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99 331,00 zł</a:t>
            </a:r>
            <a:r>
              <a:rPr lang="pl-PL" dirty="0">
                <a:latin typeface="Arial Narrow" panose="020B0606020202030204" pitchFamily="34" charset="0"/>
              </a:rPr>
              <a:t>. </a:t>
            </a:r>
            <a:endParaRPr lang="pl-PL" dirty="0" smtClean="0">
              <a:latin typeface="Arial Narrow" panose="020B0606020202030204" pitchFamily="34" charset="0"/>
            </a:endParaRPr>
          </a:p>
          <a:p>
            <a:pPr algn="just"/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roku 2022 udało się doświetlić łącznie</a:t>
            </a:r>
            <a:r>
              <a:rPr lang="pl-PL" b="1" dirty="0">
                <a:latin typeface="Arial Narrow" panose="020B0606020202030204" pitchFamily="34" charset="0"/>
              </a:rPr>
              <a:t> 4</a:t>
            </a:r>
            <a:r>
              <a:rPr lang="pl-PL" dirty="0">
                <a:latin typeface="Arial Narrow" panose="020B0606020202030204" pitchFamily="34" charset="0"/>
              </a:rPr>
              <a:t> przejścia dla pieszych.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71116"/>
              </p:ext>
            </p:extLst>
          </p:nvPr>
        </p:nvGraphicFramePr>
        <p:xfrm>
          <a:off x="2078965" y="3597298"/>
          <a:ext cx="8652296" cy="2764603"/>
        </p:xfrm>
        <a:graphic>
          <a:graphicData uri="http://schemas.openxmlformats.org/drawingml/2006/table">
            <a:tbl>
              <a:tblPr firstRow="1" firstCol="1" bandRow="1"/>
              <a:tblGrid>
                <a:gridCol w="416059"/>
                <a:gridCol w="4584275"/>
                <a:gridCol w="3651962"/>
              </a:tblGrid>
              <a:tr h="283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Lp.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Nazwa zadania 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Kwota dotacji udzielonej Gminie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849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Doświetlenie przejścia dla pieszych w ciągu drogi wojewódzkiej nr 321 w miejscowości Siedlisko </a:t>
                      </a:r>
                      <a:b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przy ul. Głogowskiej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Zawarta umowa z Gminą  Siedlisko </a:t>
                      </a:r>
                      <a:b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udzielenie pomocy finansowej. Wartość dotacji dla Gminy </a:t>
                      </a: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17 521,00 zł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49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Doświetlenie przejścia dla pieszych w ciągu drogi wojewódzkiej nr 278 w miejscowości Sulechów </a:t>
                      </a:r>
                      <a:b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przy ul. Okrężnej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Zawarta umowa z Gminą  Sulechów </a:t>
                      </a:r>
                      <a:b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udzielenie pomocy finansowej. Wartość dotacji dla Gminy </a:t>
                      </a: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19 000,00 zł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78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Doświetlenie dwóch przejść dla pieszych w ciągu drogi wojewódzkiej nr 278 w miejscowości Trzebiechów </a:t>
                      </a:r>
                      <a:endParaRPr lang="pl-PL" sz="1600" dirty="0" smtClean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przy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ul. Sulechowskiej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Zawarta umowa z Gminą  Trzebiechów na udzielenie pomocy finansowej. Wartość dotacji dla Gminy  </a:t>
                      </a: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13 144,00 zł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8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573430" y="1132477"/>
            <a:ext cx="11487930" cy="815539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wojewódzkiej nr 321 </a:t>
            </a:r>
            <a: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8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ramach realizacji zadania pn. </a:t>
            </a:r>
            <a: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Rozbiórka </a:t>
            </a:r>
            <a:r>
              <a:rPr lang="pl-PL" sz="18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istniejącego i budowa nowego mostu nad Kanałem Starym Krzyckim w ciągu drogi wojewódzkiej 321 </a:t>
            </a:r>
            <a: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8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miejscowości Kierzno</a:t>
            </a:r>
            <a:endParaRPr lang="pl-PL" sz="1800" b="1" i="1" dirty="0"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50947" y="153109"/>
            <a:ext cx="9281137" cy="8931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Zadanie zrealizowane </a:t>
            </a:r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w </a:t>
            </a: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2022 </a:t>
            </a:r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r. </a:t>
            </a:r>
            <a:endParaRPr lang="pl-PL" sz="2400" b="1" cap="all" dirty="0" smtClean="0">
              <a:ln w="0"/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ze środków rezerwy subwencji ogólnej</a:t>
            </a:r>
            <a:endParaRPr lang="pl-PL" sz="2400" b="1" cap="all" dirty="0">
              <a:ln w="0"/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17811" y="2242869"/>
            <a:ext cx="44682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Arial Narrow" panose="020B0606020202030204" pitchFamily="34" charset="0"/>
              </a:rPr>
              <a:t>Zadanie realizowane było </a:t>
            </a:r>
            <a:r>
              <a:rPr lang="pl-PL" dirty="0" smtClean="0">
                <a:latin typeface="Arial Narrow" panose="020B0606020202030204" pitchFamily="34" charset="0"/>
              </a:rPr>
              <a:t>z </a:t>
            </a:r>
            <a:r>
              <a:rPr lang="pl-PL" b="1" dirty="0" smtClean="0">
                <a:latin typeface="Arial Narrow" panose="020B0606020202030204" pitchFamily="34" charset="0"/>
              </a:rPr>
              <a:t>dofinansowaniem środków </a:t>
            </a:r>
            <a:r>
              <a:rPr lang="pl-PL" b="1" dirty="0">
                <a:latin typeface="Arial Narrow" panose="020B0606020202030204" pitchFamily="34" charset="0"/>
              </a:rPr>
              <a:t>Ministerstwa Infrastruktury z rezerwy subwencji ogólnej</a:t>
            </a:r>
            <a:r>
              <a:rPr lang="pl-PL" dirty="0">
                <a:latin typeface="Arial Narrow" panose="020B0606020202030204" pitchFamily="34" charset="0"/>
              </a:rPr>
              <a:t>, które zostały przyznane </a:t>
            </a:r>
            <a:r>
              <a:rPr lang="pl-PL" dirty="0" smtClean="0">
                <a:latin typeface="Arial Narrow" panose="020B0606020202030204" pitchFamily="34" charset="0"/>
              </a:rPr>
              <a:t/>
            </a:r>
            <a:br>
              <a:rPr lang="pl-PL" dirty="0" smtClean="0">
                <a:latin typeface="Arial Narrow" panose="020B0606020202030204" pitchFamily="34" charset="0"/>
              </a:rPr>
            </a:br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2022 r. </a:t>
            </a:r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kwocie </a:t>
            </a:r>
            <a:r>
              <a:rPr lang="pl-PL" b="1" dirty="0">
                <a:latin typeface="Arial Narrow" panose="020B0606020202030204" pitchFamily="34" charset="0"/>
              </a:rPr>
              <a:t>1.744.000,00 </a:t>
            </a:r>
            <a:r>
              <a:rPr lang="pl-PL" b="1" dirty="0" smtClean="0">
                <a:latin typeface="Arial Narrow" panose="020B0606020202030204" pitchFamily="34" charset="0"/>
              </a:rPr>
              <a:t>zł </a:t>
            </a:r>
            <a:r>
              <a:rPr lang="pl-PL" dirty="0" smtClean="0">
                <a:latin typeface="Arial Narrow" panose="020B0606020202030204" pitchFamily="34" charset="0"/>
              </a:rPr>
              <a:t>i </a:t>
            </a:r>
            <a:r>
              <a:rPr lang="pl-PL" dirty="0">
                <a:latin typeface="Arial Narrow" panose="020B0606020202030204" pitchFamily="34" charset="0"/>
              </a:rPr>
              <a:t>środków własnych w kwocie </a:t>
            </a:r>
            <a:r>
              <a:rPr lang="pl-PL" b="1" dirty="0">
                <a:latin typeface="Arial Narrow" panose="020B0606020202030204" pitchFamily="34" charset="0"/>
              </a:rPr>
              <a:t>2.029.998,49 zł</a:t>
            </a:r>
            <a:r>
              <a:rPr lang="pl-PL" b="1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pl-PL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Arial Narrow" panose="020B0606020202030204" pitchFamily="34" charset="0"/>
              </a:rPr>
              <a:t>Całkowita wartość zadania – </a:t>
            </a:r>
            <a:r>
              <a:rPr lang="pl-PL" b="1" dirty="0">
                <a:latin typeface="Arial Narrow" panose="020B0606020202030204" pitchFamily="34" charset="0"/>
              </a:rPr>
              <a:t>3.773.998,49 zł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Arial Narrow" panose="020B0606020202030204" pitchFamily="34" charset="0"/>
              </a:rPr>
              <a:t>Okres realizacji robót: </a:t>
            </a:r>
            <a:endParaRPr lang="pl-PL" dirty="0" smtClean="0">
              <a:latin typeface="Arial Narrow" panose="020B0606020202030204" pitchFamily="34" charset="0"/>
            </a:endParaRPr>
          </a:p>
          <a:p>
            <a:pPr algn="just"/>
            <a:r>
              <a:rPr lang="pl-PL" dirty="0" smtClean="0">
                <a:latin typeface="Arial Narrow" panose="020B0606020202030204" pitchFamily="34" charset="0"/>
              </a:rPr>
              <a:t>     09.02.2022 r. – 09.12.2022 r.</a:t>
            </a:r>
          </a:p>
          <a:p>
            <a:endParaRPr lang="pl-PL" sz="2000" b="1" dirty="0">
              <a:solidFill>
                <a:schemeClr val="accent1"/>
              </a:solidFill>
              <a:latin typeface="Arial Narrow" pitchFamily="34" charset="0"/>
            </a:endParaRPr>
          </a:p>
        </p:txBody>
      </p:sp>
      <p:pic>
        <p:nvPicPr>
          <p:cNvPr id="7" name="Obraz 6" descr="IMG-20221207-WA00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2407352"/>
            <a:ext cx="5834743" cy="3824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7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598939" y="174834"/>
            <a:ext cx="7639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DANE FINANSOWE O WYKONANIU ROBÓT </a:t>
            </a:r>
            <a:b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DROGOWO-MOSTOWYCH W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2022 ROKU</a:t>
            </a:r>
            <a:endParaRPr lang="pl-PL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73883"/>
              </p:ext>
            </p:extLst>
          </p:nvPr>
        </p:nvGraphicFramePr>
        <p:xfrm>
          <a:off x="1415450" y="1092095"/>
          <a:ext cx="10006641" cy="5623210"/>
        </p:xfrm>
        <a:graphic>
          <a:graphicData uri="http://schemas.openxmlformats.org/drawingml/2006/table">
            <a:tbl>
              <a:tblPr firstRow="1" firstCol="1" bandRow="1"/>
              <a:tblGrid>
                <a:gridCol w="517584"/>
                <a:gridCol w="7756799"/>
                <a:gridCol w="1732258"/>
              </a:tblGrid>
              <a:tr h="408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Lp.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Wyszczególnienie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Wydatki finansowe </a:t>
                      </a:r>
                      <a:r>
                        <a:rPr lang="pl-PL" sz="18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/>
                      </a:r>
                      <a:br>
                        <a:rPr lang="pl-PL" sz="18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</a:br>
                      <a:r>
                        <a:rPr lang="pl-PL" sz="18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w </a:t>
                      </a: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zł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73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1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Budowa, przebudowa dróg i mostów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137 851 060,79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22387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 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 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 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 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w tym: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Zadania realizowane w 2022 roku z budżetu województwa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33 226 939,24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Dokumentacje, studia wykonalności i badania archeologiczne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639 349,79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Badania laboratoryjne, grunty i inne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896 543,93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7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Koszty niekwalifikowane związane z realizacją zadań  </a:t>
                      </a:r>
                      <a:r>
                        <a:rPr lang="pl-PL" sz="18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w </a:t>
                      </a: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ramach RPO-Lubuskie 2020 poniesione z budżetu województwa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6 982 266,97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Zadania realizowane ze środków RPO - Lubuskie 2020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76 313 715,64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Zadanie dofinansowane z rezerwy subwencji ogólnej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3 780 425,49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2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Zadania dofinansowane ze środków Rządowego Funduszu Rozwoju Dróg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15 456 362,82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4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Zadania dofinansowane z Rządowego Programu  Uzupełnienia Lokalnej </a:t>
                      </a:r>
                      <a:r>
                        <a:rPr lang="pl-PL" sz="18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i 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Regionalnej Infrastruktury Drogowej - Mosty dla Regionów 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346 146,60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3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Zadanie dofinansowane z Programu ograniczania przestępczości i aspołecznych </a:t>
                      </a:r>
                      <a:r>
                        <a:rPr lang="pl-PL" sz="18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zachowań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 Razem Bezpieczniej im. Władysława Stasiaka </a:t>
                      </a:r>
                      <a:r>
                        <a:rPr lang="pl-PL" sz="18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na </a:t>
                      </a: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lata 2022-2024 – środki własne 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209 310,31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2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Utrzymanie i remonty dróg i mostów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45 662 020,52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73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3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Zakupy inwestycyjne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2 164 354,45</a:t>
                      </a: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73867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Razem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 CE" panose="020B0604020202020204" pitchFamily="34" charset="0"/>
                        </a:rPr>
                        <a:t>185 677 435,76</a:t>
                      </a:r>
                      <a:endParaRPr lang="pl-PL" sz="1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 CE" panose="020B0604020202020204" pitchFamily="34" charset="0"/>
                      </a:endParaRPr>
                    </a:p>
                  </a:txBody>
                  <a:tcPr marL="21867" marR="21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9921" y="1710060"/>
            <a:ext cx="9241972" cy="4197692"/>
          </a:xfrm>
        </p:spPr>
        <p:txBody>
          <a:bodyPr>
            <a:normAutofit/>
          </a:bodyPr>
          <a:lstStyle/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20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366363" y="167763"/>
            <a:ext cx="8292110" cy="796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Rządowy Program Uzupełniania Lokalnej i Regionalnej Infrastruktury </a:t>
            </a: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Drogowej – </a:t>
            </a:r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MOSTY dla </a:t>
            </a: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REGIONÓW</a:t>
            </a: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pl-PL" sz="2400" b="1" cap="all" dirty="0">
              <a:ln w="0"/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92234"/>
              </p:ext>
            </p:extLst>
          </p:nvPr>
        </p:nvGraphicFramePr>
        <p:xfrm>
          <a:off x="1598625" y="2255437"/>
          <a:ext cx="9609825" cy="3498784"/>
        </p:xfrm>
        <a:graphic>
          <a:graphicData uri="http://schemas.openxmlformats.org/drawingml/2006/table">
            <a:tbl>
              <a:tblPr firstRow="1" firstCol="1" bandRow="1"/>
              <a:tblGrid>
                <a:gridCol w="452862"/>
                <a:gridCol w="3161604"/>
                <a:gridCol w="1777042"/>
                <a:gridCol w="1639018"/>
                <a:gridCol w="1224951"/>
                <a:gridCol w="1354348"/>
              </a:tblGrid>
              <a:tr h="1247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Kwota dofinansowania dotacją celową budżetu państwa 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Kwota dofinansowania JST 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własne [zł]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Ogółem wartość zadania [zł]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397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mostu przez rzekę Odrę wraz z budową nowego przebiegu drogi wojewódzkiej nr 281 w m. Pomorsko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(Opracowanie </a:t>
                      </a: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koncepcji programowej wraz z decyzją o środowiskowych uwarunkowaniach zgody na realizację przedsięwzięcia </a:t>
                      </a:r>
                      <a:r>
                        <a:rPr lang="pl-PL" sz="14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264 732,64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35 307,00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46 106,96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346 146,60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19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264 732,64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35 307,00</a:t>
                      </a:r>
                      <a:endParaRPr lang="pl-P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46 106,96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346 146,60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367" y="1304025"/>
            <a:ext cx="9216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Zadanie realizowane w 2022 roku ze środków rządowego Programu Uzupełniania Lokalnej </a:t>
            </a:r>
            <a:b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 Regionalnej Infrastruktury Drogowej – Mosty dla Regionów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63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316" y="219055"/>
            <a:ext cx="11093570" cy="637162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Zadanie dofinansowane w ramach programu ograniczania przestępczości i aspołecznych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zachowań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Razem Bezpieczniej im. Władysława Stasiaka na lata 2022-2024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3607" y="1330856"/>
            <a:ext cx="10661515" cy="218009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dirty="0">
                <a:latin typeface="Arial Narrow" panose="020B0606020202030204" pitchFamily="34" charset="0"/>
              </a:rPr>
              <a:t>W ramach programu ograniczania przestępczości i aspołecznych </a:t>
            </a:r>
            <a:r>
              <a:rPr lang="pl-PL" dirty="0" err="1">
                <a:latin typeface="Arial Narrow" panose="020B0606020202030204" pitchFamily="34" charset="0"/>
              </a:rPr>
              <a:t>zachowań</a:t>
            </a:r>
            <a:r>
              <a:rPr lang="pl-PL" dirty="0">
                <a:latin typeface="Arial Narrow" panose="020B0606020202030204" pitchFamily="34" charset="0"/>
              </a:rPr>
              <a:t> Razem Bezpieczniej </a:t>
            </a:r>
            <a:r>
              <a:rPr lang="pl-PL" dirty="0" smtClean="0">
                <a:latin typeface="Arial Narrow" panose="020B0606020202030204" pitchFamily="34" charset="0"/>
              </a:rPr>
              <a:t/>
            </a:r>
            <a:br>
              <a:rPr lang="pl-PL" dirty="0" smtClean="0">
                <a:latin typeface="Arial Narrow" panose="020B0606020202030204" pitchFamily="34" charset="0"/>
              </a:rPr>
            </a:br>
            <a:r>
              <a:rPr lang="pl-PL" dirty="0" smtClean="0">
                <a:latin typeface="Arial Narrow" panose="020B0606020202030204" pitchFamily="34" charset="0"/>
              </a:rPr>
              <a:t>im</a:t>
            </a:r>
            <a:r>
              <a:rPr lang="pl-PL" dirty="0">
                <a:latin typeface="Arial Narrow" panose="020B0606020202030204" pitchFamily="34" charset="0"/>
              </a:rPr>
              <a:t>. Władysława Stasiaka na lata 2022-2024 zrealizowane zostało zadanie </a:t>
            </a:r>
            <a:r>
              <a:rPr lang="pl-PL" dirty="0" smtClean="0">
                <a:latin typeface="Arial Narrow" panose="020B0606020202030204" pitchFamily="34" charset="0"/>
              </a:rPr>
              <a:t>pn</a:t>
            </a:r>
            <a:r>
              <a:rPr lang="pl-PL" dirty="0">
                <a:latin typeface="Arial Narrow" panose="020B0606020202030204" pitchFamily="34" charset="0"/>
              </a:rPr>
              <a:t>. „Poprawa bezpieczeństwa </a:t>
            </a:r>
            <a:r>
              <a:rPr lang="pl-PL" dirty="0" smtClean="0">
                <a:latin typeface="Arial Narrow" panose="020B0606020202030204" pitchFamily="34" charset="0"/>
              </a:rPr>
              <a:t/>
            </a:r>
            <a:br>
              <a:rPr lang="pl-PL" dirty="0" smtClean="0">
                <a:latin typeface="Arial Narrow" panose="020B0606020202030204" pitchFamily="34" charset="0"/>
              </a:rPr>
            </a:br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ruchu drogowym poprzez budowę sygnalizacji świetlnej na drodze wojewódzkiej nr 315 w m. Lipka wraz </a:t>
            </a:r>
            <a:r>
              <a:rPr lang="pl-PL" dirty="0" smtClean="0">
                <a:latin typeface="Arial Narrow" panose="020B0606020202030204" pitchFamily="34" charset="0"/>
              </a:rPr>
              <a:t/>
            </a:r>
            <a:br>
              <a:rPr lang="pl-PL" dirty="0" smtClean="0">
                <a:latin typeface="Arial Narrow" panose="020B0606020202030204" pitchFamily="34" charset="0"/>
              </a:rPr>
            </a:br>
            <a:r>
              <a:rPr lang="pl-PL" dirty="0" smtClean="0">
                <a:latin typeface="Arial Narrow" panose="020B0606020202030204" pitchFamily="34" charset="0"/>
              </a:rPr>
              <a:t>z </a:t>
            </a:r>
            <a:r>
              <a:rPr lang="pl-PL" dirty="0">
                <a:latin typeface="Arial Narrow" panose="020B0606020202030204" pitchFamily="34" charset="0"/>
              </a:rPr>
              <a:t>dedykowanym oświetleniem na nowo wyznaczonym przejściu dla pieszych”.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pl-PL" dirty="0">
                <a:latin typeface="Arial Narrow" panose="020B0606020202030204" pitchFamily="34" charset="0"/>
              </a:rPr>
              <a:t>Wartość robót budowlanych wyniosła </a:t>
            </a:r>
            <a:r>
              <a:rPr lang="pl-PL" b="1" dirty="0">
                <a:latin typeface="Arial Narrow" panose="020B0606020202030204" pitchFamily="34" charset="0"/>
              </a:rPr>
              <a:t>305.617,31 zł, </a:t>
            </a:r>
            <a:r>
              <a:rPr lang="pl-PL" dirty="0">
                <a:latin typeface="Arial Narrow" panose="020B0606020202030204" pitchFamily="34" charset="0"/>
              </a:rPr>
              <a:t>w tym wartość dotacji celowej </a:t>
            </a:r>
            <a:r>
              <a:rPr lang="pl-PL" b="1" dirty="0">
                <a:latin typeface="Arial Narrow" panose="020B0606020202030204" pitchFamily="34" charset="0"/>
              </a:rPr>
              <a:t>100.000,00 zł </a:t>
            </a:r>
            <a:r>
              <a:rPr lang="pl-PL" b="1" dirty="0" smtClean="0">
                <a:latin typeface="Arial Narrow" panose="020B0606020202030204" pitchFamily="34" charset="0"/>
              </a:rPr>
              <a:t/>
            </a:r>
            <a:br>
              <a:rPr lang="pl-PL" b="1" dirty="0" smtClean="0">
                <a:latin typeface="Arial Narrow" panose="020B0606020202030204" pitchFamily="34" charset="0"/>
              </a:rPr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492" y="3554266"/>
            <a:ext cx="5761219" cy="30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7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29615" y="288850"/>
            <a:ext cx="10615952" cy="6364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Zadania dofinansowane ze środków Rządowego Funduszu Rozwoju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Dróg</a:t>
            </a:r>
          </a:p>
          <a:p>
            <a:pPr marL="0" indent="0" algn="ctr">
              <a:buNone/>
            </a:pPr>
            <a:endParaRPr lang="pl-PL" sz="24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pl-PL" b="1" dirty="0">
                <a:latin typeface="Arial Narrow" panose="020B0606020202030204" pitchFamily="34" charset="0"/>
              </a:rPr>
              <a:t>1). Budowa mostu na rz. Brzeźnica z dojazdami w ciągu drogi wojewódzkiej nr 295 w okolicy </a:t>
            </a:r>
            <a:r>
              <a:rPr lang="pl-PL" b="1" dirty="0" smtClean="0">
                <a:latin typeface="Arial Narrow" panose="020B0606020202030204" pitchFamily="34" charset="0"/>
              </a:rPr>
              <a:t/>
            </a:r>
            <a:br>
              <a:rPr lang="pl-PL" b="1" dirty="0" smtClean="0">
                <a:latin typeface="Arial Narrow" panose="020B0606020202030204" pitchFamily="34" charset="0"/>
              </a:rPr>
            </a:br>
            <a:r>
              <a:rPr lang="pl-PL" b="1" dirty="0" smtClean="0">
                <a:latin typeface="Arial Narrow" panose="020B0606020202030204" pitchFamily="34" charset="0"/>
              </a:rPr>
              <a:t>       m</a:t>
            </a:r>
            <a:r>
              <a:rPr lang="pl-PL" b="1" dirty="0">
                <a:latin typeface="Arial Narrow" panose="020B0606020202030204" pitchFamily="34" charset="0"/>
              </a:rPr>
              <a:t>. Nowogród Bobrzański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 końca 2022 r. wykonano roboty przygotowawcze oraz roboty ziemne. Rozpoczęto prace </a:t>
            </a:r>
            <a:b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dot. wykonania odwodnienia korpusu drogowego, podbudów, przebudowy sieci energetycznej oraz telekomunikacyjnej. W zakresie mostu wykonano fundamenty, podpory oraz ustrój nośny obiektu mostowego. Wykonano również montaż łożysk, urządzeń dylatacyjnych oraz odwodnienia. </a:t>
            </a:r>
          </a:p>
          <a:p>
            <a:pPr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W 2022 roku na realizację zadania wydatkowano kwotę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13 978 197,08 zł.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pl-PL" b="1" dirty="0">
                <a:latin typeface="Arial Narrow" panose="020B0606020202030204" pitchFamily="34" charset="0"/>
              </a:rPr>
              <a:t>2). Budowa nowego mostu w km 32+864 na drodze wojewódzkiej nr 296 na rz. Czerna </a:t>
            </a:r>
            <a:br>
              <a:rPr lang="pl-PL" b="1" dirty="0">
                <a:latin typeface="Arial Narrow" panose="020B0606020202030204" pitchFamily="34" charset="0"/>
              </a:rPr>
            </a:br>
            <a:r>
              <a:rPr lang="pl-PL" b="1" dirty="0" smtClean="0">
                <a:latin typeface="Arial Narrow" panose="020B0606020202030204" pitchFamily="34" charset="0"/>
              </a:rPr>
              <a:t>        w </a:t>
            </a:r>
            <a:r>
              <a:rPr lang="pl-PL" b="1" dirty="0">
                <a:latin typeface="Arial Narrow" panose="020B0606020202030204" pitchFamily="34" charset="0"/>
              </a:rPr>
              <a:t>m. Żaganiec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 końca 2022 r. wykonano wycinkę drzew, wykonano budowę obiektu tymczasowego, wprowadzono tymczasową organizację ruchu oraz wykonano rozbiórkę obiektu istniejącego. W ramach zadania planuje się budowę obiektu mostowego w miejscu istniejącego o długości ok. 40 m wraz </a:t>
            </a: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dojazdami.</a:t>
            </a:r>
          </a:p>
          <a:p>
            <a:pPr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W 2022 roku na realizację zadania wydatkowano kwotę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1 478 165,74 zł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8617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17514" y="330740"/>
            <a:ext cx="10243225" cy="6186792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Zadania dofinansowane ze środków Rządowego Funduszu Rozwoju Dróg</a:t>
            </a:r>
          </a:p>
          <a:p>
            <a:pPr marL="0" indent="0">
              <a:buNone/>
            </a:pPr>
            <a:endParaRPr lang="pl-PL" b="1" dirty="0" smtClean="0"/>
          </a:p>
          <a:p>
            <a:pPr marL="0" indent="0" algn="just">
              <a:buNone/>
            </a:pPr>
            <a:r>
              <a:rPr lang="pl-PL" b="1" dirty="0" smtClean="0">
                <a:latin typeface="Arial Narrow" panose="020B0606020202030204" pitchFamily="34" charset="0"/>
              </a:rPr>
              <a:t>3</a:t>
            </a:r>
            <a:r>
              <a:rPr lang="pl-PL" b="1" dirty="0">
                <a:latin typeface="Arial Narrow" panose="020B0606020202030204" pitchFamily="34" charset="0"/>
              </a:rPr>
              <a:t>). </a:t>
            </a:r>
            <a:r>
              <a:rPr lang="pl-PL" b="1" dirty="0" smtClean="0">
                <a:latin typeface="Arial Narrow" panose="020B0606020202030204" pitchFamily="34" charset="0"/>
              </a:rPr>
              <a:t>Budowa </a:t>
            </a:r>
            <a:r>
              <a:rPr lang="pl-PL" b="1" dirty="0">
                <a:latin typeface="Arial Narrow" panose="020B0606020202030204" pitchFamily="34" charset="0"/>
              </a:rPr>
              <a:t>mostów wraz z dojazdami w ciągu drogi wojewódzkiej nr 138 w miejscowości Ostrów </a:t>
            </a:r>
            <a:r>
              <a:rPr lang="pl-PL" b="1" dirty="0" smtClean="0">
                <a:latin typeface="Arial Narrow" panose="020B0606020202030204" pitchFamily="34" charset="0"/>
              </a:rPr>
              <a:t/>
            </a:r>
            <a:br>
              <a:rPr lang="pl-PL" b="1" dirty="0" smtClean="0">
                <a:latin typeface="Arial Narrow" panose="020B0606020202030204" pitchFamily="34" charset="0"/>
              </a:rPr>
            </a:br>
            <a:r>
              <a:rPr lang="pl-PL" b="1" dirty="0" smtClean="0">
                <a:latin typeface="Arial Narrow" panose="020B0606020202030204" pitchFamily="34" charset="0"/>
              </a:rPr>
              <a:t>      w </a:t>
            </a:r>
            <a:r>
              <a:rPr lang="pl-PL" b="1" dirty="0">
                <a:latin typeface="Arial Narrow" panose="020B0606020202030204" pitchFamily="34" charset="0"/>
              </a:rPr>
              <a:t>km 16+589 i km 16+780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W 2022 r. nie poniesiono </a:t>
            </a: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wydatków, szacunkowy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koszt robót budowlanych </a:t>
            </a:r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- 7,5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mln zł, </a:t>
            </a:r>
            <a:endParaRPr lang="pl-PL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pl-PL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planowany </a:t>
            </a:r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termin zakończenia -  IV kw. 2025 r.  </a:t>
            </a:r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4087"/>
              </p:ext>
            </p:extLst>
          </p:nvPr>
        </p:nvGraphicFramePr>
        <p:xfrm>
          <a:off x="2176869" y="3200401"/>
          <a:ext cx="8924513" cy="2512994"/>
        </p:xfrm>
        <a:graphic>
          <a:graphicData uri="http://schemas.openxmlformats.org/drawingml/2006/table">
            <a:tbl>
              <a:tblPr firstRow="1" firstCol="1" bandRow="1"/>
              <a:tblGrid>
                <a:gridCol w="553169"/>
                <a:gridCol w="5451738"/>
                <a:gridCol w="2919606"/>
              </a:tblGrid>
              <a:tr h="658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RFRD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583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mostu na rz. Brzeźnica z dojazdami w ciągu drogi wojewódzkiej nr 295 w okolicy m. Nowogród Bobrzański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13 978 197,08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nowego mostu w km 32+864 na drodze wojewódzkiej nr 296 na rz. Czerna w m. Żaganiec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1 478 165,74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83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15 456 362,82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57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311424"/>
            <a:ext cx="10136189" cy="9239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ZESTAWIENIE ŚRODKÓW FINANSOWYCH POZYSKANYCH </a:t>
            </a:r>
            <a:br>
              <a:rPr lang="pl-PL" sz="27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2022 R. ZE ŹRÓDEŁ ZEWNĘTRZNYCH</a:t>
            </a:r>
            <a:r>
              <a:rPr lang="pl-PL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423710"/>
              </p:ext>
            </p:extLst>
          </p:nvPr>
        </p:nvGraphicFramePr>
        <p:xfrm>
          <a:off x="1897812" y="1241156"/>
          <a:ext cx="9005977" cy="5321123"/>
        </p:xfrm>
        <a:graphic>
          <a:graphicData uri="http://schemas.openxmlformats.org/drawingml/2006/table">
            <a:tbl>
              <a:tblPr firstRow="1" firstCol="1" bandRow="1"/>
              <a:tblGrid>
                <a:gridCol w="7012630"/>
                <a:gridCol w="1993347"/>
              </a:tblGrid>
              <a:tr h="43106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Źródło dofinansowania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Otrzymane </a:t>
                      </a:r>
                      <a:br>
                        <a:rPr lang="pl-PL" sz="2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2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6EE"/>
                    </a:solidFill>
                  </a:tcPr>
                </a:tc>
              </a:tr>
              <a:tr h="2077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[w zł]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431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Regionalny Program Operacyjny - Lubuskie 2020, w tym: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71 964 670,39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561">
                <a:tc>
                  <a:txBody>
                    <a:bodyPr/>
                    <a:lstStyle/>
                    <a:p>
                      <a:pPr marL="720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Europejskiego Funduszu Rozwoju Regionalnego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63 967 269,29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844">
                <a:tc>
                  <a:txBody>
                    <a:bodyPr/>
                    <a:lstStyle/>
                    <a:p>
                      <a:pPr marL="720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budżet państwa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7 997 401,10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Jednostki samorządu terytorialnego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3 183 494,48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Jednostki samorządu terytorialnego - bieżące utrzymanie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51 508,95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z rezerwy subwencji ogólnej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1 744 000,00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z Rządowego Funduszu Rozwoju Dróg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15 456 362,82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z Rządowego Programu Uzupełnienia Lokalnej i Regionalnej Infrastruktury Drogowej - Mosty dla Regionów 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264 732,64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z Programu ograniczania przestępczości i aspołecznych zachowań Razem Bezpieczniej im. Władysława Stasiaka na lata 2022-2024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100 000,00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92 764 769,28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577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1744" y="156754"/>
            <a:ext cx="10039635" cy="651317"/>
          </a:xfrm>
        </p:spPr>
        <p:txBody>
          <a:bodyPr>
            <a:noAutofit/>
          </a:bodyPr>
          <a:lstStyle/>
          <a:p>
            <a:pPr algn="ctr"/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UTRZYMANIE DRÓG I MOSTÓW</a:t>
            </a:r>
            <a:r>
              <a:rPr lang="pl-PL" sz="2400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pl-PL" sz="2400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endParaRPr lang="pl-PL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38292" y="801089"/>
            <a:ext cx="11007059" cy="529663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l-PL" sz="8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W</a:t>
            </a:r>
            <a:r>
              <a:rPr lang="pl-PL" sz="80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ramach bieżącego utrzymania wykonywane jest między innymi</a:t>
            </a:r>
            <a:r>
              <a:rPr lang="pl-PL" sz="8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8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przejezdności dróg w okresie zimy (minimalizowanie skutków zimy),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uzupełnianie i utrzymanie oznakowania pionowego i poziomego,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sygnalizacji świetlnych,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urządzeń bezpieczeństwa ruchu (bariery ochronne, lustra, poręcze, ogrodzenia itp.),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naprawa i konserwacja bieżąca nawierzchni jezdni, zatok autobusowych, chodników, ścieżek rowerowych, obiektów inżynierskich,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zieleni przydrożnej w zakresie zieleni niskiej, jak i wysokiej (pielęgnacja alei, usuwanie drzew zagrażających bezpieczeństwu ruchu drogowego oraz terenów przyległych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 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pasa drogowego, rosnących w trójkątach widoczności, suchych i rosnących w skrajni drogowej, nasadzanie drzew, koszenie pasów drogowych),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125 mostów o łącznej długości 3740 m,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20 wiaduktów o  łącznej długości 325,66 m,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8 kładek dla pieszych o łącznej długości 77,31 m,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801 przepustów,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3 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przepraw promowych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(Pomorsko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, Brody, Połęcko), po oddaniu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 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użytkowania mostu przez rzekę Odrę w ciągu DW 282, w dniu 02.11.2022 r., prom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„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w Milsku” został przekazany do Powiatu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Zielonogórskiego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konserwacja rowów przydrożnych oraz regulacja i pielęgnacja poboczy,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kanalizacji deszczowych,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usuwanie truchła z pasów drogowych,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utrzymanie czystości na </a:t>
            </a:r>
            <a:r>
              <a:rPr lang="pl-PL" sz="8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drogach</a:t>
            </a:r>
            <a:r>
              <a:rPr lang="pl-PL" sz="80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marL="0" lvl="0" indent="0">
              <a:buNone/>
            </a:pPr>
            <a:endParaRPr lang="pl-PL" sz="7200" dirty="0" smtClean="0"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0198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9469" y="215334"/>
            <a:ext cx="10018713" cy="523875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KOSZTY BIEŻĄCEGO UTRZYMANIA DRÓG I MOSTÓW W LATACH 2018 - 2022 </a:t>
            </a:r>
            <a:endParaRPr lang="pl-PL" sz="2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86" y="838733"/>
            <a:ext cx="7082092" cy="4742557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381085" y="6121151"/>
            <a:ext cx="7800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 Narrow" panose="020B0606020202030204" pitchFamily="34" charset="0"/>
              </a:rPr>
              <a:t>Łączne koszty zadań bieżącego utrzymania w </a:t>
            </a:r>
            <a:r>
              <a:rPr lang="pl-PL" sz="2000" dirty="0" smtClean="0">
                <a:latin typeface="Arial Narrow" panose="020B0606020202030204" pitchFamily="34" charset="0"/>
              </a:rPr>
              <a:t>2022 </a:t>
            </a:r>
            <a:r>
              <a:rPr lang="pl-PL" sz="2000" dirty="0">
                <a:latin typeface="Arial Narrow" panose="020B0606020202030204" pitchFamily="34" charset="0"/>
              </a:rPr>
              <a:t>roku wyniosły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45,66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mln zł. </a:t>
            </a:r>
          </a:p>
        </p:txBody>
      </p:sp>
    </p:spTree>
    <p:extLst>
      <p:ext uri="{BB962C8B-B14F-4D97-AF65-F5344CB8AC3E}">
        <p14:creationId xmlns:p14="http://schemas.microsoft.com/office/powerpoint/2010/main" val="1729350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1378" y="234284"/>
            <a:ext cx="10646229" cy="828675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ZESTAWIENIE KOSZTÓW PONIESIONYCH NA ZAKUP MATERIAŁÓW I USŁUGI SPRZĘTOWE DO ZIMOWEGO UTRZYMANIA DRÓG W LATACH 2018 - 2022  </a:t>
            </a:r>
            <a:r>
              <a:rPr lang="pl-PL" sz="18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(W TYS. ZŁ)</a:t>
            </a:r>
            <a:endParaRPr lang="pl-PL" sz="18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513010"/>
              </p:ext>
            </p:extLst>
          </p:nvPr>
        </p:nvGraphicFramePr>
        <p:xfrm>
          <a:off x="1302178" y="1918104"/>
          <a:ext cx="9601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5239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5968" y="234523"/>
            <a:ext cx="11149137" cy="2325934"/>
          </a:xfrm>
        </p:spPr>
        <p:txBody>
          <a:bodyPr>
            <a:noAutofit/>
          </a:bodyPr>
          <a:lstStyle/>
          <a:p>
            <a:pPr algn="just"/>
            <a:r>
              <a:rPr lang="pl-PL" dirty="0">
                <a:latin typeface="Arial Narrow" panose="020B0606020202030204" pitchFamily="34" charset="0"/>
              </a:rPr>
              <a:t>W celu zwiększenia efektywności i częstotliwości prac przy bieżącym utrzymaniu dróg, w 2022  roku ZDW zakupił  osprzęt do ciągników tj. kosiarkę wysięgnikową 2 szt., przyczepę 1 szt. oraz głowicę koszącą do pojazdu specjalistycznego UNIMOG. Zakup ten pozwolił na sprawniejsze realizowanie obowiązków w ramach własnych działań </a:t>
            </a:r>
            <a:r>
              <a:rPr lang="pl-PL" dirty="0" smtClean="0">
                <a:latin typeface="Arial Narrow" panose="020B0606020202030204" pitchFamily="34" charset="0"/>
              </a:rPr>
              <a:t>w </a:t>
            </a:r>
            <a:r>
              <a:rPr lang="pl-PL" dirty="0">
                <a:latin typeface="Arial Narrow" panose="020B0606020202030204" pitchFamily="34" charset="0"/>
              </a:rPr>
              <a:t>zakresie bieżącego utrzymania na drogach wojewódzkich.</a:t>
            </a:r>
          </a:p>
          <a:p>
            <a:pPr algn="just"/>
            <a:r>
              <a:rPr lang="pl-PL" dirty="0">
                <a:latin typeface="Arial Narrow" panose="020B0606020202030204" pitchFamily="34" charset="0"/>
              </a:rPr>
              <a:t>W ramach bieżącego utrzymania dróg wykonywane są także prace mające na celu zmniejszenie i ograniczenie zakłóceń ruchu drogowego wywołanych takimi czynnikami atmosferycznymi, jak śliskość zimowa oraz opady śniegu. ZDW w 2022 roku zakupił 2 posypywarki  </a:t>
            </a:r>
            <a:r>
              <a:rPr lang="pl-PL" dirty="0" smtClean="0">
                <a:latin typeface="Arial Narrow" panose="020B0606020202030204" pitchFamily="34" charset="0"/>
              </a:rPr>
              <a:t>o </a:t>
            </a:r>
            <a:r>
              <a:rPr lang="pl-PL" dirty="0">
                <a:latin typeface="Arial Narrow" panose="020B0606020202030204" pitchFamily="34" charset="0"/>
              </a:rPr>
              <a:t>poj. 6 m</a:t>
            </a:r>
            <a:r>
              <a:rPr lang="pl-PL" baseline="30000" dirty="0">
                <a:latin typeface="Arial Narrow" panose="020B0606020202030204" pitchFamily="34" charset="0"/>
              </a:rPr>
              <a:t>3</a:t>
            </a:r>
            <a:r>
              <a:rPr lang="pl-PL" dirty="0">
                <a:latin typeface="Arial Narrow" panose="020B0606020202030204" pitchFamily="34" charset="0"/>
              </a:rPr>
              <a:t> o wartości 307 254,00 zł i 8 posypywarek o poj. 7 m</a:t>
            </a:r>
            <a:r>
              <a:rPr lang="pl-PL" baseline="30000" dirty="0">
                <a:latin typeface="Arial Narrow" panose="020B0606020202030204" pitchFamily="34" charset="0"/>
              </a:rPr>
              <a:t>3</a:t>
            </a:r>
            <a:r>
              <a:rPr lang="pl-PL" dirty="0">
                <a:latin typeface="Arial Narrow" panose="020B0606020202030204" pitchFamily="34" charset="0"/>
              </a:rPr>
              <a:t> o wartości 1 248 696,00 zł.</a:t>
            </a:r>
          </a:p>
          <a:p>
            <a:pPr>
              <a:buNone/>
            </a:pPr>
            <a:endParaRPr lang="pl-PL" sz="2400" dirty="0"/>
          </a:p>
        </p:txBody>
      </p:sp>
      <p:pic>
        <p:nvPicPr>
          <p:cNvPr id="5" name="Obraz 4" descr="D:\Utrzymanie\zestawienia\informacja dla marszałaka z działalności\2023 realizacja zadań inwestycyjnych za 2022 rok\Zakupy inwestycyjne\RDW Kłodawa\OOś_kosiar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1" y="2910268"/>
            <a:ext cx="289052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:\Utrzymanie\zestawienia\informacja dla marszałaka z działalności\2023 realizacja zadań inwestycyjnych za 2022 rok\Zakupy inwestycyjne\RDW Kłodawa\OOś_przyczepa II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22" y="2910268"/>
            <a:ext cx="2830830" cy="359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D:\Utrzymanie\zestawienia\informacja dla marszałaka z działalności\2023 realizacja zadań inwestycyjnych za 2022 rok\Zakupy inwestycyjne\2 Piaskarki Babimost szt.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75" y="2910268"/>
            <a:ext cx="3199176" cy="3582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970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3425" y="361960"/>
            <a:ext cx="9513058" cy="1331127"/>
          </a:xfrm>
        </p:spPr>
        <p:txBody>
          <a:bodyPr>
            <a:noAutofit/>
          </a:bodyPr>
          <a:lstStyle/>
          <a:p>
            <a:pPr marL="342900" indent="-342900" algn="ctr"/>
            <a:r>
              <a:rPr lang="pl-PL" sz="2400" b="1" dirty="0">
                <a:latin typeface="Arial Narrow" panose="020B0606020202030204" pitchFamily="34" charset="0"/>
                <a:ea typeface="+mn-ea"/>
                <a:cs typeface="+mn-cs"/>
              </a:rPr>
              <a:t>INFORMACJA O INWESTYCJACH PRIORYTETOWYCH </a:t>
            </a:r>
            <a: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  <a:t>NA DROGACH WOJEWÓDZKICH </a:t>
            </a:r>
            <a:r>
              <a:rPr lang="pl-PL" sz="2400" b="1" dirty="0">
                <a:latin typeface="Arial Narrow" panose="020B0606020202030204" pitchFamily="34" charset="0"/>
                <a:ea typeface="+mn-ea"/>
                <a:cs typeface="+mn-cs"/>
              </a:rPr>
              <a:t>REALIZOWANYCH </a:t>
            </a:r>
            <a: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  <a:t>W </a:t>
            </a:r>
            <a:r>
              <a:rPr lang="pl-PL" sz="2400" b="1" dirty="0">
                <a:latin typeface="Arial Narrow" panose="020B0606020202030204" pitchFamily="34" charset="0"/>
                <a:ea typeface="+mn-ea"/>
                <a:cs typeface="+mn-cs"/>
              </a:rPr>
              <a:t>RAMACH RPO – LUBUSKIE </a:t>
            </a:r>
            <a:r>
              <a:rPr lang="pl-PL" sz="2400" b="1" dirty="0" smtClean="0">
                <a:latin typeface="Arial Narrow" panose="020B0606020202030204" pitchFamily="34" charset="0"/>
                <a:ea typeface="+mn-ea"/>
                <a:cs typeface="+mn-cs"/>
              </a:rPr>
              <a:t>2020</a:t>
            </a:r>
            <a:endParaRPr lang="pl-PL" sz="2400" b="1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1675" y="1956080"/>
            <a:ext cx="10258701" cy="42980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Arial Narrow" panose="020B0606020202030204" pitchFamily="34" charset="0"/>
              </a:rPr>
              <a:t>W ramach Regionalnego Programu Operacyjnego – Lubuskie 2020 w ramach Osi priorytetowej </a:t>
            </a:r>
            <a:r>
              <a:rPr lang="pl-PL" dirty="0" smtClean="0">
                <a:latin typeface="Arial Narrow" panose="020B0606020202030204" pitchFamily="34" charset="0"/>
              </a:rPr>
              <a:t>5 </a:t>
            </a:r>
            <a:r>
              <a:rPr lang="pl-PL" dirty="0">
                <a:latin typeface="Arial Narrow" panose="020B0606020202030204" pitchFamily="34" charset="0"/>
              </a:rPr>
              <a:t>- Transport, Działanie 5.1 Transport drogowy, Poddziałanie 5.1.1. Transport drogowy – projekty realizowane poza formułą ZIT: </a:t>
            </a:r>
          </a:p>
          <a:p>
            <a:pPr lvl="0"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w latach 2016 - 2022 podpisano 34 decyzje o przyznaniu dofinansowania na łączną całkowitą wartość kwalifikowalną inwestycji 427,02 mln zł, wartość dofinansowania 395,77 mln zł,</a:t>
            </a:r>
          </a:p>
          <a:p>
            <a:pPr lvl="0"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 końca 2022 r. zakończono 31 projektów (w 2016 r. zrealizowano 2 inwestycje, kolejne 7 zakończono w 2017 r., w 2018 r. zakończono 6 zadań, w 2019 r. zakończono 9 zadań, w 2020 r. zakończono 5 zadań, w 2021 r. i 2022 r. zakończono po 1 zadaniu),</a:t>
            </a:r>
          </a:p>
          <a:p>
            <a:pPr lvl="0" algn="just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do końca 2022 r. przebudowano 84,88 km dróg wojewódzkich oraz wybudowano 14,17 km nowych dróg.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0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85187" y="904336"/>
            <a:ext cx="10497132" cy="5953664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1900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ramach budżetu własnego </a:t>
            </a:r>
            <a:r>
              <a:rPr lang="pl-PL" sz="1900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realizowano </a:t>
            </a:r>
            <a:r>
              <a:rPr lang="pl-PL" sz="1900" b="1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29 </a:t>
            </a:r>
            <a:r>
              <a:rPr lang="pl-PL" sz="1900" b="1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zadań</a:t>
            </a:r>
            <a:r>
              <a:rPr lang="pl-PL" sz="1900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na </a:t>
            </a:r>
            <a:r>
              <a:rPr lang="pl-PL" sz="1900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które wydatkowano </a:t>
            </a:r>
            <a:r>
              <a:rPr lang="pl-PL" sz="1900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środki w wysokości </a:t>
            </a:r>
            <a:r>
              <a:rPr lang="pl-PL" sz="1900" b="1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33,23 </a:t>
            </a:r>
            <a:r>
              <a:rPr lang="pl-PL" sz="1900" b="1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mln </a:t>
            </a:r>
            <a:r>
              <a:rPr lang="pl-PL" sz="1900" b="1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zł</a:t>
            </a:r>
            <a:r>
              <a:rPr lang="pl-PL" sz="1900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1900" kern="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ramach RPO-Lubuskie 2020 realizowano </a:t>
            </a:r>
            <a:r>
              <a:rPr lang="pl-PL" sz="1900" b="1" kern="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 zadania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na które wydatkowano środki w wysokości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76,31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mln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zł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ramach środków z rezerwy subwencji ogólnej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realizowano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 zadanie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na które wydatkowano środki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wysokości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3,78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ramach środków Rządowego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Funduszu Rozwoju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Dróg realizowano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 zadania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na które wydatkowano środki </a:t>
            </a:r>
            <a:b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wysokości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15,46 mln zł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ramach środków z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Rządowego Programu  Uzupełnienia Lokalnej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Regionalnej Infrastruktury Drogowej - Mosty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dla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Regionów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realizowano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 zadanie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na które wydatkowano kwotę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0,35 mln zł.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w ramach Programu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ograniczania przestępczości i aspołecznych </a:t>
            </a:r>
            <a:r>
              <a:rPr lang="pl-PL" sz="19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zachowań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Razem Bezpieczniej im. Władysława Stasiaka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lata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2022-2024 realizowano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 zadanie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na które wydatkowano kwotę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0,21 mln zł.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ZDW wykonał i zakończył inwestycje drogowe i mostowe na długości </a:t>
            </a:r>
            <a:r>
              <a:rPr lang="pl-PL" sz="19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23,24 </a:t>
            </a:r>
            <a:r>
              <a:rPr lang="pl-PL" sz="1900" b="1" dirty="0">
                <a:solidFill>
                  <a:schemeClr val="tx1"/>
                </a:solidFill>
                <a:latin typeface="Arial Narrow" panose="020B0606020202030204" pitchFamily="34" charset="0"/>
              </a:rPr>
              <a:t>km</a:t>
            </a:r>
            <a:r>
              <a:rPr lang="pl-P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 dróg, polegające na budowie, rozbudowie, przebudowie dróg wraz z infrastrukturą towarzyszącą, odnowie dróg oraz wykonaniu zadań w ramach poprawy bezpieczeństwa.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odnowy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dywanikowe </a:t>
            </a: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 wzmocnienia nawierzchni na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odcinku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11,14 km,</a:t>
            </a:r>
            <a:endParaRPr lang="pl-PL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rozbudowę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 przebudowę dróg i mostów na długości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9,20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km,</a:t>
            </a:r>
            <a:endParaRPr lang="pl-PL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budowę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 przebudowę chodników o łącznej długości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1,53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km</a:t>
            </a:r>
            <a:endParaRPr lang="pl-PL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</a:pPr>
            <a:r>
              <a:rPr lang="pl-PL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budowę ścieżek rowerowych </a:t>
            </a:r>
            <a:r>
              <a:rPr lang="pl-PL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 łącznej długości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pl-PL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1,37 </a:t>
            </a:r>
            <a:r>
              <a:rPr lang="pl-PL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km. </a:t>
            </a:r>
            <a:endParaRPr lang="pl-PL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544868" y="250125"/>
            <a:ext cx="9601200" cy="428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kern="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roku 2022 Zarząd Dróg Wojewódzkich prowadził 38 zadań:</a:t>
            </a:r>
            <a:r>
              <a:rPr lang="pl-PL" sz="2400" b="1" kern="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kern="8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6083" y="476353"/>
            <a:ext cx="8911687" cy="9038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ZADANIA NA 2023 ROK </a:t>
            </a:r>
            <a:b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RAMACH RPO – LUBUSKIE 2020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/>
              <a:t> 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72813" y="1840846"/>
            <a:ext cx="9887256" cy="414738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pl-PL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400" b="1" dirty="0">
                <a:latin typeface="Arial Narrow" panose="020B0606020202030204" pitchFamily="34" charset="0"/>
              </a:rPr>
              <a:t>Budowa obwodnicy m. Podmokle Wielkie, Kosieczyn i Chlastawa w ciągu drogi wojewódzkiej </a:t>
            </a:r>
            <a:r>
              <a:rPr lang="pl-PL" sz="2400" b="1" dirty="0" smtClean="0">
                <a:latin typeface="Arial Narrow" panose="020B0606020202030204" pitchFamily="34" charset="0"/>
              </a:rPr>
              <a:t>nr </a:t>
            </a:r>
            <a:r>
              <a:rPr lang="pl-PL" sz="2400" b="1" dirty="0">
                <a:latin typeface="Arial Narrow" panose="020B0606020202030204" pitchFamily="34" charset="0"/>
              </a:rPr>
              <a:t>302 - dojazd do węzłów </a:t>
            </a:r>
            <a:r>
              <a:rPr lang="pl-PL" sz="2400" b="1" dirty="0" smtClean="0">
                <a:latin typeface="Arial Narrow" panose="020B0606020202030204" pitchFamily="34" charset="0"/>
              </a:rPr>
              <a:t>na </a:t>
            </a:r>
            <a:r>
              <a:rPr lang="pl-PL" sz="2400" b="1" dirty="0">
                <a:latin typeface="Arial Narrow" panose="020B0606020202030204" pitchFamily="34" charset="0"/>
              </a:rPr>
              <a:t>autostradzie A-2 w Trzcielu oraz Nowym </a:t>
            </a:r>
            <a:r>
              <a:rPr lang="pl-PL" sz="2400" b="1" dirty="0" smtClean="0">
                <a:latin typeface="Arial Narrow" panose="020B0606020202030204" pitchFamily="34" charset="0"/>
              </a:rPr>
              <a:t>Tomyślu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sz="2400" b="1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400" b="1" dirty="0" smtClean="0">
                <a:latin typeface="Arial Narrow" panose="020B0606020202030204" pitchFamily="34" charset="0"/>
              </a:rPr>
              <a:t>Rozbudowa </a:t>
            </a:r>
            <a:r>
              <a:rPr lang="pl-PL" sz="2400" b="1" dirty="0">
                <a:latin typeface="Arial Narrow" panose="020B0606020202030204" pitchFamily="34" charset="0"/>
              </a:rPr>
              <a:t>drogi woj. nr 278 na odc. Stare Strącze - Wschowa</a:t>
            </a:r>
            <a:endParaRPr lang="pl-PL" sz="2400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None/>
            </a:pPr>
            <a:endParaRPr lang="pl-PL" sz="2400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400" b="1" dirty="0">
                <a:latin typeface="Arial Narrow" panose="020B0606020202030204" pitchFamily="34" charset="0"/>
              </a:rPr>
              <a:t>Rozbudowa drogi wojewódzkiej nr 295 w m. Miodnica</a:t>
            </a:r>
            <a:endParaRPr lang="pl-PL" sz="2400" dirty="0">
              <a:latin typeface="Arial Narrow" panose="020B0606020202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1800" dirty="0" smtClean="0">
                <a:latin typeface="Arial Narrow" panose="020B0606020202030204" pitchFamily="34" charset="0"/>
              </a:rPr>
              <a:t>     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32478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7095" y="439598"/>
            <a:ext cx="9696090" cy="1331127"/>
          </a:xfrm>
        </p:spPr>
        <p:txBody>
          <a:bodyPr>
            <a:noAutofit/>
          </a:bodyPr>
          <a:lstStyle/>
          <a:p>
            <a:pPr marL="342900" indent="-342900"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INFORMACJA O INWESTYCJACH PRIORYTETOWYCH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NA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DROGACH WOJEWÓDZKICH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PLANOWANYCH DO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REALIZACJI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W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RAMACH NOWEJ PERSPEKTYWY FINANSOWEJ W LATACH 2021- 2027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2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endParaRPr lang="pl-PL" sz="2400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0301" y="2059597"/>
            <a:ext cx="10258701" cy="42980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</a:rPr>
              <a:t>Dnia </a:t>
            </a:r>
            <a:r>
              <a:rPr lang="pl-PL" dirty="0">
                <a:solidFill>
                  <a:schemeClr val="tx1"/>
                </a:solidFill>
              </a:rPr>
              <a:t>13.12.2022 r. uchwałą Zarządu Województwa Lubuskiego opublikowana została </a:t>
            </a:r>
            <a:r>
              <a:rPr lang="pl-PL" dirty="0" smtClean="0">
                <a:solidFill>
                  <a:schemeClr val="tx1"/>
                </a:solidFill>
              </a:rPr>
              <a:t>treść </a:t>
            </a:r>
            <a:r>
              <a:rPr lang="pl-PL" b="1" dirty="0">
                <a:solidFill>
                  <a:schemeClr val="tx1"/>
                </a:solidFill>
              </a:rPr>
              <a:t>programu Fundusze Europejskie dla Lubuskiego 2021-2027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smtClean="0">
                <a:solidFill>
                  <a:schemeClr val="tx1"/>
                </a:solidFill>
              </a:rPr>
              <a:t>przyjętego Decyzją </a:t>
            </a:r>
            <a:r>
              <a:rPr lang="pl-PL" dirty="0">
                <a:solidFill>
                  <a:schemeClr val="tx1"/>
                </a:solidFill>
              </a:rPr>
              <a:t>Komisji </a:t>
            </a:r>
            <a:r>
              <a:rPr lang="pl-PL" dirty="0" smtClean="0">
                <a:solidFill>
                  <a:schemeClr val="tx1"/>
                </a:solidFill>
              </a:rPr>
              <a:t>Europejskiej</a:t>
            </a:r>
            <a:r>
              <a:rPr lang="pl-PL" dirty="0">
                <a:solidFill>
                  <a:schemeClr val="tx1"/>
                </a:solidFill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</a:rPr>
              <a:t>Dnia 07.03.2023 </a:t>
            </a:r>
            <a:r>
              <a:rPr lang="pl-PL" dirty="0">
                <a:solidFill>
                  <a:schemeClr val="tx1"/>
                </a:solidFill>
              </a:rPr>
              <a:t>r. </a:t>
            </a:r>
            <a:r>
              <a:rPr lang="pl-PL" dirty="0" smtClean="0">
                <a:solidFill>
                  <a:schemeClr val="tx1"/>
                </a:solidFill>
              </a:rPr>
              <a:t>na </a:t>
            </a:r>
            <a:r>
              <a:rPr lang="pl-PL" dirty="0">
                <a:solidFill>
                  <a:schemeClr val="tx1"/>
                </a:solidFill>
              </a:rPr>
              <a:t>posiedzeniu Zarządu Województwa </a:t>
            </a:r>
            <a:r>
              <a:rPr lang="pl-PL" dirty="0" smtClean="0">
                <a:solidFill>
                  <a:schemeClr val="tx1"/>
                </a:solidFill>
              </a:rPr>
              <a:t>Lubuskiego został zatwierdzony </a:t>
            </a:r>
            <a:r>
              <a:rPr lang="pl-PL" b="1" dirty="0" smtClean="0">
                <a:solidFill>
                  <a:schemeClr val="tx1"/>
                </a:solidFill>
              </a:rPr>
              <a:t>Regionalny </a:t>
            </a:r>
            <a:r>
              <a:rPr lang="pl-PL" b="1" dirty="0">
                <a:solidFill>
                  <a:schemeClr val="tx1"/>
                </a:solidFill>
              </a:rPr>
              <a:t>Program Rozwoju Transportu Województwa Lubuskiego z prognozą rozwoju </a:t>
            </a:r>
            <a:r>
              <a:rPr lang="pl-PL" b="1" dirty="0" smtClean="0">
                <a:solidFill>
                  <a:schemeClr val="tx1"/>
                </a:solidFill>
              </a:rPr>
              <a:t/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do </a:t>
            </a:r>
            <a:r>
              <a:rPr lang="pl-PL" b="1" dirty="0">
                <a:solidFill>
                  <a:schemeClr val="tx1"/>
                </a:solidFill>
              </a:rPr>
              <a:t>roku </a:t>
            </a:r>
            <a:r>
              <a:rPr lang="pl-PL" b="1" dirty="0" smtClean="0">
                <a:solidFill>
                  <a:schemeClr val="tx1"/>
                </a:solidFill>
              </a:rPr>
              <a:t>2030 </a:t>
            </a:r>
            <a:r>
              <a:rPr lang="pl-PL" dirty="0" smtClean="0">
                <a:solidFill>
                  <a:schemeClr val="tx1"/>
                </a:solidFill>
              </a:rPr>
              <a:t>(RPRT),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</a:rPr>
              <a:t>Dnia 01.03.2022 r. Zarząd Województwa Lubuskiego przyjął wstępny </a:t>
            </a:r>
            <a:r>
              <a:rPr lang="pl-PL" b="1" i="1" dirty="0" smtClean="0">
                <a:solidFill>
                  <a:schemeClr val="tx1"/>
                </a:solidFill>
              </a:rPr>
              <a:t>Plan inwestycji priorytetowych planowanych do realizacji na drogach wojewódzkich w latach 2021-2027</a:t>
            </a:r>
            <a:r>
              <a:rPr lang="pl-PL" dirty="0" smtClean="0">
                <a:solidFill>
                  <a:schemeClr val="tx1"/>
                </a:solidFill>
              </a:rPr>
              <a:t>. W związku z </a:t>
            </a:r>
            <a:r>
              <a:rPr lang="pl-PL" dirty="0">
                <a:solidFill>
                  <a:schemeClr val="tx1"/>
                </a:solidFill>
              </a:rPr>
              <a:t>zakończeniem prac związanych z RPRT, </a:t>
            </a:r>
            <a:r>
              <a:rPr lang="pl-PL" dirty="0" smtClean="0">
                <a:solidFill>
                  <a:schemeClr val="tx1"/>
                </a:solidFill>
              </a:rPr>
              <a:t>ZDW w </a:t>
            </a:r>
            <a:r>
              <a:rPr lang="pl-PL" dirty="0">
                <a:solidFill>
                  <a:schemeClr val="tx1"/>
                </a:solidFill>
              </a:rPr>
              <a:t>oparciu o ten dokument 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przygotuje aktualizację </a:t>
            </a:r>
            <a:r>
              <a:rPr lang="pl-PL" b="1" i="1" dirty="0">
                <a:solidFill>
                  <a:schemeClr val="tx1"/>
                </a:solidFill>
              </a:rPr>
              <a:t>Planu</a:t>
            </a:r>
            <a:r>
              <a:rPr lang="pl-PL" dirty="0">
                <a:solidFill>
                  <a:schemeClr val="tx1"/>
                </a:solidFill>
              </a:rPr>
              <a:t> z uwzględnieniem wysokości alokacji przyznanej na drogi wojewódzkie.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7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5236" y="212407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DZIĘKUJĘ ZA UWAGĘ</a:t>
            </a:r>
            <a:r>
              <a:rPr lang="pl-PL" sz="32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l-PL" sz="32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pl-PL" sz="32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93785" y="5591175"/>
            <a:ext cx="10018713" cy="1095376"/>
          </a:xfrm>
        </p:spPr>
        <p:txBody>
          <a:bodyPr/>
          <a:lstStyle/>
          <a:p>
            <a:pPr marL="0" indent="0" algn="ctr">
              <a:buNone/>
            </a:pPr>
            <a:r>
              <a:rPr lang="pl-PL" kern="0" spc="-75" dirty="0">
                <a:solidFill>
                  <a:prstClr val="black"/>
                </a:solidFill>
              </a:rPr>
              <a:t>Zarząd </a:t>
            </a:r>
            <a:r>
              <a:rPr lang="pl-PL" kern="0" spc="-75" dirty="0" smtClean="0">
                <a:solidFill>
                  <a:prstClr val="black"/>
                </a:solidFill>
              </a:rPr>
              <a:t>Dróg </a:t>
            </a:r>
            <a:r>
              <a:rPr lang="pl-PL" kern="0" spc="-75" dirty="0">
                <a:solidFill>
                  <a:prstClr val="black"/>
                </a:solidFill>
              </a:rPr>
              <a:t>Wojewódzkich </a:t>
            </a:r>
            <a:br>
              <a:rPr lang="pl-PL" kern="0" spc="-75" dirty="0">
                <a:solidFill>
                  <a:prstClr val="black"/>
                </a:solidFill>
              </a:rPr>
            </a:br>
            <a:r>
              <a:rPr lang="pl-PL" kern="0" spc="-75" dirty="0">
                <a:solidFill>
                  <a:prstClr val="black"/>
                </a:solidFill>
              </a:rPr>
              <a:t>w Zielonej Górze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884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9977" y="224245"/>
            <a:ext cx="9601200" cy="428897"/>
          </a:xfrm>
        </p:spPr>
        <p:txBody>
          <a:bodyPr>
            <a:noAutofit/>
          </a:bodyPr>
          <a:lstStyle/>
          <a:p>
            <a:pPr algn="ctr"/>
            <a: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ZADANIA W RAMACH budżetu własnego</a:t>
            </a:r>
            <a:br>
              <a:rPr lang="pl-PL" sz="2400" b="1" cap="all" dirty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28057" y="1058092"/>
            <a:ext cx="10027920" cy="50553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W zakresie budżetu własnego zrealizowano 3 zadania dotyczące rozbiórki i budowy nowych przepustów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ciągu DW 137, 138 oraz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300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Z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akończono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realizację rozpoczętego w zeszłym roku zadania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pn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„Rozbiórka istniejącego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budowa nowego mostu w ciągu drogi wojewódzkiej nr 132 w km 36+835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m. Łupowo”.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Rozpoczęto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także realizację 3 inwestycji, które będą kontynuowane w 2023 roku tj. odnowę dywanikową drogi wojewódzkiej nr 138 w m. Sulęcin ul. Witosa, rozbudowę drogi wojewódzkiej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nr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287 w m. Grabik oraz rozbudowę drogi wojewódzkiej nr 294 w m. Trzebiel.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Zakończono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natomiast przebudowę drogi wojewódzkiej nr 278 wraz z remontem obiektu mostowego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w okolicy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m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Radowice oraz wzmocnienie drogi wojewódzkiej nr 292 relacji Nowa Sól – Bytom Odrzański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odcinku od km 5+400,00 do km 7+050,00. </a:t>
            </a:r>
            <a:endParaRPr lang="pl-PL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pl-PL" sz="2100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Zadania zrealizowano na łącznej długości </a:t>
            </a:r>
            <a:r>
              <a:rPr lang="pl-PL" sz="2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1,65 km, </a:t>
            </a:r>
            <a:r>
              <a:rPr lang="pl-PL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całkowita wartość wyniosła </a:t>
            </a:r>
            <a:r>
              <a:rPr lang="pl-PL" sz="2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13,00 </a:t>
            </a:r>
            <a:r>
              <a:rPr lang="pl-PL" sz="21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</a:t>
            </a:r>
            <a:r>
              <a:rPr lang="pl-PL" sz="21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zł. </a:t>
            </a:r>
            <a:endParaRPr lang="pl-PL" sz="21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2491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436602"/>
            <a:ext cx="9723120" cy="8991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Przebudowa drogi wojewódzkiej nr 278 wraz z remontem obiektu mostowego </a:t>
            </a: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7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okolicy m. Radowice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tx2">
                    <a:lumMod val="75000"/>
                  </a:schemeClr>
                </a:solidFill>
              </a:rPr>
            </a:b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Symbol zastępczy zawartości 6" descr="C:\Users\emilianowa\AppData\Local\Microsoft\Windows\INetCache\Content.Word\20221110_1339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1" y="1584960"/>
            <a:ext cx="5375330" cy="418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20221110_133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0" y="1584960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4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389708"/>
            <a:ext cx="9601200" cy="672737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Rozbudowa drogi wojewódzkiej nr 132 w ramach realizacji zadania pn. Rozbiórka istniejącego i budowa nowego mostu w ciągu drogi wojewódzkiej 132 w km 36+835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m. Łupowo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 descr="20220907_12122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63932"/>
            <a:ext cx="4850378" cy="372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20220907_12104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49" y="2063932"/>
            <a:ext cx="4197531" cy="3727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0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5806" y="232954"/>
            <a:ext cx="9601200" cy="940238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Rozbiórka i budowa nowego przepustu zlokalizowanego w ciągu drogi wojewódzkiej nr 300 w km 2+896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okolicy miejscowości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Borowe</a:t>
            </a:r>
            <a:endParaRPr lang="pl-PL" sz="28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 descr="321520521_1146756566230644_4571554078322498441_n (1)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3" y="1854925"/>
            <a:ext cx="6973586" cy="4046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19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3796" y="290978"/>
            <a:ext cx="10018713" cy="528768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ZADANIA W RAMACH budżetu własnego</a:t>
            </a:r>
            <a:br>
              <a:rPr lang="pl-PL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1600" b="1" cap="all" dirty="0" smtClean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600" b="1" cap="all" dirty="0" smtClean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1600" b="1" cap="all" dirty="0" smtClean="0">
                <a:ln w="0"/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>Poprawa BEZPIECZEŃSTWA RUCHU DROGOWEGO </a:t>
            </a:r>
            <a:r>
              <a:rPr lang="pl-PL" sz="18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8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</a:br>
            <a:endParaRPr lang="pl-PL" sz="18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900" y="1463982"/>
            <a:ext cx="9894507" cy="4031128"/>
          </a:xfrm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W ramach poprawy bezpieczeństwa ruchu drogowego wykonano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9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inwestycji, w tym 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5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zadań polegających </a:t>
            </a: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budowie chodników w miejscowościach o łącznej długości 1,53 km, 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3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zadania polegające na budowie sygnalizacji świetlnych oraz 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1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zadanie polegające na budowie ścieżki rowerowej. Zadania polegające </a:t>
            </a: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budowie chodników zostały wykonane w miejscowościach takich jak: Rzepin, Wałowice, Bobrowice, Siedlisko oraz na odcinku Strzelce Krajeńskie – Ciecierzyn. Natomiast sygnalizacje świetlne m.in. typu ALL RED z detekcją ruchu pojazdów oraz wzbudzanych mechanicznie na przycisk wraz z dedykowanym oświetleniem przejść dla pieszych zostały wybudowane w m. Lipki Wielkie, Droszków oraz Bytom Odrzański. Dodatkowo </a:t>
            </a: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ciągu drogi wojewódzkiej nr 315 w m. Lipiny została wybudowana ścieżka </a:t>
            </a: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rowerowa. </a:t>
            </a: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łącznej długości </a:t>
            </a:r>
            <a:r>
              <a:rPr lang="pl-PL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1,62 km</a:t>
            </a:r>
            <a:endParaRPr 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 </a:t>
            </a:r>
            <a:r>
              <a:rPr 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całkowitej wartości </a:t>
            </a:r>
            <a:r>
              <a:rPr lang="pl-PL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2,60 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</a:t>
            </a:r>
            <a:r>
              <a:rPr lang="pl-PL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zł</a:t>
            </a:r>
            <a:endParaRPr 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0" lvl="1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endParaRPr lang="pl-PL" sz="19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4597</TotalTime>
  <Words>2231</Words>
  <Application>Microsoft Office PowerPoint</Application>
  <PresentationFormat>Niestandardowy</PresentationFormat>
  <Paragraphs>359</Paragraphs>
  <Slides>42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Crop</vt:lpstr>
      <vt:lpstr>Prezentacja programu PowerPoint</vt:lpstr>
      <vt:lpstr>Prezentacja programu PowerPoint</vt:lpstr>
      <vt:lpstr>Prezentacja programu PowerPoint</vt:lpstr>
      <vt:lpstr>W roku 2022 Zarząd Dróg Wojewódzkich prowadził 38 zadań:  </vt:lpstr>
      <vt:lpstr>ZADANIA W RAMACH budżetu własnego </vt:lpstr>
      <vt:lpstr>Przebudowa drogi wojewódzkiej nr 278 wraz z remontem obiektu mostowego  w okolicy m. Radowice </vt:lpstr>
      <vt:lpstr>Rozbudowa drogi wojewódzkiej nr 132 w ramach realizacji zadania pn. Rozbiórka istniejącego i budowa nowego mostu w ciągu drogi wojewódzkiej 132 w km 36+835 w m. Łupowo</vt:lpstr>
      <vt:lpstr>Rozbiórka i budowa nowego przepustu zlokalizowanego w ciągu drogi wojewódzkiej nr 300 w km 2+896 w okolicy miejscowości Borowe</vt:lpstr>
      <vt:lpstr>ZADANIA W RAMACH budżetu własnego  Poprawa BEZPIECZEŃSTWA RUCHU DROGOWEGO  </vt:lpstr>
      <vt:lpstr>Budowa chodnika w ciągu drogi wojewódzkiej nr 156  na odcinku Strzelce Krajeńskie – Ciecierzyn </vt:lpstr>
      <vt:lpstr>Przebudowa drogi woj. nr 138 w m. Wałowice  w zakresie korekty łuku i budowy chodnika </vt:lpstr>
      <vt:lpstr>Przebudowa drogi wojewódzkiej nr 287 w zakresie budowy chodnika  w m. Bobrowice   </vt:lpstr>
      <vt:lpstr>Budowa ścieżki rowerowej w ciągu drogi wojewódzkiej  nr 315 w m. Lipiny</vt:lpstr>
      <vt:lpstr>Budowa sygnalizacji świetlnej typu ALL RED z detekcją ruchu pojazdów oraz wzbudzanych mechanicznie na przycisk wraz z dedykowanym oświetleniem przejść dla pieszych na drodze wojewódzkiej nr 282  w m. Droszków   </vt:lpstr>
      <vt:lpstr>Odnowy Dywanikowe </vt:lpstr>
      <vt:lpstr>Przebudowa polegająca na wzmocnieniu drogi woj. nr 158 relacji Janczewo - Gralewo na odcinku od km 7+300 do km 8+562   </vt:lpstr>
      <vt:lpstr> Przebudowa polegająca na odnowie dywanikowej drogi wojewódzkiej  nr 276 na odc. Krosno Odrzańskie - Radnica w km 4+299,50-5+200,50 </vt:lpstr>
      <vt:lpstr>Przebudowa polegająca na odnowie dywanikowej drogi wojewódzkiej nr 289 od km 36+612 ÷ 37+602 odc. Tuchola Żarska – skrzyż. Zabłocie </vt:lpstr>
      <vt:lpstr>ZESTAWIENIE ZADAŃ ZAKOŃCZONYCH W 2022 R.,  DOFINANSOWANYCH ZE ŚRODKÓW RPO - LUBUSKIE 2020</vt:lpstr>
      <vt:lpstr>Budowa mostu przez rzekę Odrę wraz z budową nowego przebiegu drogi wojewódzkiej nr 282 – Etap II </vt:lpstr>
      <vt:lpstr>Budowa mostu przez rzekę Odrę wraz z budową nowego przebiegu drogi wojewódzkiej nr 282 – Etap II – etapy powstawania </vt:lpstr>
      <vt:lpstr>Budowa mostu przez rzekę Odrę wraz z budową nowego przebiegu drogi wojewódzkiej nr 282 – Etap II</vt:lpstr>
      <vt:lpstr>Zestawienie zadań w trakcie realizacji, dofinansowanych ze środków Regionalnego Programu Operacyjnego - Lubuskie 2020</vt:lpstr>
      <vt:lpstr>Budowa obwodnicy m. Podmokle Wielkie, Kosieczyn i Chlastawa w ciągu drogi wojewódzkiej nr 302 - dojazd do węzłów na autostradzie A-2 w Trzcielu oraz Nowym Tomyślu</vt:lpstr>
      <vt:lpstr>Rozbudowa drogi woj. nr 278 na odc. Stare Strącze – Wschowa</vt:lpstr>
      <vt:lpstr>Rozbudowa drogi wojewódzkiej nr 295 w m. Miodnica </vt:lpstr>
      <vt:lpstr>WYKAZ OTRZYMANYCH DOTACJI CELOWYCH UDZIELONYCH  W 2022 R. PRZEZ JEDNOSTKI SAMORZĄDU TERYTORIALNEGO </vt:lpstr>
      <vt:lpstr>Doświetlenia przejść dla pieszych wykonane w 2022 r. </vt:lpstr>
      <vt:lpstr>Rozbudowa drogi wojewódzkiej nr 321 w ramach realizacji zadania pn.  Rozbiórka istniejącego i budowa nowego mostu nad Kanałem Starym Krzyckim w ciągu drogi wojewódzkiej 321  w miejscowości Kierzno</vt:lpstr>
      <vt:lpstr>Prezentacja programu PowerPoint</vt:lpstr>
      <vt:lpstr>Zadanie dofinansowane w ramach programu ograniczania przestępczości i aspołecznych zachowań Razem Bezpieczniej im. Władysława Stasiaka na lata 2022-2024</vt:lpstr>
      <vt:lpstr>Prezentacja programu PowerPoint</vt:lpstr>
      <vt:lpstr>Prezentacja programu PowerPoint</vt:lpstr>
      <vt:lpstr>ZESTAWIENIE ŚRODKÓW FINANSOWYCH POZYSKANYCH  W 2022 R. ZE ŹRÓDEŁ ZEWNĘTRZNYCH </vt:lpstr>
      <vt:lpstr>UTRZYMANIE DRÓG I MOSTÓW </vt:lpstr>
      <vt:lpstr>KOSZTY BIEŻĄCEGO UTRZYMANIA DRÓG I MOSTÓW W LATACH 2018 - 2022 </vt:lpstr>
      <vt:lpstr>ZESTAWIENIE KOSZTÓW PONIESIONYCH NA ZAKUP MATERIAŁÓW I USŁUGI SPRZĘTOWE DO ZIMOWEGO UTRZYMANIA DRÓG W LATACH 2018 - 2022  (W TYS. ZŁ)</vt:lpstr>
      <vt:lpstr>Prezentacja programu PowerPoint</vt:lpstr>
      <vt:lpstr>INFORMACJA O INWESTYCJACH PRIORYTETOWYCH  NA DROGACH WOJEWÓDZKICH REALIZOWANYCH  W RAMACH RPO – LUBUSKIE 2020</vt:lpstr>
      <vt:lpstr>ZADANIA NA 2023 ROK  W RAMACH RPO – LUBUSKIE 2020   </vt:lpstr>
      <vt:lpstr>INFORMACJA O INWESTYCJACH PRIORYTETOWYCH  NA DROGACH WOJEWÓDZKICH PLANOWANYCH DO REALIZACJI  W RAMACH NOWEJ PERSPEKTYWY FINANSOWEJ W LATACH 2021- 2027 </vt:lpstr>
      <vt:lpstr>DZIĘKUJĘ ZA UWAGĘ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REALIZACJA ZADAŃ INWESTYCYJNYCH  NA DROGACH WOJEWÓDZKICH  W 2018 ROKU  INWESTYCJE PLANOWANE DO REALIZACJI  W 2019 ROKU W RAMACH PLANU INWESTYCJI PRIORYTETOWYCH PLANOWANYCH DO REALIZACJI  NA DROGACH WOJEWÓDZKICH W RAMACH RPO –  LUBUSKIE 2020 </dc:title>
  <dc:creator>Jagoda Bucio</dc:creator>
  <cp:lastModifiedBy>Marta Walczak</cp:lastModifiedBy>
  <cp:revision>562</cp:revision>
  <cp:lastPrinted>2021-03-19T13:16:33Z</cp:lastPrinted>
  <dcterms:created xsi:type="dcterms:W3CDTF">2020-03-09T12:40:07Z</dcterms:created>
  <dcterms:modified xsi:type="dcterms:W3CDTF">2023-04-14T06:38:09Z</dcterms:modified>
</cp:coreProperties>
</file>