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58" r:id="rId4"/>
    <p:sldId id="273" r:id="rId5"/>
    <p:sldId id="274" r:id="rId6"/>
    <p:sldId id="260" r:id="rId7"/>
    <p:sldId id="257" r:id="rId8"/>
    <p:sldId id="261" r:id="rId9"/>
    <p:sldId id="268" r:id="rId10"/>
    <p:sldId id="269" r:id="rId11"/>
    <p:sldId id="270" r:id="rId12"/>
    <p:sldId id="272" r:id="rId13"/>
    <p:sldId id="263" r:id="rId14"/>
    <p:sldId id="264" r:id="rId15"/>
    <p:sldId id="265" r:id="rId16"/>
    <p:sldId id="267" r:id="rId17"/>
    <p:sldId id="277" r:id="rId18"/>
    <p:sldId id="279" r:id="rId19"/>
    <p:sldId id="281" r:id="rId20"/>
    <p:sldId id="282" r:id="rId21"/>
    <p:sldId id="278" r:id="rId22"/>
    <p:sldId id="280" r:id="rId23"/>
    <p:sldId id="283" r:id="rId24"/>
    <p:sldId id="284" r:id="rId25"/>
    <p:sldId id="285" r:id="rId26"/>
    <p:sldId id="259" r:id="rId27"/>
    <p:sldId id="271" r:id="rId28"/>
    <p:sldId id="27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5D6467-DC4E-4148-B952-15400F487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304676"/>
            <a:ext cx="7197726" cy="2421464"/>
          </a:xfrm>
        </p:spPr>
        <p:txBody>
          <a:bodyPr/>
          <a:lstStyle/>
          <a:p>
            <a:r>
              <a:rPr lang="pl-PL" dirty="0"/>
              <a:t>Park Technologii Kosmicznych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40A6CDA-99D1-4ADF-AEA2-89C6E0261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3749269"/>
            <a:ext cx="7197726" cy="1530620"/>
          </a:xfrm>
        </p:spPr>
        <p:txBody>
          <a:bodyPr/>
          <a:lstStyle/>
          <a:p>
            <a:r>
              <a:rPr lang="pl-PL" dirty="0"/>
              <a:t>Czyli </a:t>
            </a:r>
          </a:p>
          <a:p>
            <a:r>
              <a:rPr lang="pl-PL" dirty="0"/>
              <a:t>Przyszłość wyspecjalizowanych i nowoczesnych technologii</a:t>
            </a:r>
          </a:p>
          <a:p>
            <a:r>
              <a:rPr lang="pl-PL" dirty="0"/>
              <a:t>Można tworzyć w województwie Lubuskim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830F379-0EDF-4F01-93BD-E996522697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589" y="5168678"/>
            <a:ext cx="3709022" cy="10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5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CA6F7-BBE1-48BD-A11E-6B81AAA1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Park Technologii Kosmicznych</a:t>
            </a:r>
            <a:br>
              <a:rPr lang="pl-PL" dirty="0"/>
            </a:br>
            <a:r>
              <a:rPr lang="pl-PL" dirty="0"/>
              <a:t>LOKALIZACJA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90F6A-6C34-4A0D-B115-CEDA3EE1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065865"/>
            <a:ext cx="3318240" cy="4102217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 Technologii Kosmicznych jest zlokalizowany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terenie Parku Naukowo-Technologicznego Uniwersytetu Zielonogórskiego (PNT UZ), który wchodzi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skład Lubuskiego Parku Przemysłowo-Technologicznego.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0938582-75B2-454B-87A2-D86DC117F7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042" y="2065866"/>
            <a:ext cx="7292830" cy="410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CA6F7-BBE1-48BD-A11E-6B81AAA1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Park Technologii Kosmicznych</a:t>
            </a:r>
            <a:br>
              <a:rPr lang="pl-PL" dirty="0"/>
            </a:br>
            <a:r>
              <a:rPr lang="pl-PL" dirty="0"/>
              <a:t>BUDYNEK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3463856-C892-E785-6AB5-27338D5D8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940" y="1717588"/>
            <a:ext cx="10131425" cy="1476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Forma budynku złożona z kilku połączonych ze sobą brył o różnej wysokości, zaakcentowanych kolorystyką. 3 kondygnacje, niepodpiwniczony, kryty płaskimi dachami. </a:t>
            </a:r>
          </a:p>
          <a:p>
            <a:pPr marL="0" indent="0">
              <a:buNone/>
            </a:pPr>
            <a:r>
              <a:rPr lang="pl-PL" sz="2000" dirty="0"/>
              <a:t>Powierzchnia zabudowy: 2761,65 m</a:t>
            </a:r>
            <a:r>
              <a:rPr lang="pl-PL" sz="2000" baseline="30000" dirty="0"/>
              <a:t>2</a:t>
            </a:r>
            <a:r>
              <a:rPr lang="pl-PL" sz="2000" dirty="0"/>
              <a:t>, Kubatura: 24 209 m</a:t>
            </a:r>
            <a:r>
              <a:rPr lang="pl-PL" sz="2000" baseline="30000" dirty="0"/>
              <a:t>3</a:t>
            </a:r>
            <a:r>
              <a:rPr lang="pl-PL" sz="2000" dirty="0"/>
              <a:t>. Powierzchnia użytkowa 4463,05 m</a:t>
            </a:r>
            <a:r>
              <a:rPr lang="pl-PL" sz="2000" baseline="30000" dirty="0"/>
              <a:t>2</a:t>
            </a:r>
            <a:r>
              <a:rPr lang="pl-PL" sz="2000" dirty="0"/>
              <a:t>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62CF324-B3A4-A489-734F-9103563C95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511" y="3117786"/>
            <a:ext cx="9455148" cy="33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6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CA6F7-BBE1-48BD-A11E-6B81AAA1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Park Technologii Kosmicznych</a:t>
            </a:r>
            <a:br>
              <a:rPr lang="pl-PL" dirty="0"/>
            </a:br>
            <a:r>
              <a:rPr lang="pl-PL" dirty="0"/>
              <a:t>BUDYNEK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3463856-C892-E785-6AB5-27338D5D8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67016"/>
            <a:ext cx="10820398" cy="4827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Obiekt przystosowany do pracy w laboratoriach na 90 osób i 157 osób w biurach i inkubatorze. Lokalizacja poszczególnych laboratoriów, </a:t>
            </a:r>
            <a:r>
              <a:rPr lang="pl-PL" sz="2000" dirty="0" err="1"/>
              <a:t>sal</a:t>
            </a:r>
            <a:r>
              <a:rPr lang="pl-PL" sz="2000" dirty="0"/>
              <a:t> szkoleniowych, biur, stref komunikacyjnych, pomieszczeń pomocniczych została uzgodniona z partnerami projektu, a funkcjonalność budynku była priorytetem podczas wszystkich uzgodnień. </a:t>
            </a:r>
          </a:p>
          <a:p>
            <a:pPr marL="0" indent="0">
              <a:buNone/>
            </a:pPr>
            <a:r>
              <a:rPr lang="pl-PL" sz="2000" dirty="0"/>
              <a:t>W południowej, frontowej części budynku przewidziano dwie sale szkoleniowe, w tym sala szkoleniowa do 600 osób oraz przestronny hol na 200 m</a:t>
            </a:r>
            <a:r>
              <a:rPr lang="pl-PL" sz="2000" baseline="30000" dirty="0"/>
              <a:t>2</a:t>
            </a:r>
            <a:r>
              <a:rPr lang="pl-PL" sz="2000" dirty="0"/>
              <a:t>, który wraz z zapleczem cateringowym pełni również rolę </a:t>
            </a:r>
            <a:r>
              <a:rPr lang="pl-PL" sz="2000" dirty="0" err="1"/>
              <a:t>foyer</a:t>
            </a:r>
            <a:r>
              <a:rPr lang="pl-PL" sz="2000" dirty="0"/>
              <a:t>. </a:t>
            </a:r>
          </a:p>
          <a:p>
            <a:pPr marL="0" indent="0">
              <a:buNone/>
            </a:pPr>
            <a:r>
              <a:rPr lang="pl-PL" sz="2000" dirty="0"/>
              <a:t>Na parterze: 3 laboratoria, pomieszczenia techniczne oraz dziedziniec wewnętrzny</a:t>
            </a:r>
          </a:p>
          <a:p>
            <a:pPr marL="0" indent="0">
              <a:buNone/>
            </a:pPr>
            <a:r>
              <a:rPr lang="pl-PL" sz="2000" dirty="0"/>
              <a:t>Na I piętrze usytuowano pozostałe 4 laboratoria oraz biura zarządu, </a:t>
            </a:r>
          </a:p>
          <a:p>
            <a:pPr marL="0" indent="0">
              <a:buNone/>
            </a:pPr>
            <a:r>
              <a:rPr lang="pl-PL" sz="2000" dirty="0"/>
              <a:t>Na II piętrze zlokalizowano 32 biura i pomieszczenia inkubatora pod wynajem ok. 600 m</a:t>
            </a:r>
            <a:r>
              <a:rPr lang="pl-PL" sz="2000" baseline="30000" dirty="0"/>
              <a:t>2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8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CA6F7-BBE1-48BD-A11E-6B81AAA1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Park Technologii Kosmicznych</a:t>
            </a:r>
            <a:br>
              <a:rPr lang="pl-PL" dirty="0"/>
            </a:br>
            <a:r>
              <a:rPr lang="pl-PL" dirty="0"/>
              <a:t>LABORATORIA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90F6A-6C34-4A0D-B115-CEDA3EE1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84" y="2142067"/>
            <a:ext cx="8933935" cy="41063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PTK powstają unikalne w regionie laboratoria i ośrodki: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Laboratorium elektroniki satelitarnej.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Pomieszczenie czystego montażu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testów systemów i podsystemów satelitarnych.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Centrum przetwarzania i interpretacji danych satelitarnych oraz Cywilnych Systemów Nawigacji Satelitarnej.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Laboratorium systemów zrobotyzowanych i sztucznej inteligencji.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Laboratorium kryptografii i przeciwdziałania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cyberzagrożeniom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Laboratorium medycyny kosmicznej.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Laboratorium inżynierii materiałowej i badań wytrzymałościowych.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CAE6E77-9E25-1D1C-E352-DB68FCD6A102}"/>
              </a:ext>
            </a:extLst>
          </p:cNvPr>
          <p:cNvSpPr/>
          <p:nvPr/>
        </p:nvSpPr>
        <p:spPr>
          <a:xfrm>
            <a:off x="685801" y="2332654"/>
            <a:ext cx="1284680" cy="12025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67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CA6F7-BBE1-48BD-A11E-6B81AAA1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Park Technologii Kosmicznych</a:t>
            </a:r>
            <a:br>
              <a:rPr lang="pl-PL" dirty="0"/>
            </a:br>
            <a:r>
              <a:rPr lang="pl-PL" dirty="0"/>
              <a:t>MIEJSCE SPOTKAŃ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90F6A-6C34-4A0D-B115-CEDA3EE1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878227"/>
            <a:ext cx="9057503" cy="39129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Dodatkowo przewidziano: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 szkoleniowo-wykładowa o powierzchni 600 m²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 multimedialna szkoleniowo-konferencyjna o powierzchni 100 m²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 komputerowa ze zdalnym dostępem do komputerów laboratoryjnych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0C7A054C-9CFB-58A2-3904-2CB2C7429D1B}"/>
              </a:ext>
            </a:extLst>
          </p:cNvPr>
          <p:cNvSpPr/>
          <p:nvPr/>
        </p:nvSpPr>
        <p:spPr>
          <a:xfrm flipH="1">
            <a:off x="685801" y="2570986"/>
            <a:ext cx="1422058" cy="11731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4071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CA6F7-BBE1-48BD-A11E-6B81AAA1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Park Technologii Kosmicznych</a:t>
            </a:r>
            <a:br>
              <a:rPr lang="pl-PL" dirty="0"/>
            </a:br>
            <a:r>
              <a:rPr lang="pl-PL" dirty="0"/>
              <a:t>INKUBATOR START-UP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90F6A-6C34-4A0D-B115-CEDA3EE1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225" y="2065867"/>
            <a:ext cx="9749483" cy="378037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PTK ma stanowić również inkubator dla małych i średnich firm (start-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upów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z sektora nowoczesnych technologii, zwłaszcza związanych z badaniami i rozwojem technologii kosmicznych. 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Zaplanowano kompleks pomieszczeń do wynajęcia o powierzchni ok. 600 m²: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15000"/>
              </a:lnSpc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pomieszczenia biurowo-laboratoryjne po 50 m²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15000"/>
              </a:lnSpc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pomieszczeń biurowych po 20 m²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pomieszczeń biurowych po 10 m².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eform 55">
            <a:extLst>
              <a:ext uri="{FF2B5EF4-FFF2-40B4-BE49-F238E27FC236}">
                <a16:creationId xmlns:a16="http://schemas.microsoft.com/office/drawing/2014/main" id="{E862DF86-4D71-2A55-8A6B-EAD49C35F54F}"/>
              </a:ext>
            </a:extLst>
          </p:cNvPr>
          <p:cNvSpPr/>
          <p:nvPr/>
        </p:nvSpPr>
        <p:spPr>
          <a:xfrm>
            <a:off x="685801" y="2434281"/>
            <a:ext cx="811902" cy="198943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0541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CA6F7-BBE1-48BD-A11E-6B81AAA1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Park Technologii Kosmicznych</a:t>
            </a:r>
            <a:br>
              <a:rPr lang="pl-PL" dirty="0"/>
            </a:br>
            <a:r>
              <a:rPr lang="pl-PL" dirty="0"/>
              <a:t>NOWOCZESNE TECHNOLOGIE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90F6A-6C34-4A0D-B115-CEDA3EE1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427" y="2142067"/>
            <a:ext cx="9170771" cy="373974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Nowoczesne i dobrze wyposażone laboratoria: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elektronika satelity, projektowanie, budowa i testowanie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-satelitów, testowanie elementów elektronicznych 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zastosowanie sygnałów z przestrzeni kosmicznej w przesyłaniu i przetwarzaniu danych (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kryptografia i szyfrowana transmisja danych, przeciwdziałanie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cyberzagrożeniom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wdrażanie nowoczesnych i innowacyjnych elementów technologii przemysłowych i kosmicznych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(systemy zrobotyzowane, inżynieria materiałowa)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nowoczesne metody diagnostyki i leczenia pracownika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(medycyna kosmiczna)</a:t>
            </a:r>
          </a:p>
        </p:txBody>
      </p:sp>
      <p:sp>
        <p:nvSpPr>
          <p:cNvPr id="4" name="Oval 21">
            <a:extLst>
              <a:ext uri="{FF2B5EF4-FFF2-40B4-BE49-F238E27FC236}">
                <a16:creationId xmlns:a16="http://schemas.microsoft.com/office/drawing/2014/main" id="{C80CF329-BFB0-4BC3-32F0-279D4A14FABB}"/>
              </a:ext>
            </a:extLst>
          </p:cNvPr>
          <p:cNvSpPr>
            <a:spLocks noChangeAspect="1"/>
          </p:cNvSpPr>
          <p:nvPr/>
        </p:nvSpPr>
        <p:spPr>
          <a:xfrm>
            <a:off x="685801" y="2328144"/>
            <a:ext cx="1455034" cy="146718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0492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C19098-FAB0-63E0-2020-1C35A88B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9D44C4-D171-429C-6B1D-23545954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91176D1-2376-D41C-E5AB-D18B97E406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EC0223-0726-27EB-F81A-66957B327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D2E948-9752-C5DB-A7F5-832892AA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BBFB3E-0B47-7874-E73F-91B025C00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69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7BE900-0ADD-A6A7-8317-54721CC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5B0E72-D73B-12D8-95BB-8B65E0FFA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8CF972F-3D3C-4F19-9549-1181C599B9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3000"/>
            <a:ext cx="12446000" cy="93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6F2D1-402D-89FB-52CE-84D82CCA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B857080-3A08-B71B-4005-058B19109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F3866B4-223E-B8AF-060E-5D2B5A34E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CA7B0F6-D7DB-2BD0-C95D-56892AC4C4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933" y="-347319"/>
            <a:ext cx="13155978" cy="74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C0B81F-AF0B-BFE9-2F4F-E78F5207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C5A033-67AC-C6E3-9E94-28E9AD45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33BE7C-FA53-CCDB-44F3-9503377264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2517"/>
            <a:ext cx="12344400" cy="925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9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E1C276-97E4-D905-A76E-35BB8A95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10FD0B7-2B38-2703-6D3C-616C27726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1786598"/>
            <a:ext cx="12784667" cy="9588500"/>
          </a:xfrm>
        </p:spPr>
      </p:pic>
    </p:spTree>
    <p:extLst>
      <p:ext uri="{BB962C8B-B14F-4D97-AF65-F5344CB8AC3E}">
        <p14:creationId xmlns:p14="http://schemas.microsoft.com/office/powerpoint/2010/main" val="2492373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61395F-DD77-B1F9-57C5-AD3497CB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AE2DFB-D64D-6CA0-7507-1D5E8EEA6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5C1C34C-4B60-8B9F-B86E-F6D7D6A38E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2517"/>
            <a:ext cx="12344400" cy="92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08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378AE7-17F0-3576-4B74-0D39B913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782597-9744-F936-F223-4E5432570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FAAA130-3B0B-C0F0-09CE-5D8D919C6B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90551"/>
            <a:ext cx="12412133" cy="93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92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EC81BB-9264-E425-8581-B61D0469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1F999C-DADE-E1C0-62E8-EDC0EA7ED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2C6082F-ECDD-1B77-6789-EB1CD852EB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5934"/>
            <a:ext cx="12395200" cy="92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86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3F719-6502-A7A5-ADDA-53C39DF1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54018F-F36D-B3D5-1E0B-BD95662D7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7EE8BD9-A65E-4609-0D45-5D24A9EF46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64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63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B228DB-D0CB-4CC0-B26C-7A2E8EB8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977"/>
            <a:ext cx="10131425" cy="1456267"/>
          </a:xfrm>
        </p:spPr>
        <p:txBody>
          <a:bodyPr/>
          <a:lstStyle/>
          <a:p>
            <a:r>
              <a:rPr lang="pl-PL" altLang="pl-PL" dirty="0">
                <a:ea typeface="Lato"/>
              </a:rPr>
              <a:t>Polska Strategia Kosmiczna</a:t>
            </a:r>
            <a:endParaRPr lang="pl-PL" dirty="0"/>
          </a:p>
        </p:txBody>
      </p:sp>
      <p:sp>
        <p:nvSpPr>
          <p:cNvPr id="4" name="Symbol zastępczy tekstu 13">
            <a:extLst>
              <a:ext uri="{FF2B5EF4-FFF2-40B4-BE49-F238E27FC236}">
                <a16:creationId xmlns:a16="http://schemas.microsoft.com/office/drawing/2014/main" id="{E2E22074-E6C3-430A-AEAA-BBA3400B6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012" y="1695354"/>
            <a:ext cx="9440562" cy="4823669"/>
          </a:xfrm>
        </p:spPr>
        <p:txBody>
          <a:bodyPr>
            <a:normAutofit/>
          </a:bodyPr>
          <a:lstStyle/>
          <a:p>
            <a:pPr lvl="1" eaLnBrk="1" hangingPunct="1">
              <a:spcBef>
                <a:spcPct val="0"/>
              </a:spcBef>
            </a:pPr>
            <a:r>
              <a:rPr lang="pl-PL" altLang="pl-PL" sz="2400" dirty="0">
                <a:solidFill>
                  <a:schemeClr val="tx1"/>
                </a:solidFill>
              </a:rPr>
              <a:t>Sektor kosmiczny jest ważnym elementem zwiększaniu konkurencyjności polskiej gospodarki opartej na wiedzy i innowacyjności </a:t>
            </a:r>
          </a:p>
          <a:p>
            <a:pPr lvl="1" eaLnBrk="1" hangingPunct="1">
              <a:spcBef>
                <a:spcPct val="0"/>
              </a:spcBef>
            </a:pPr>
            <a:r>
              <a:rPr lang="pl-PL" altLang="pl-PL" sz="2400" dirty="0">
                <a:solidFill>
                  <a:schemeClr val="tx1"/>
                </a:solidFill>
              </a:rPr>
              <a:t>Budujemy stabilną i wydajną współpracę pomiędzy nauką i przemysłem opartą na rozwoju innowacyjnych technologii w sektorze kosmicznym.</a:t>
            </a:r>
          </a:p>
          <a:p>
            <a:pPr lvl="1" eaLnBrk="1" hangingPunct="1">
              <a:spcBef>
                <a:spcPct val="0"/>
              </a:spcBef>
            </a:pPr>
            <a:r>
              <a:rPr lang="pl-PL" altLang="pl-PL" sz="2400" dirty="0"/>
              <a:t>Obroty polskiego sektora kosmicznego wyniosą co najmniej 3% ogólnych obrotów światowego rynku.</a:t>
            </a:r>
          </a:p>
          <a:p>
            <a:pPr lvl="1" eaLnBrk="1" hangingPunct="1">
              <a:spcBef>
                <a:spcPct val="0"/>
              </a:spcBef>
            </a:pPr>
            <a:r>
              <a:rPr lang="pl-PL" altLang="pl-PL" sz="2400" dirty="0"/>
              <a:t>Polska administracja publiczna będzie wykorzystywać dane satelitarne zwłaszcza w dziedzinie bezpieczeństwa i obronności.</a:t>
            </a:r>
          </a:p>
          <a:p>
            <a:pPr lvl="1" eaLnBrk="1" hangingPunct="1">
              <a:spcBef>
                <a:spcPct val="0"/>
              </a:spcBef>
            </a:pPr>
            <a:endParaRPr lang="pl-PL" altLang="pl-PL" sz="2000" dirty="0">
              <a:solidFill>
                <a:srgbClr val="000000"/>
              </a:solidFill>
            </a:endParaRPr>
          </a:p>
        </p:txBody>
      </p:sp>
      <p:sp>
        <p:nvSpPr>
          <p:cNvPr id="5" name="Block Arc 41">
            <a:extLst>
              <a:ext uri="{FF2B5EF4-FFF2-40B4-BE49-F238E27FC236}">
                <a16:creationId xmlns:a16="http://schemas.microsoft.com/office/drawing/2014/main" id="{8E96BD16-7031-8E0F-1A74-7469B42C3D56}"/>
              </a:ext>
            </a:extLst>
          </p:cNvPr>
          <p:cNvSpPr/>
          <p:nvPr/>
        </p:nvSpPr>
        <p:spPr>
          <a:xfrm>
            <a:off x="811426" y="1916012"/>
            <a:ext cx="1317126" cy="133381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CA6F7-BBE1-48BD-A11E-6B81AAA1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23103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pl-PL" dirty="0"/>
              <a:t>Park Technologii Kosmicznych</a:t>
            </a:r>
            <a:br>
              <a:rPr lang="pl-PL" dirty="0"/>
            </a:br>
            <a:r>
              <a:rPr lang="pl-PL" dirty="0"/>
              <a:t>innowacyjny projekt Województwa Lubuskiego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90F6A-6C34-4A0D-B115-CEDA3EE1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993" y="1956945"/>
            <a:ext cx="9428206" cy="45487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Nauka oparta na badaniach kosmicznych jest siłą napędową nowych rozwiązań technologicznych, które mają wpływ na życie codzienne ludzi. 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Branża technologii kosmicznych to sektor przemysłu, który ma znaczący wpływ na rozwój gospodarki i poprawę jakości naszego życia.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Zas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tosowanie najnowocześniejszych - kosmicznych - rozwiązań technologicznych, także w innych branżach przemysłu, przekłada się na rozwój wysoko wykwalifikowanych kadr inżynierskich, a przede wszystkim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może dawać szanse na bardzo dobry biznes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Chcemy to robić w </a:t>
            </a:r>
            <a:r>
              <a:rPr lang="pl-PL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Lubuskiem</a:t>
            </a:r>
            <a:endParaRPr lang="pl-PL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25">
            <a:extLst>
              <a:ext uri="{FF2B5EF4-FFF2-40B4-BE49-F238E27FC236}">
                <a16:creationId xmlns:a16="http://schemas.microsoft.com/office/drawing/2014/main" id="{2B55D255-FC73-F941-A449-000FDD0DC990}"/>
              </a:ext>
            </a:extLst>
          </p:cNvPr>
          <p:cNvSpPr>
            <a:spLocks noChangeAspect="1"/>
          </p:cNvSpPr>
          <p:nvPr/>
        </p:nvSpPr>
        <p:spPr>
          <a:xfrm>
            <a:off x="593286" y="2168518"/>
            <a:ext cx="1258764" cy="126048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402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6FD092C-8CD2-77CF-8D44-96D3C1EF6C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933" y="-347319"/>
            <a:ext cx="13155978" cy="740023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90F6A-6C34-4A0D-B115-CEDA3EE1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23" y="2178769"/>
            <a:ext cx="6128109" cy="117403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pl-PL" sz="4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DZIĘKUJĘ ZA UWAGĘ</a:t>
            </a:r>
            <a:endParaRPr lang="pl-PL" sz="44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CCBCB979-2C93-626B-4CB5-62A029BC4262}"/>
              </a:ext>
            </a:extLst>
          </p:cNvPr>
          <p:cNvSpPr txBox="1">
            <a:spLocks/>
          </p:cNvSpPr>
          <p:nvPr/>
        </p:nvSpPr>
        <p:spPr>
          <a:xfrm>
            <a:off x="1379012" y="925614"/>
            <a:ext cx="9221255" cy="19869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b="1" dirty="0">
                <a:solidFill>
                  <a:srgbClr val="FFFF00"/>
                </a:solidFill>
              </a:rPr>
              <a:t>Wyspecjalizowane technologie, których dziś nawet sobie nie wyobrażamy, </a:t>
            </a:r>
            <a:br>
              <a:rPr lang="pl-PL" sz="2400" b="1" dirty="0">
                <a:solidFill>
                  <a:srgbClr val="FFFF00"/>
                </a:solidFill>
              </a:rPr>
            </a:br>
            <a:r>
              <a:rPr lang="pl-PL" sz="2400" b="1" dirty="0">
                <a:solidFill>
                  <a:srgbClr val="FFFF00"/>
                </a:solidFill>
              </a:rPr>
              <a:t>mogą powstawać w Zielonej Górze.</a:t>
            </a:r>
            <a:br>
              <a:rPr lang="pl-PL" sz="2400" b="1" dirty="0">
                <a:solidFill>
                  <a:srgbClr val="FFFF00"/>
                </a:solidFill>
              </a:rPr>
            </a:br>
            <a:br>
              <a:rPr lang="pl-PL" sz="2400" b="1" dirty="0">
                <a:solidFill>
                  <a:srgbClr val="FFFF00"/>
                </a:solidFill>
              </a:rPr>
            </a:br>
            <a:r>
              <a:rPr lang="pl-PL" sz="2400" b="1" dirty="0">
                <a:solidFill>
                  <a:srgbClr val="FFFF00"/>
                </a:solidFill>
              </a:rPr>
              <a:t>Możemy połączyć wysiłek naukowców i przedsiębiorców, by tworzyć rzeczy, które znajdą praktyczne zastosowanie i w kosmosie, i w naszym codziennym życiu.</a:t>
            </a:r>
          </a:p>
        </p:txBody>
      </p:sp>
    </p:spTree>
    <p:extLst>
      <p:ext uri="{BB962C8B-B14F-4D97-AF65-F5344CB8AC3E}">
        <p14:creationId xmlns:p14="http://schemas.microsoft.com/office/powerpoint/2010/main" val="12037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B228DB-D0CB-4CC0-B26C-7A2E8EB8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50" y="652044"/>
            <a:ext cx="10131425" cy="1456267"/>
          </a:xfrm>
        </p:spPr>
        <p:txBody>
          <a:bodyPr/>
          <a:lstStyle/>
          <a:p>
            <a:r>
              <a:rPr lang="pl-PL" altLang="pl-PL" dirty="0">
                <a:ea typeface="Lato"/>
              </a:rPr>
              <a:t>PARK TECHNOLOGII KOSMICZNYCH</a:t>
            </a:r>
            <a:br>
              <a:rPr lang="pl-PL" altLang="pl-PL" dirty="0">
                <a:ea typeface="Lato"/>
              </a:rPr>
            </a:br>
            <a:r>
              <a:rPr lang="pl-PL" altLang="pl-PL" dirty="0">
                <a:ea typeface="Lato"/>
              </a:rPr>
              <a:t>IDEA</a:t>
            </a:r>
            <a:endParaRPr lang="pl-PL" dirty="0"/>
          </a:p>
        </p:txBody>
      </p:sp>
      <p:sp>
        <p:nvSpPr>
          <p:cNvPr id="4" name="Symbol zastępczy tekstu 13">
            <a:extLst>
              <a:ext uri="{FF2B5EF4-FFF2-40B4-BE49-F238E27FC236}">
                <a16:creationId xmlns:a16="http://schemas.microsoft.com/office/drawing/2014/main" id="{E2E22074-E6C3-430A-AEAA-BBA3400B6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568" y="1795243"/>
            <a:ext cx="8810367" cy="406185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pl-PL" sz="2800" dirty="0"/>
              <a:t>Inicjatywa Parku Technologii Kosmicznych w Zielonej Górze ma na celu stworzenie w województwie lubuskim wiodącego ośrodka przemysłowo-badawczego inżynierii kosmicznej i satelitarnej oraz innowacyjnego przemysłu. Strategicznym celem projektu jest poprawa warunków dla prowadzenia działalności gospodarczej podmiotów z sektora MŚP - rozwoju przedsięwzięć innowacyjnych w regionie. </a:t>
            </a:r>
            <a:endParaRPr lang="pl-PL" altLang="pl-PL" sz="2800" dirty="0">
              <a:solidFill>
                <a:srgbClr val="00000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4F7823D-E925-EB84-1816-7DAA0878ECA7}"/>
              </a:ext>
            </a:extLst>
          </p:cNvPr>
          <p:cNvSpPr/>
          <p:nvPr/>
        </p:nvSpPr>
        <p:spPr>
          <a:xfrm>
            <a:off x="809538" y="2225042"/>
            <a:ext cx="1105760" cy="1105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13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B228DB-D0CB-4CC0-B26C-7A2E8EB8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72" y="618753"/>
            <a:ext cx="10131425" cy="1456267"/>
          </a:xfrm>
        </p:spPr>
        <p:txBody>
          <a:bodyPr/>
          <a:lstStyle/>
          <a:p>
            <a:r>
              <a:rPr lang="pl-PL" altLang="pl-PL" dirty="0">
                <a:ea typeface="Lato"/>
              </a:rPr>
              <a:t>PARK TECHNOLOGII KOSMICZNYCH</a:t>
            </a:r>
            <a:br>
              <a:rPr lang="pl-PL" altLang="pl-PL" dirty="0">
                <a:ea typeface="Lato"/>
              </a:rPr>
            </a:br>
            <a:r>
              <a:rPr lang="pl-PL" altLang="pl-PL" dirty="0">
                <a:ea typeface="Lato"/>
              </a:rPr>
              <a:t>IDEA</a:t>
            </a:r>
            <a:endParaRPr lang="pl-PL" dirty="0"/>
          </a:p>
        </p:txBody>
      </p:sp>
      <p:sp>
        <p:nvSpPr>
          <p:cNvPr id="4" name="Symbol zastępczy tekstu 13">
            <a:extLst>
              <a:ext uri="{FF2B5EF4-FFF2-40B4-BE49-F238E27FC236}">
                <a16:creationId xmlns:a16="http://schemas.microsoft.com/office/drawing/2014/main" id="{E2E22074-E6C3-430A-AEAA-BBA3400B6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377" y="1668162"/>
            <a:ext cx="9203832" cy="4850861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l-PL" sz="2800" dirty="0"/>
              <a:t>W województwie dużym wyzwaniem pozostaje podniesienie jego innowacyjności.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sz="2800" dirty="0"/>
              <a:t>Dostrzegamy innowacyjny potencjał tkwiący w lubuskim środowisku naukowym i gospodarce, związany z rozwojem branż wysokiej technologii, w tym technologii kosmicznych.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sz="2800" dirty="0"/>
              <a:t>W ramach rozwijania inteligentnych specjalizacji regionu zakładamy komercjalizację badań a także inkubowanie innowacyjnych firm (start-</a:t>
            </a:r>
            <a:r>
              <a:rPr lang="pl-PL" sz="2800" dirty="0" err="1"/>
              <a:t>upów</a:t>
            </a:r>
            <a:r>
              <a:rPr lang="pl-PL" sz="2800" dirty="0"/>
              <a:t>), co w efekcie przyczyni się do wzmocnienia konkurencyjności regionu.</a:t>
            </a:r>
            <a:endParaRPr lang="pl-PL" altLang="pl-PL" sz="2800" dirty="0">
              <a:solidFill>
                <a:srgbClr val="000000"/>
              </a:solidFill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CFC63F9-F44A-A597-C524-0BEB9AFD6130}"/>
              </a:ext>
            </a:extLst>
          </p:cNvPr>
          <p:cNvSpPr/>
          <p:nvPr/>
        </p:nvSpPr>
        <p:spPr>
          <a:xfrm rot="2700000">
            <a:off x="955805" y="1997886"/>
            <a:ext cx="936796" cy="167950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96673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4AAEE-370C-46B9-8B29-63932F78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398210" cy="1456267"/>
          </a:xfrm>
        </p:spPr>
        <p:txBody>
          <a:bodyPr>
            <a:normAutofit/>
          </a:bodyPr>
          <a:lstStyle/>
          <a:p>
            <a:r>
              <a:rPr lang="pl-PL" dirty="0"/>
              <a:t>Park Technologii Kosmicznych</a:t>
            </a:r>
            <a:br>
              <a:rPr lang="pl-PL" dirty="0"/>
            </a:br>
            <a:r>
              <a:rPr lang="pl-PL" dirty="0"/>
              <a:t>PARTNERZY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329996-C831-4040-B702-4A75D0919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575" y="2065867"/>
            <a:ext cx="10131425" cy="4268011"/>
          </a:xfrm>
        </p:spPr>
        <p:txBody>
          <a:bodyPr>
            <a:normAutofit/>
          </a:bodyPr>
          <a:lstStyle/>
          <a:p>
            <a:pPr marL="164465" indent="0">
              <a:spcAft>
                <a:spcPts val="800"/>
              </a:spcAft>
              <a:buNone/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Lider: </a:t>
            </a: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Województwo Lubuskie</a:t>
            </a:r>
            <a:b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Urząd Marszałkowski Województwa Lubuskiego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4465" indent="0"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Partner: </a:t>
            </a: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Uniwersytet Zielonogórski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4465" indent="0"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Partner:</a:t>
            </a: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Centrum Badań Kosmicznych Polskiej Akademii Nauk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4465" indent="0"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Partner:</a:t>
            </a: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Hertz Systems LTD Sp. z o.o.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wyłoniony w konkursie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onut 8">
            <a:extLst>
              <a:ext uri="{FF2B5EF4-FFF2-40B4-BE49-F238E27FC236}">
                <a16:creationId xmlns:a16="http://schemas.microsoft.com/office/drawing/2014/main" id="{52BFBD26-23F1-9826-A47C-2C719F35B062}"/>
              </a:ext>
            </a:extLst>
          </p:cNvPr>
          <p:cNvSpPr/>
          <p:nvPr/>
        </p:nvSpPr>
        <p:spPr>
          <a:xfrm>
            <a:off x="685801" y="2443253"/>
            <a:ext cx="1032194" cy="123380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4AAEE-370C-46B9-8B29-63932F78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Park Technologii Kosmicznych</a:t>
            </a:r>
            <a:br>
              <a:rPr lang="pl-PL" dirty="0"/>
            </a:br>
            <a:r>
              <a:rPr lang="pl-PL" dirty="0"/>
              <a:t>WARTOŚĆ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329996-C831-4040-B702-4A75D0919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8357" y="2065867"/>
            <a:ext cx="9366422" cy="38575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3200" b="1" dirty="0"/>
              <a:t>Wartość projektu: 88.875.936,07 zł 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3200" dirty="0"/>
              <a:t>dofinansowanie z UE: 61.413.444,44 zł 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3200" dirty="0"/>
              <a:t>wkład własny: 27.462.491,63 zł </a:t>
            </a:r>
          </a:p>
          <a:p>
            <a:pPr lvl="2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l-PL" sz="2800" dirty="0"/>
              <a:t>w tym: Województwo Lubuskie: 26.573.732,26zł </a:t>
            </a:r>
          </a:p>
          <a:p>
            <a:pPr lvl="2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l-PL" sz="2800" dirty="0"/>
              <a:t>Hertz Systems LTD Sp. z o.o.: 888.759,37 zł 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600" b="1" dirty="0"/>
              <a:t>Planowany termin realizacji projektu: od 27.09.2018 do 30.10.2023</a:t>
            </a: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8603A36C-1701-0E03-C7CD-A79A213457F8}"/>
              </a:ext>
            </a:extLst>
          </p:cNvPr>
          <p:cNvSpPr/>
          <p:nvPr/>
        </p:nvSpPr>
        <p:spPr>
          <a:xfrm>
            <a:off x="805699" y="2335111"/>
            <a:ext cx="818820" cy="117657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2761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1A8D30-7448-44CB-956B-9A2AD696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Park Technologii Kosmicznych</a:t>
            </a:r>
            <a:br>
              <a:rPr lang="pl-PL" dirty="0"/>
            </a:br>
            <a:r>
              <a:rPr lang="pl-PL" dirty="0"/>
              <a:t>CELE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A5946-AE9E-47A5-B0B7-887EBE32A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207" y="2065867"/>
            <a:ext cx="8563232" cy="3649133"/>
          </a:xfrm>
        </p:spPr>
        <p:txBody>
          <a:bodyPr/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Stworzenie w województwie lubuskim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wiodącego ośrodka przemysłowo-badawczego inżynierii kosmicznej i satelitarnej oraz innowacyjnego przemysłu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Podniesienie konkurencyjności i innowacyjności regionu - rozwijanie inteligentnych specjalizacji regionu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Komercjalizacja badań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inkubowanie innowacyjnych firm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(start-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upów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sz="2400" dirty="0"/>
          </a:p>
        </p:txBody>
      </p:sp>
      <p:sp>
        <p:nvSpPr>
          <p:cNvPr id="5" name="Donut 24">
            <a:extLst>
              <a:ext uri="{FF2B5EF4-FFF2-40B4-BE49-F238E27FC236}">
                <a16:creationId xmlns:a16="http://schemas.microsoft.com/office/drawing/2014/main" id="{9E7FB7F9-F895-1173-1DEF-10A48CDFBAA3}"/>
              </a:ext>
            </a:extLst>
          </p:cNvPr>
          <p:cNvSpPr/>
          <p:nvPr/>
        </p:nvSpPr>
        <p:spPr>
          <a:xfrm>
            <a:off x="685801" y="2484929"/>
            <a:ext cx="1211452" cy="122131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CA6F7-BBE1-48BD-A11E-6B81AAA1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Park Technologii Kosmicznych</a:t>
            </a:r>
            <a:br>
              <a:rPr lang="pl-PL" dirty="0"/>
            </a:br>
            <a:r>
              <a:rPr lang="pl-PL" dirty="0"/>
              <a:t>Jeden z największych innowacyjnych projektów </a:t>
            </a:r>
            <a:br>
              <a:rPr lang="pl-PL" dirty="0"/>
            </a:br>
            <a:r>
              <a:rPr lang="pl-PL" dirty="0"/>
              <a:t>Województwa Lubuskiego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90F6A-6C34-4A0D-B115-CEDA3EE1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879" y="2386913"/>
            <a:ext cx="8773298" cy="3702908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platforma wymiany doświadczeń oraz przepływu wiedzy i kadr pomiędzy partnerami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obszaru przemysłu i nauki. </a:t>
            </a:r>
          </a:p>
          <a:p>
            <a:pPr algn="just">
              <a:spcAft>
                <a:spcPts val="8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ułatwienie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komercjalizacji wyników badań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instytucji naukowych</a:t>
            </a:r>
          </a:p>
          <a:p>
            <a:pPr algn="just">
              <a:spcAft>
                <a:spcPts val="80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weryfikacja zamierzeń i pomysłów przedstawicieli sektora Małych i Średnich Przedsiębiorstw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ostęp do niedostępnych dotąd regionie dziedzin wiedzy i doświadczenia, - wartość dodana PTK, co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wpłynie na zwiększenie innowacyjności i konkurencyjności gospodarki regionu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arallelogram 30">
            <a:extLst>
              <a:ext uri="{FF2B5EF4-FFF2-40B4-BE49-F238E27FC236}">
                <a16:creationId xmlns:a16="http://schemas.microsoft.com/office/drawing/2014/main" id="{7E5DF855-66B8-1757-C995-583970F63EBA}"/>
              </a:ext>
            </a:extLst>
          </p:cNvPr>
          <p:cNvSpPr/>
          <p:nvPr/>
        </p:nvSpPr>
        <p:spPr>
          <a:xfrm flipH="1">
            <a:off x="685801" y="2493163"/>
            <a:ext cx="1260164" cy="126328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210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lepienie niebieski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{3EB27921-EFFE-4E13-AFDE-37C827A6AF5E}tf03457452</Template>
  <TotalTime>498</TotalTime>
  <Words>957</Words>
  <Application>Microsoft Office PowerPoint</Application>
  <PresentationFormat>Panoramiczny</PresentationFormat>
  <Paragraphs>80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Sklepienie niebieskie</vt:lpstr>
      <vt:lpstr>Park Technologii Kosmicznych</vt:lpstr>
      <vt:lpstr>Prezentacja programu PowerPoint</vt:lpstr>
      <vt:lpstr>Prezentacja programu PowerPoint</vt:lpstr>
      <vt:lpstr>PARK TECHNOLOGII KOSMICZNYCH IDEA</vt:lpstr>
      <vt:lpstr>PARK TECHNOLOGII KOSMICZNYCH IDEA</vt:lpstr>
      <vt:lpstr>Park Technologii Kosmicznych PARTNERZY</vt:lpstr>
      <vt:lpstr>Park Technologii Kosmicznych WARTOŚĆ PROJEKTU</vt:lpstr>
      <vt:lpstr>Park Technologii Kosmicznych CELE</vt:lpstr>
      <vt:lpstr>Park Technologii Kosmicznych Jeden z największych innowacyjnych projektów  Województwa Lubuskiego</vt:lpstr>
      <vt:lpstr>Park Technologii Kosmicznych LOKALIZACJA</vt:lpstr>
      <vt:lpstr>Park Technologii Kosmicznych BUDYNEK</vt:lpstr>
      <vt:lpstr>Park Technologii Kosmicznych BUDYNEK</vt:lpstr>
      <vt:lpstr>Park Technologii Kosmicznych LABORATORIA</vt:lpstr>
      <vt:lpstr>Park Technologii Kosmicznych MIEJSCE SPOTKAŃ</vt:lpstr>
      <vt:lpstr>Park Technologii Kosmicznych INKUBATOR START-UP</vt:lpstr>
      <vt:lpstr>Park Technologii Kosmicznych NOWOCZESNE TECHNOLOGIE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Polska Strategia Kosmiczna</vt:lpstr>
      <vt:lpstr>Park Technologii Kosmicznych innowacyjny projekt Województwa Lubuskiego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 Technologii Kosmicznych</dc:title>
  <dc:creator>WO</dc:creator>
  <cp:lastModifiedBy>Guty Paweł</cp:lastModifiedBy>
  <cp:revision>29</cp:revision>
  <dcterms:created xsi:type="dcterms:W3CDTF">2020-10-16T08:37:31Z</dcterms:created>
  <dcterms:modified xsi:type="dcterms:W3CDTF">2023-06-22T12:06:18Z</dcterms:modified>
</cp:coreProperties>
</file>