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1"/>
  </p:notesMasterIdLst>
  <p:sldIdLst>
    <p:sldId id="581" r:id="rId5"/>
    <p:sldId id="743" r:id="rId6"/>
    <p:sldId id="755" r:id="rId7"/>
    <p:sldId id="543" r:id="rId8"/>
    <p:sldId id="744" r:id="rId9"/>
    <p:sldId id="745" r:id="rId10"/>
    <p:sldId id="751" r:id="rId11"/>
    <p:sldId id="736" r:id="rId12"/>
    <p:sldId id="753" r:id="rId13"/>
    <p:sldId id="747" r:id="rId14"/>
    <p:sldId id="749" r:id="rId15"/>
    <p:sldId id="750" r:id="rId16"/>
    <p:sldId id="754" r:id="rId17"/>
    <p:sldId id="746" r:id="rId18"/>
    <p:sldId id="735" r:id="rId19"/>
    <p:sldId id="293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42D038-F09F-F3CA-2C09-7E633A2BEB83}" name="Cezary Reszel" initials="CR" userId="S::c.reszel@hertznt.pl::957cb8a7-633b-47cf-ac76-1320f078946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Lipiec" initials="AL" lastIdx="1" clrIdx="0"/>
  <p:cmAuthor id="2" name="Paulina Dębkowska" initials="PD" lastIdx="7" clrIdx="1">
    <p:extLst>
      <p:ext uri="{19B8F6BF-5375-455C-9EA6-DF929625EA0E}">
        <p15:presenceInfo xmlns:p15="http://schemas.microsoft.com/office/powerpoint/2012/main" userId="S::p.debkowska@hertznt.pl::8486e44f-217d-4a6e-944e-71c322f7f852" providerId="AD"/>
      </p:ext>
    </p:extLst>
  </p:cmAuthor>
  <p:cmAuthor id="3" name="Marina Vitovtova" initials="MV" lastIdx="2" clrIdx="2">
    <p:extLst>
      <p:ext uri="{19B8F6BF-5375-455C-9EA6-DF929625EA0E}">
        <p15:presenceInfo xmlns:p15="http://schemas.microsoft.com/office/powerpoint/2012/main" userId="S::m.vitovtova@hertznt.pl::6851aa09-3cee-4635-a3a9-c059a6161abc" providerId="AD"/>
      </p:ext>
    </p:extLst>
  </p:cmAuthor>
  <p:cmAuthor id="4" name="Anna Andrykiewicz" initials="AA" lastIdx="4" clrIdx="3">
    <p:extLst>
      <p:ext uri="{19B8F6BF-5375-455C-9EA6-DF929625EA0E}">
        <p15:presenceInfo xmlns:p15="http://schemas.microsoft.com/office/powerpoint/2012/main" userId="S::a.andrykiewicz@hertznt.pl::7ff092a5-32db-450a-b9c6-3b8e437896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66F775-F5C8-0021-DCA1-33663B701FC1}" v="2" dt="2023-02-13T09:02:42.031"/>
    <p1510:client id="{20A5596F-19CD-4394-55C9-8EE55557E100}" v="17" dt="2023-02-13T08:57:56.279"/>
    <p1510:client id="{2599A4AD-0373-EAD1-405A-519D1050841B}" v="1459" dt="2023-02-24T09:50:57.278"/>
    <p1510:client id="{2B08CD76-39B3-A671-B4B1-D87B917C3050}" v="61" dt="2023-02-02T14:11:15.677"/>
    <p1510:client id="{30606735-E907-2C2F-C3B7-7FF55E317061}" v="940" dt="2023-02-02T08:33:32.160"/>
    <p1510:client id="{5193724D-2185-366E-AFCA-252FF293B26E}" v="602" dt="2023-01-30T09:42:35.741"/>
    <p1510:client id="{5301C0A6-A211-DFBC-7F39-0098EBDFD996}" v="1258" dt="2023-02-02T13:21:52.589"/>
    <p1510:client id="{5524E142-CA78-BE43-D372-C421233099E9}" v="2" dt="2023-03-01T13:31:44.259"/>
    <p1510:client id="{66EB435A-ECEA-2000-2992-25370B41F780}" v="350" dt="2023-01-30T16:57:31.195"/>
    <p1510:client id="{6805CEA2-7DA2-04AA-95DE-AD35DFC715C7}" v="62" dt="2023-02-14T08:26:51.177"/>
    <p1510:client id="{685F4047-F877-E67B-E033-74E677771062}" v="101" dt="2023-02-09T09:10:35.946"/>
    <p1510:client id="{6EFF7FEE-1340-67CE-267B-6393FEA1C3C7}" v="456" dt="2023-01-31T09:53:52.753"/>
    <p1510:client id="{764D2B62-7658-ABBE-CB51-3D46027852C2}" v="297" dt="2023-02-23T12:27:49.175"/>
    <p1510:client id="{81C46831-C007-7424-50A1-70511127AB63}" v="246" dt="2023-01-30T10:25:05.924"/>
    <p1510:client id="{96A63A29-9826-7DBE-2B31-75411EB3E941}" v="117" dt="2023-02-13T11:47:10.879"/>
    <p1510:client id="{9A7E83E3-EED3-62D0-C448-B28527C5BB91}" v="532" dt="2023-01-31T15:01:49.105"/>
    <p1510:client id="{9E209380-25FF-0CC5-49F6-61135C9C995A}" v="15" dt="2023-02-13T09:08:53.503"/>
    <p1510:client id="{B102838D-BBB4-759E-E1F8-098978DCA475}" v="223" dt="2023-02-23T11:46:14.763"/>
    <p1510:client id="{D8BA296F-931C-989B-964B-FBDA769E0872}" v="264" dt="2023-02-02T13:40:29.475"/>
    <p1510:client id="{DB73E5CD-3270-826E-982A-6D84E6C5EDA6}" v="227" dt="2023-01-31T16:02:19.364"/>
    <p1510:client id="{EC0FAA8C-4F92-8BD7-8CF8-768D43B8DE63}" v="1106" dt="2023-02-22T12:38:13.059"/>
    <p1510:client id="{FA2B5B19-C969-2FAC-11C6-E66025736A6F}" v="2767" dt="2023-02-01T08:55:43.316"/>
    <p1510:client id="{FB9C17D5-A186-441A-01EC-4FD4D063C4CD}" v="2" dt="2023-03-16T11:31:20.209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Styl jasny 2 — Ak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88" autoAdjust="0"/>
  </p:normalViewPr>
  <p:slideViewPr>
    <p:cSldViewPr snapToGrid="0">
      <p:cViewPr varScale="1">
        <p:scale>
          <a:sx n="79" d="100"/>
          <a:sy n="79" d="100"/>
        </p:scale>
        <p:origin x="8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B07335-822C-4133-815E-358F0B295CF1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pl-PL"/>
        </a:p>
      </dgm:t>
    </dgm:pt>
    <dgm:pt modelId="{77D9EF00-5D6F-4E04-BC89-C288B43A352B}">
      <dgm:prSet phldrT="[Tekst]" custT="1"/>
      <dgm:spPr/>
      <dgm:t>
        <a:bodyPr/>
        <a:lstStyle/>
        <a:p>
          <a:pPr algn="l" rtl="0"/>
          <a:r>
            <a:rPr lang="pl-PL" sz="1200" dirty="0">
              <a:solidFill>
                <a:schemeClr val="tx1"/>
              </a:solidFill>
              <a:latin typeface="Arial"/>
              <a:cs typeface="Arial"/>
            </a:rPr>
            <a:t>Infrastruktura PTK pozwoli na integrację i testy satelitów</a:t>
          </a:r>
          <a:r>
            <a:rPr lang="pl-PL" sz="1200" dirty="0">
              <a:solidFill>
                <a:srgbClr val="010000"/>
              </a:solidFill>
              <a:latin typeface="Arial"/>
              <a:cs typeface="Arial"/>
            </a:rPr>
            <a:t>, wewnątrz</a:t>
          </a:r>
          <a:r>
            <a:rPr lang="pl-PL" sz="1200" dirty="0">
              <a:solidFill>
                <a:schemeClr val="tx1"/>
              </a:solidFill>
              <a:latin typeface="Arial"/>
              <a:cs typeface="Arial"/>
            </a:rPr>
            <a:t> m.in</a:t>
          </a:r>
          <a:r>
            <a:rPr lang="pl-PL" sz="1200" dirty="0">
              <a:solidFill>
                <a:srgbClr val="010000"/>
              </a:solidFill>
              <a:latin typeface="Arial"/>
              <a:cs typeface="Arial"/>
            </a:rPr>
            <a:t>.:</a:t>
          </a:r>
          <a:br>
            <a:rPr lang="pl-PL" sz="1200" dirty="0">
              <a:solidFill>
                <a:schemeClr val="tx1"/>
              </a:solidFill>
              <a:latin typeface="Arial"/>
              <a:cs typeface="Arial"/>
            </a:rPr>
          </a:br>
          <a:r>
            <a:rPr lang="pl-PL" sz="1200" dirty="0">
              <a:solidFill>
                <a:schemeClr val="tx1"/>
              </a:solidFill>
              <a:latin typeface="Arial"/>
              <a:cs typeface="Arial"/>
            </a:rPr>
            <a:t>- Pomieszczenia czystego montażu - integracji i testów</a:t>
          </a:r>
          <a:r>
            <a:rPr lang="pl-PL" sz="1200" dirty="0">
              <a:solidFill>
                <a:srgbClr val="010000"/>
              </a:solidFill>
              <a:latin typeface="Arial"/>
              <a:cs typeface="Arial"/>
            </a:rPr>
            <a:t>,</a:t>
          </a:r>
          <a:br>
            <a:rPr lang="pl-PL" sz="1200" dirty="0">
              <a:solidFill>
                <a:schemeClr val="tx1"/>
              </a:solidFill>
              <a:latin typeface="Arial"/>
              <a:cs typeface="Arial"/>
            </a:rPr>
          </a:br>
          <a:r>
            <a:rPr lang="pl-PL" sz="1200" dirty="0">
              <a:solidFill>
                <a:schemeClr val="tx1"/>
              </a:solidFill>
              <a:latin typeface="Arial"/>
              <a:cs typeface="Arial"/>
            </a:rPr>
            <a:t>- Laboratorium Elektroniki i systemów FPGA</a:t>
          </a:r>
          <a:r>
            <a:rPr lang="pl-PL" sz="1200" dirty="0">
              <a:solidFill>
                <a:srgbClr val="010000"/>
              </a:solidFill>
              <a:latin typeface="Arial"/>
              <a:cs typeface="Arial"/>
            </a:rPr>
            <a:t>,</a:t>
          </a:r>
          <a:br>
            <a:rPr lang="pl-PL" sz="1200" dirty="0">
              <a:solidFill>
                <a:schemeClr val="tx1"/>
              </a:solidFill>
              <a:latin typeface="Arial"/>
              <a:cs typeface="Arial"/>
            </a:rPr>
          </a:br>
          <a:r>
            <a:rPr lang="pl-PL" sz="1200" dirty="0">
              <a:solidFill>
                <a:schemeClr val="tx1"/>
              </a:solidFill>
              <a:latin typeface="Arial"/>
              <a:cs typeface="Arial"/>
            </a:rPr>
            <a:t>- Centrum przetwarzania danych satelitarnych.</a:t>
          </a:r>
        </a:p>
      </dgm:t>
    </dgm:pt>
    <dgm:pt modelId="{D4BBFF73-5337-4682-A127-3F355B5A47D6}" type="parTrans" cxnId="{04BEBBDA-48AD-457B-B18C-19F4F5B1506E}">
      <dgm:prSet/>
      <dgm:spPr/>
      <dgm:t>
        <a:bodyPr/>
        <a:lstStyle/>
        <a:p>
          <a:endParaRPr lang="pl-PL"/>
        </a:p>
      </dgm:t>
    </dgm:pt>
    <dgm:pt modelId="{37448495-5B04-4975-BB49-F9CD17A5D72F}" type="sibTrans" cxnId="{04BEBBDA-48AD-457B-B18C-19F4F5B1506E}">
      <dgm:prSet/>
      <dgm:spPr/>
      <dgm:t>
        <a:bodyPr/>
        <a:lstStyle/>
        <a:p>
          <a:endParaRPr lang="pl-PL"/>
        </a:p>
      </dgm:t>
    </dgm:pt>
    <dgm:pt modelId="{A8382957-B14E-4641-9672-B45DD3FDDD88}">
      <dgm:prSet phldrT="[Tekst]" custT="1"/>
      <dgm:spPr/>
      <dgm:t>
        <a:bodyPr/>
        <a:lstStyle/>
        <a:p>
          <a:r>
            <a:rPr lang="pl-PL" sz="1200" dirty="0">
              <a:solidFill>
                <a:schemeClr val="tx1"/>
              </a:solidFill>
              <a:latin typeface="Arial"/>
              <a:cs typeface="Arial"/>
            </a:rPr>
            <a:t>Satelita obserwacyjny - dane z takich satelitów można wykorzystać m.in. w zarządzaniu kryzysowym oraz monitorowaniu rzek, lasów czy terenów rolnych.</a:t>
          </a:r>
        </a:p>
      </dgm:t>
    </dgm:pt>
    <dgm:pt modelId="{7D2903FF-3A46-4185-837A-DA712C76B173}" type="parTrans" cxnId="{7650AFF7-F908-4783-8BF7-81B907B7BF55}">
      <dgm:prSet/>
      <dgm:spPr/>
      <dgm:t>
        <a:bodyPr/>
        <a:lstStyle/>
        <a:p>
          <a:endParaRPr lang="pl-PL"/>
        </a:p>
      </dgm:t>
    </dgm:pt>
    <dgm:pt modelId="{A25E05EA-11E3-46E1-AED9-A0A70F83700A}" type="sibTrans" cxnId="{7650AFF7-F908-4783-8BF7-81B907B7BF55}">
      <dgm:prSet/>
      <dgm:spPr/>
      <dgm:t>
        <a:bodyPr/>
        <a:lstStyle/>
        <a:p>
          <a:endParaRPr lang="pl-PL"/>
        </a:p>
      </dgm:t>
    </dgm:pt>
    <dgm:pt modelId="{98BE6E83-4E74-49D7-93DB-34B2E802BBE7}">
      <dgm:prSet phldr="0"/>
      <dgm:spPr/>
      <dgm:t>
        <a:bodyPr/>
        <a:lstStyle/>
        <a:p>
          <a:pPr rtl="0"/>
          <a:r>
            <a:rPr lang="pl-PL" dirty="0">
              <a:solidFill>
                <a:schemeClr val="tx1"/>
              </a:solidFill>
              <a:latin typeface="Arial"/>
              <a:cs typeface="Arial"/>
            </a:rPr>
            <a:t>Standardy ESA przewidują wieloetapowy cykl budowy satelitów. Używane komponenty mają kwalifikację kosmiczną i często są redundantne. Cykl budowy jest długi, a koszt przedsięwzięcia duży. </a:t>
          </a:r>
          <a:endParaRPr lang="pl-PL" dirty="0">
            <a:solidFill>
              <a:schemeClr val="tx1"/>
            </a:solidFill>
          </a:endParaRPr>
        </a:p>
        <a:p>
          <a:pPr rtl="0"/>
          <a:r>
            <a:rPr lang="pl-PL" b="1" dirty="0">
              <a:solidFill>
                <a:schemeClr val="tx1"/>
              </a:solidFill>
              <a:latin typeface="Arial"/>
              <a:cs typeface="Arial"/>
            </a:rPr>
            <a:t>W podejściu New Space do budowy satelitów używa się komponentów komercyjnych (COTS). Czas budowy jest różny w zależności od stopnia skomplikowania podsystemów satelity. Harmonogram zakłada 22 – 24 miesiące do wyniesienia satelity na orbitę</a:t>
          </a:r>
          <a:endParaRPr lang="pl-PL" dirty="0">
            <a:solidFill>
              <a:schemeClr val="tx1"/>
            </a:solidFill>
            <a:latin typeface="Arial"/>
            <a:cs typeface="Arial"/>
          </a:endParaRPr>
        </a:p>
      </dgm:t>
    </dgm:pt>
    <dgm:pt modelId="{4AC66A6B-6BEE-4359-9C5A-16CA041BD5F4}" type="parTrans" cxnId="{F3BB95CC-ED48-4F8A-BB63-B8B3931E92B2}">
      <dgm:prSet/>
      <dgm:spPr/>
      <dgm:t>
        <a:bodyPr/>
        <a:lstStyle/>
        <a:p>
          <a:endParaRPr lang="pl-PL"/>
        </a:p>
      </dgm:t>
    </dgm:pt>
    <dgm:pt modelId="{6267FAB0-7B85-4F8D-8926-65B8F74F5B75}" type="sibTrans" cxnId="{F3BB95CC-ED48-4F8A-BB63-B8B3931E92B2}">
      <dgm:prSet/>
      <dgm:spPr/>
      <dgm:t>
        <a:bodyPr/>
        <a:lstStyle/>
        <a:p>
          <a:endParaRPr lang="pl-PL"/>
        </a:p>
      </dgm:t>
    </dgm:pt>
    <dgm:pt modelId="{64863ED1-6555-486C-B8B2-50F31AC25BDF}" type="pres">
      <dgm:prSet presAssocID="{07B07335-822C-4133-815E-358F0B295CF1}" presName="Name0" presStyleCnt="0">
        <dgm:presLayoutVars>
          <dgm:chMax val="7"/>
          <dgm:chPref val="7"/>
          <dgm:dir/>
        </dgm:presLayoutVars>
      </dgm:prSet>
      <dgm:spPr/>
    </dgm:pt>
    <dgm:pt modelId="{9730DDFB-CB5E-4D54-87BD-80926A479791}" type="pres">
      <dgm:prSet presAssocID="{07B07335-822C-4133-815E-358F0B295CF1}" presName="Name1" presStyleCnt="0"/>
      <dgm:spPr/>
    </dgm:pt>
    <dgm:pt modelId="{E5A018EF-6B25-4834-B207-5EC9FF199A16}" type="pres">
      <dgm:prSet presAssocID="{07B07335-822C-4133-815E-358F0B295CF1}" presName="cycle" presStyleCnt="0"/>
      <dgm:spPr/>
    </dgm:pt>
    <dgm:pt modelId="{FF9F13FE-2990-4943-8957-A0E7703B2390}" type="pres">
      <dgm:prSet presAssocID="{07B07335-822C-4133-815E-358F0B295CF1}" presName="srcNode" presStyleLbl="node1" presStyleIdx="0" presStyleCnt="3"/>
      <dgm:spPr/>
    </dgm:pt>
    <dgm:pt modelId="{62F47EA8-405F-4E5D-99C4-2DA7B34852CC}" type="pres">
      <dgm:prSet presAssocID="{07B07335-822C-4133-815E-358F0B295CF1}" presName="conn" presStyleLbl="parChTrans1D2" presStyleIdx="0" presStyleCnt="1"/>
      <dgm:spPr/>
    </dgm:pt>
    <dgm:pt modelId="{E758C0C4-1C95-4A33-96C8-33A72D311BD8}" type="pres">
      <dgm:prSet presAssocID="{07B07335-822C-4133-815E-358F0B295CF1}" presName="extraNode" presStyleLbl="node1" presStyleIdx="0" presStyleCnt="3"/>
      <dgm:spPr/>
    </dgm:pt>
    <dgm:pt modelId="{35024070-F847-475B-A2D9-5E54A177F2C9}" type="pres">
      <dgm:prSet presAssocID="{07B07335-822C-4133-815E-358F0B295CF1}" presName="dstNode" presStyleLbl="node1" presStyleIdx="0" presStyleCnt="3"/>
      <dgm:spPr/>
    </dgm:pt>
    <dgm:pt modelId="{EBC3FE1E-C9D0-4E21-96E2-828C2DBB7A16}" type="pres">
      <dgm:prSet presAssocID="{77D9EF00-5D6F-4E04-BC89-C288B43A352B}" presName="text_1" presStyleLbl="node1" presStyleIdx="0" presStyleCnt="3">
        <dgm:presLayoutVars>
          <dgm:bulletEnabled val="1"/>
        </dgm:presLayoutVars>
      </dgm:prSet>
      <dgm:spPr/>
    </dgm:pt>
    <dgm:pt modelId="{9E55DFA8-10E7-4B35-B50D-555C705AEDD4}" type="pres">
      <dgm:prSet presAssocID="{77D9EF00-5D6F-4E04-BC89-C288B43A352B}" presName="accent_1" presStyleCnt="0"/>
      <dgm:spPr/>
    </dgm:pt>
    <dgm:pt modelId="{88905D44-1749-4E5D-9F53-896173134076}" type="pres">
      <dgm:prSet presAssocID="{77D9EF00-5D6F-4E04-BC89-C288B43A352B}" presName="accentRepeatNode" presStyleLbl="solidFgAcc1" presStyleIdx="0" presStyleCnt="3" custScaleX="118784" custScaleY="109095" custLinFactNeighborX="1388" custLinFactNeighborY="-3093"/>
      <dgm:spPr/>
    </dgm:pt>
    <dgm:pt modelId="{A51AC8C4-763D-4B7F-A0B9-F6A10C5ACB64}" type="pres">
      <dgm:prSet presAssocID="{A8382957-B14E-4641-9672-B45DD3FDDD88}" presName="text_2" presStyleLbl="node1" presStyleIdx="1" presStyleCnt="3">
        <dgm:presLayoutVars>
          <dgm:bulletEnabled val="1"/>
        </dgm:presLayoutVars>
      </dgm:prSet>
      <dgm:spPr/>
    </dgm:pt>
    <dgm:pt modelId="{5D3C6348-C4FB-4130-A82E-103DAEB23F23}" type="pres">
      <dgm:prSet presAssocID="{A8382957-B14E-4641-9672-B45DD3FDDD88}" presName="accent_2" presStyleCnt="0"/>
      <dgm:spPr/>
    </dgm:pt>
    <dgm:pt modelId="{D8C54141-385F-4122-98E5-B0FCDAB53F89}" type="pres">
      <dgm:prSet presAssocID="{A8382957-B14E-4641-9672-B45DD3FDDD88}" presName="accentRepeatNode" presStyleLbl="solidFgAcc1" presStyleIdx="1" presStyleCnt="3" custScaleX="118784" custScaleY="109095"/>
      <dgm:spPr/>
    </dgm:pt>
    <dgm:pt modelId="{A2B6862A-B365-4AE3-9F47-8EF33B6C1014}" type="pres">
      <dgm:prSet presAssocID="{98BE6E83-4E74-49D7-93DB-34B2E802BBE7}" presName="text_3" presStyleLbl="node1" presStyleIdx="2" presStyleCnt="3">
        <dgm:presLayoutVars>
          <dgm:bulletEnabled val="1"/>
        </dgm:presLayoutVars>
      </dgm:prSet>
      <dgm:spPr/>
    </dgm:pt>
    <dgm:pt modelId="{46D3F7F7-2869-4D52-B039-8BC85D244988}" type="pres">
      <dgm:prSet presAssocID="{98BE6E83-4E74-49D7-93DB-34B2E802BBE7}" presName="accent_3" presStyleCnt="0"/>
      <dgm:spPr/>
    </dgm:pt>
    <dgm:pt modelId="{6813B92C-C255-42AE-94F4-2194F9352435}" type="pres">
      <dgm:prSet presAssocID="{98BE6E83-4E74-49D7-93DB-34B2E802BBE7}" presName="accentRepeatNode" presStyleLbl="solidFgAcc1" presStyleIdx="2" presStyleCnt="3"/>
      <dgm:spPr/>
    </dgm:pt>
  </dgm:ptLst>
  <dgm:cxnLst>
    <dgm:cxn modelId="{BA9DC63E-DA87-41C6-8308-7628DF880BA7}" type="presOf" srcId="{98BE6E83-4E74-49D7-93DB-34B2E802BBE7}" destId="{A2B6862A-B365-4AE3-9F47-8EF33B6C1014}" srcOrd="0" destOrd="0" presId="urn:microsoft.com/office/officeart/2008/layout/VerticalCurvedList"/>
    <dgm:cxn modelId="{1680DAAE-36D2-453D-ACDA-706C47682A88}" type="presOf" srcId="{77D9EF00-5D6F-4E04-BC89-C288B43A352B}" destId="{EBC3FE1E-C9D0-4E21-96E2-828C2DBB7A16}" srcOrd="0" destOrd="0" presId="urn:microsoft.com/office/officeart/2008/layout/VerticalCurvedList"/>
    <dgm:cxn modelId="{A6FE24BF-759A-450C-9301-62A9B3818360}" type="presOf" srcId="{A8382957-B14E-4641-9672-B45DD3FDDD88}" destId="{A51AC8C4-763D-4B7F-A0B9-F6A10C5ACB64}" srcOrd="0" destOrd="0" presId="urn:microsoft.com/office/officeart/2008/layout/VerticalCurvedList"/>
    <dgm:cxn modelId="{2FCB8DC3-823B-4825-9D12-2D518C2DDCD7}" type="presOf" srcId="{07B07335-822C-4133-815E-358F0B295CF1}" destId="{64863ED1-6555-486C-B8B2-50F31AC25BDF}" srcOrd="0" destOrd="0" presId="urn:microsoft.com/office/officeart/2008/layout/VerticalCurvedList"/>
    <dgm:cxn modelId="{F3BB95CC-ED48-4F8A-BB63-B8B3931E92B2}" srcId="{07B07335-822C-4133-815E-358F0B295CF1}" destId="{98BE6E83-4E74-49D7-93DB-34B2E802BBE7}" srcOrd="2" destOrd="0" parTransId="{4AC66A6B-6BEE-4359-9C5A-16CA041BD5F4}" sibTransId="{6267FAB0-7B85-4F8D-8926-65B8F74F5B75}"/>
    <dgm:cxn modelId="{04BEBBDA-48AD-457B-B18C-19F4F5B1506E}" srcId="{07B07335-822C-4133-815E-358F0B295CF1}" destId="{77D9EF00-5D6F-4E04-BC89-C288B43A352B}" srcOrd="0" destOrd="0" parTransId="{D4BBFF73-5337-4682-A127-3F355B5A47D6}" sibTransId="{37448495-5B04-4975-BB49-F9CD17A5D72F}"/>
    <dgm:cxn modelId="{97912EF2-576C-4A23-8263-D3D6C79F41C0}" type="presOf" srcId="{37448495-5B04-4975-BB49-F9CD17A5D72F}" destId="{62F47EA8-405F-4E5D-99C4-2DA7B34852CC}" srcOrd="0" destOrd="0" presId="urn:microsoft.com/office/officeart/2008/layout/VerticalCurvedList"/>
    <dgm:cxn modelId="{7650AFF7-F908-4783-8BF7-81B907B7BF55}" srcId="{07B07335-822C-4133-815E-358F0B295CF1}" destId="{A8382957-B14E-4641-9672-B45DD3FDDD88}" srcOrd="1" destOrd="0" parTransId="{7D2903FF-3A46-4185-837A-DA712C76B173}" sibTransId="{A25E05EA-11E3-46E1-AED9-A0A70F83700A}"/>
    <dgm:cxn modelId="{8EB3E468-2C03-4751-B34C-87A6A772D824}" type="presParOf" srcId="{64863ED1-6555-486C-B8B2-50F31AC25BDF}" destId="{9730DDFB-CB5E-4D54-87BD-80926A479791}" srcOrd="0" destOrd="0" presId="urn:microsoft.com/office/officeart/2008/layout/VerticalCurvedList"/>
    <dgm:cxn modelId="{F3F7355C-5570-4021-897C-9E675AA5B48A}" type="presParOf" srcId="{9730DDFB-CB5E-4D54-87BD-80926A479791}" destId="{E5A018EF-6B25-4834-B207-5EC9FF199A16}" srcOrd="0" destOrd="0" presId="urn:microsoft.com/office/officeart/2008/layout/VerticalCurvedList"/>
    <dgm:cxn modelId="{E91075C9-F070-4298-AC2C-642C5954904F}" type="presParOf" srcId="{E5A018EF-6B25-4834-B207-5EC9FF199A16}" destId="{FF9F13FE-2990-4943-8957-A0E7703B2390}" srcOrd="0" destOrd="0" presId="urn:microsoft.com/office/officeart/2008/layout/VerticalCurvedList"/>
    <dgm:cxn modelId="{09F08A33-3008-46D3-8C14-3AA49960C7E6}" type="presParOf" srcId="{E5A018EF-6B25-4834-B207-5EC9FF199A16}" destId="{62F47EA8-405F-4E5D-99C4-2DA7B34852CC}" srcOrd="1" destOrd="0" presId="urn:microsoft.com/office/officeart/2008/layout/VerticalCurvedList"/>
    <dgm:cxn modelId="{BF3A5DA7-ADE9-4057-A348-39A0A82DA1DE}" type="presParOf" srcId="{E5A018EF-6B25-4834-B207-5EC9FF199A16}" destId="{E758C0C4-1C95-4A33-96C8-33A72D311BD8}" srcOrd="2" destOrd="0" presId="urn:microsoft.com/office/officeart/2008/layout/VerticalCurvedList"/>
    <dgm:cxn modelId="{9296D12B-EDB3-4386-A3AA-320D4314FFE6}" type="presParOf" srcId="{E5A018EF-6B25-4834-B207-5EC9FF199A16}" destId="{35024070-F847-475B-A2D9-5E54A177F2C9}" srcOrd="3" destOrd="0" presId="urn:microsoft.com/office/officeart/2008/layout/VerticalCurvedList"/>
    <dgm:cxn modelId="{1CD99D74-CB89-48E5-A6CF-41D07EEE015E}" type="presParOf" srcId="{9730DDFB-CB5E-4D54-87BD-80926A479791}" destId="{EBC3FE1E-C9D0-4E21-96E2-828C2DBB7A16}" srcOrd="1" destOrd="0" presId="urn:microsoft.com/office/officeart/2008/layout/VerticalCurvedList"/>
    <dgm:cxn modelId="{04DF88C2-78A0-4220-8569-B8A806441985}" type="presParOf" srcId="{9730DDFB-CB5E-4D54-87BD-80926A479791}" destId="{9E55DFA8-10E7-4B35-B50D-555C705AEDD4}" srcOrd="2" destOrd="0" presId="urn:microsoft.com/office/officeart/2008/layout/VerticalCurvedList"/>
    <dgm:cxn modelId="{FED9996E-67C1-403F-ABBB-987FDA740076}" type="presParOf" srcId="{9E55DFA8-10E7-4B35-B50D-555C705AEDD4}" destId="{88905D44-1749-4E5D-9F53-896173134076}" srcOrd="0" destOrd="0" presId="urn:microsoft.com/office/officeart/2008/layout/VerticalCurvedList"/>
    <dgm:cxn modelId="{F9B523F7-EE3F-4352-AF21-90B5147921DA}" type="presParOf" srcId="{9730DDFB-CB5E-4D54-87BD-80926A479791}" destId="{A51AC8C4-763D-4B7F-A0B9-F6A10C5ACB64}" srcOrd="3" destOrd="0" presId="urn:microsoft.com/office/officeart/2008/layout/VerticalCurvedList"/>
    <dgm:cxn modelId="{0008F0A4-9A94-4F02-8407-B1A068F8EA8E}" type="presParOf" srcId="{9730DDFB-CB5E-4D54-87BD-80926A479791}" destId="{5D3C6348-C4FB-4130-A82E-103DAEB23F23}" srcOrd="4" destOrd="0" presId="urn:microsoft.com/office/officeart/2008/layout/VerticalCurvedList"/>
    <dgm:cxn modelId="{86DF772C-A7CE-47C9-8EB8-617828C5EDE6}" type="presParOf" srcId="{5D3C6348-C4FB-4130-A82E-103DAEB23F23}" destId="{D8C54141-385F-4122-98E5-B0FCDAB53F89}" srcOrd="0" destOrd="0" presId="urn:microsoft.com/office/officeart/2008/layout/VerticalCurvedList"/>
    <dgm:cxn modelId="{7F966D98-45C8-46B6-B655-119B06122F4A}" type="presParOf" srcId="{9730DDFB-CB5E-4D54-87BD-80926A479791}" destId="{A2B6862A-B365-4AE3-9F47-8EF33B6C1014}" srcOrd="5" destOrd="0" presId="urn:microsoft.com/office/officeart/2008/layout/VerticalCurvedList"/>
    <dgm:cxn modelId="{FAB99854-F6D3-4FB2-B0D7-5316AE174F8C}" type="presParOf" srcId="{9730DDFB-CB5E-4D54-87BD-80926A479791}" destId="{46D3F7F7-2869-4D52-B039-8BC85D244988}" srcOrd="6" destOrd="0" presId="urn:microsoft.com/office/officeart/2008/layout/VerticalCurvedList"/>
    <dgm:cxn modelId="{98CCB049-7410-47D4-AE54-D55F402C23AF}" type="presParOf" srcId="{46D3F7F7-2869-4D52-B039-8BC85D244988}" destId="{6813B92C-C255-42AE-94F4-2194F935243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BB62DB-2871-465E-B67F-8131194C2CAD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pl-PL"/>
        </a:p>
      </dgm:t>
    </dgm:pt>
    <dgm:pt modelId="{9957D056-FBB7-4EA3-B39A-9CBB6C0C38FB}">
      <dgm:prSet phldrT="[Tekst]" custT="1"/>
      <dgm:spPr/>
      <dgm:t>
        <a:bodyPr/>
        <a:lstStyle/>
        <a:p>
          <a:endParaRPr lang="pl-PL" sz="1300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pl-PL" sz="13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pl-PL" sz="1200" dirty="0">
              <a:latin typeface="Arial" panose="020B0604020202020204" pitchFamily="34" charset="0"/>
              <a:cs typeface="Arial" panose="020B0604020202020204" pitchFamily="34" charset="0"/>
            </a:rPr>
            <a:t>38 zapytań ofertowych</a:t>
          </a:r>
        </a:p>
        <a:p>
          <a:r>
            <a:rPr lang="pl-PL" sz="1200" dirty="0">
              <a:latin typeface="Arial" panose="020B0604020202020204" pitchFamily="34" charset="0"/>
              <a:cs typeface="Arial" panose="020B0604020202020204" pitchFamily="34" charset="0"/>
            </a:rPr>
            <a:t>Setki e-maili</a:t>
          </a:r>
        </a:p>
        <a:p>
          <a:r>
            <a:rPr lang="pl-PL" sz="1200" dirty="0">
              <a:latin typeface="Arial" panose="020B0604020202020204" pitchFamily="34" charset="0"/>
              <a:cs typeface="Arial" panose="020B0604020202020204" pitchFamily="34" charset="0"/>
            </a:rPr>
            <a:t>Dziesiątki telekonferencji</a:t>
          </a:r>
        </a:p>
        <a:p>
          <a:r>
            <a:rPr lang="pl-PL" sz="1200" b="1" u="sng" dirty="0">
              <a:latin typeface="Arial" panose="020B0604020202020204" pitchFamily="34" charset="0"/>
              <a:cs typeface="Arial" panose="020B0604020202020204" pitchFamily="34" charset="0"/>
            </a:rPr>
            <a:t>8 otrzymanych ofert odpowiadających wymaganiom</a:t>
          </a:r>
        </a:p>
        <a:p>
          <a:endParaRPr lang="pl-PL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A4105D-7101-4B79-948B-C7B4CC6DFDEE}" type="parTrans" cxnId="{05CD591F-1DA7-4CF0-8E7B-BD9B74543CD2}">
      <dgm:prSet/>
      <dgm:spPr/>
      <dgm:t>
        <a:bodyPr/>
        <a:lstStyle/>
        <a:p>
          <a:endParaRPr lang="pl-PL" sz="1200"/>
        </a:p>
      </dgm:t>
    </dgm:pt>
    <dgm:pt modelId="{949D2674-6704-4BFC-82EA-B3ACC6FCA129}" type="sibTrans" cxnId="{05CD591F-1DA7-4CF0-8E7B-BD9B74543CD2}">
      <dgm:prSet/>
      <dgm:spPr/>
      <dgm:t>
        <a:bodyPr/>
        <a:lstStyle/>
        <a:p>
          <a:endParaRPr lang="pl-PL" sz="1200"/>
        </a:p>
      </dgm:t>
    </dgm:pt>
    <dgm:pt modelId="{FEB36AE0-AC4A-4B5E-B04D-9C53712968E8}">
      <dgm:prSet phldrT="[Tekst]" custT="1"/>
      <dgm:spPr/>
      <dgm:t>
        <a:bodyPr/>
        <a:lstStyle/>
        <a:p>
          <a:r>
            <a:rPr lang="pl-PL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Wybór najkorzystniejszej oferty pod względem techniczno - ekonomicznym</a:t>
          </a:r>
        </a:p>
      </dgm:t>
    </dgm:pt>
    <dgm:pt modelId="{DBE7458A-52D2-44C6-AD99-AC55DD46E29B}" type="parTrans" cxnId="{887E69D9-FBB7-4E6D-AF1E-57B2D25CF0BA}">
      <dgm:prSet/>
      <dgm:spPr/>
      <dgm:t>
        <a:bodyPr/>
        <a:lstStyle/>
        <a:p>
          <a:endParaRPr lang="pl-PL" sz="1200"/>
        </a:p>
      </dgm:t>
    </dgm:pt>
    <dgm:pt modelId="{19161820-2B1D-41F0-AD02-3DDB0C753213}" type="sibTrans" cxnId="{887E69D9-FBB7-4E6D-AF1E-57B2D25CF0BA}">
      <dgm:prSet/>
      <dgm:spPr/>
      <dgm:t>
        <a:bodyPr/>
        <a:lstStyle/>
        <a:p>
          <a:endParaRPr lang="pl-PL" sz="1200"/>
        </a:p>
      </dgm:t>
    </dgm:pt>
    <dgm:pt modelId="{DBAB6815-E811-4DBD-A1F4-4FADE0863911}" type="pres">
      <dgm:prSet presAssocID="{1ABB62DB-2871-465E-B67F-8131194C2CAD}" presName="Name0" presStyleCnt="0">
        <dgm:presLayoutVars>
          <dgm:dir/>
          <dgm:animOne val="branch"/>
          <dgm:animLvl val="lvl"/>
        </dgm:presLayoutVars>
      </dgm:prSet>
      <dgm:spPr/>
    </dgm:pt>
    <dgm:pt modelId="{CC6002C9-FF80-4129-955D-5734CFC4F61C}" type="pres">
      <dgm:prSet presAssocID="{9957D056-FBB7-4EA3-B39A-9CBB6C0C38FB}" presName="chaos" presStyleCnt="0"/>
      <dgm:spPr/>
    </dgm:pt>
    <dgm:pt modelId="{68FF264F-C3A8-4559-8E43-EAB88B19DE09}" type="pres">
      <dgm:prSet presAssocID="{9957D056-FBB7-4EA3-B39A-9CBB6C0C38FB}" presName="parTx1" presStyleLbl="revTx" presStyleIdx="0" presStyleCnt="1" custScaleX="91972" custScaleY="90337" custLinFactNeighborX="4565" custLinFactNeighborY="-12648"/>
      <dgm:spPr/>
    </dgm:pt>
    <dgm:pt modelId="{6A8F42AA-CF99-48D0-8F9D-F383A34627B9}" type="pres">
      <dgm:prSet presAssocID="{9957D056-FBB7-4EA3-B39A-9CBB6C0C38FB}" presName="c1" presStyleLbl="node1" presStyleIdx="0" presStyleCnt="19"/>
      <dgm:spPr/>
    </dgm:pt>
    <dgm:pt modelId="{38C63E59-1433-416C-BBC4-87C568150ABA}" type="pres">
      <dgm:prSet presAssocID="{9957D056-FBB7-4EA3-B39A-9CBB6C0C38FB}" presName="c2" presStyleLbl="node1" presStyleIdx="1" presStyleCnt="19"/>
      <dgm:spPr/>
    </dgm:pt>
    <dgm:pt modelId="{F23C0C00-040A-4062-9929-D0BB48509F1B}" type="pres">
      <dgm:prSet presAssocID="{9957D056-FBB7-4EA3-B39A-9CBB6C0C38FB}" presName="c3" presStyleLbl="node1" presStyleIdx="2" presStyleCnt="19"/>
      <dgm:spPr/>
    </dgm:pt>
    <dgm:pt modelId="{C09A4A5B-E6E8-4A42-BC56-F3A869C5F9A4}" type="pres">
      <dgm:prSet presAssocID="{9957D056-FBB7-4EA3-B39A-9CBB6C0C38FB}" presName="c4" presStyleLbl="node1" presStyleIdx="3" presStyleCnt="19"/>
      <dgm:spPr/>
    </dgm:pt>
    <dgm:pt modelId="{4684B294-0FEC-45A8-A42C-454F3ADE3F1C}" type="pres">
      <dgm:prSet presAssocID="{9957D056-FBB7-4EA3-B39A-9CBB6C0C38FB}" presName="c5" presStyleLbl="node1" presStyleIdx="4" presStyleCnt="19"/>
      <dgm:spPr/>
    </dgm:pt>
    <dgm:pt modelId="{B0795BA4-CBDF-4396-A706-EF0FCC998E41}" type="pres">
      <dgm:prSet presAssocID="{9957D056-FBB7-4EA3-B39A-9CBB6C0C38FB}" presName="c6" presStyleLbl="node1" presStyleIdx="5" presStyleCnt="19"/>
      <dgm:spPr/>
    </dgm:pt>
    <dgm:pt modelId="{0A08A26A-3DC0-466C-95E8-FB02B580E3A0}" type="pres">
      <dgm:prSet presAssocID="{9957D056-FBB7-4EA3-B39A-9CBB6C0C38FB}" presName="c7" presStyleLbl="node1" presStyleIdx="6" presStyleCnt="19"/>
      <dgm:spPr/>
    </dgm:pt>
    <dgm:pt modelId="{B3C88AB1-593D-4376-BDAE-C9FF75DF6A61}" type="pres">
      <dgm:prSet presAssocID="{9957D056-FBB7-4EA3-B39A-9CBB6C0C38FB}" presName="c8" presStyleLbl="node1" presStyleIdx="7" presStyleCnt="19"/>
      <dgm:spPr/>
    </dgm:pt>
    <dgm:pt modelId="{02BC02C6-93B0-40E6-8C0D-F163C1A6907B}" type="pres">
      <dgm:prSet presAssocID="{9957D056-FBB7-4EA3-B39A-9CBB6C0C38FB}" presName="c9" presStyleLbl="node1" presStyleIdx="8" presStyleCnt="19"/>
      <dgm:spPr/>
    </dgm:pt>
    <dgm:pt modelId="{A6F76C37-029B-4F56-91EA-247E3843C1E5}" type="pres">
      <dgm:prSet presAssocID="{9957D056-FBB7-4EA3-B39A-9CBB6C0C38FB}" presName="c10" presStyleLbl="node1" presStyleIdx="9" presStyleCnt="19"/>
      <dgm:spPr/>
    </dgm:pt>
    <dgm:pt modelId="{DA4F6103-1AC0-4958-9C13-033E8D8ABA0B}" type="pres">
      <dgm:prSet presAssocID="{9957D056-FBB7-4EA3-B39A-9CBB6C0C38FB}" presName="c11" presStyleLbl="node1" presStyleIdx="10" presStyleCnt="19"/>
      <dgm:spPr/>
    </dgm:pt>
    <dgm:pt modelId="{7D83AAF1-7B9B-4AC2-9511-5B7C0A4930CA}" type="pres">
      <dgm:prSet presAssocID="{9957D056-FBB7-4EA3-B39A-9CBB6C0C38FB}" presName="c12" presStyleLbl="node1" presStyleIdx="11" presStyleCnt="19"/>
      <dgm:spPr/>
    </dgm:pt>
    <dgm:pt modelId="{52BE8753-6DDE-4ED9-89FF-4FF4CD43F01A}" type="pres">
      <dgm:prSet presAssocID="{9957D056-FBB7-4EA3-B39A-9CBB6C0C38FB}" presName="c13" presStyleLbl="node1" presStyleIdx="12" presStyleCnt="19"/>
      <dgm:spPr/>
    </dgm:pt>
    <dgm:pt modelId="{D4263EEB-DB9E-4DDA-93A4-DBB9CB4072D9}" type="pres">
      <dgm:prSet presAssocID="{9957D056-FBB7-4EA3-B39A-9CBB6C0C38FB}" presName="c14" presStyleLbl="node1" presStyleIdx="13" presStyleCnt="19"/>
      <dgm:spPr/>
    </dgm:pt>
    <dgm:pt modelId="{6B9F02B2-19F4-44D1-A47F-E94190F056FF}" type="pres">
      <dgm:prSet presAssocID="{9957D056-FBB7-4EA3-B39A-9CBB6C0C38FB}" presName="c15" presStyleLbl="node1" presStyleIdx="14" presStyleCnt="19"/>
      <dgm:spPr/>
    </dgm:pt>
    <dgm:pt modelId="{105294AA-0F7B-4CFA-AA8C-1C1E3C78C65E}" type="pres">
      <dgm:prSet presAssocID="{9957D056-FBB7-4EA3-B39A-9CBB6C0C38FB}" presName="c16" presStyleLbl="node1" presStyleIdx="15" presStyleCnt="19"/>
      <dgm:spPr/>
    </dgm:pt>
    <dgm:pt modelId="{96551949-9C64-4C28-9FC5-FBA63310D2E8}" type="pres">
      <dgm:prSet presAssocID="{9957D056-FBB7-4EA3-B39A-9CBB6C0C38FB}" presName="c17" presStyleLbl="node1" presStyleIdx="16" presStyleCnt="19"/>
      <dgm:spPr/>
    </dgm:pt>
    <dgm:pt modelId="{EBC99478-D751-42ED-9903-E885AE5B745B}" type="pres">
      <dgm:prSet presAssocID="{9957D056-FBB7-4EA3-B39A-9CBB6C0C38FB}" presName="c18" presStyleLbl="node1" presStyleIdx="17" presStyleCnt="19"/>
      <dgm:spPr/>
    </dgm:pt>
    <dgm:pt modelId="{A33AA372-6E22-4038-A51C-D57AD2E36378}" type="pres">
      <dgm:prSet presAssocID="{949D2674-6704-4BFC-82EA-B3ACC6FCA129}" presName="chevronComposite1" presStyleCnt="0"/>
      <dgm:spPr/>
    </dgm:pt>
    <dgm:pt modelId="{EB0A680B-DC8D-4690-B82B-B5C09AD3F704}" type="pres">
      <dgm:prSet presAssocID="{949D2674-6704-4BFC-82EA-B3ACC6FCA129}" presName="chevron1" presStyleLbl="sibTrans2D1" presStyleIdx="0" presStyleCnt="2"/>
      <dgm:spPr/>
    </dgm:pt>
    <dgm:pt modelId="{B1275B27-6A4B-4833-9082-DB3DEDB3E9C2}" type="pres">
      <dgm:prSet presAssocID="{949D2674-6704-4BFC-82EA-B3ACC6FCA129}" presName="spChevron1" presStyleCnt="0"/>
      <dgm:spPr/>
    </dgm:pt>
    <dgm:pt modelId="{E1DADF73-8555-43FD-8846-858D1A947A29}" type="pres">
      <dgm:prSet presAssocID="{949D2674-6704-4BFC-82EA-B3ACC6FCA129}" presName="overlap" presStyleCnt="0"/>
      <dgm:spPr/>
    </dgm:pt>
    <dgm:pt modelId="{7B5812CD-3014-4AF1-9675-9208C75F902A}" type="pres">
      <dgm:prSet presAssocID="{949D2674-6704-4BFC-82EA-B3ACC6FCA129}" presName="chevronComposite2" presStyleCnt="0"/>
      <dgm:spPr/>
    </dgm:pt>
    <dgm:pt modelId="{CFE99DC1-61B6-4832-A8B4-543A60A9FEE0}" type="pres">
      <dgm:prSet presAssocID="{949D2674-6704-4BFC-82EA-B3ACC6FCA129}" presName="chevron2" presStyleLbl="sibTrans2D1" presStyleIdx="1" presStyleCnt="2"/>
      <dgm:spPr/>
    </dgm:pt>
    <dgm:pt modelId="{63D7AAF6-C728-4441-8CE8-E5AFEA7424B0}" type="pres">
      <dgm:prSet presAssocID="{949D2674-6704-4BFC-82EA-B3ACC6FCA129}" presName="spChevron2" presStyleCnt="0"/>
      <dgm:spPr/>
    </dgm:pt>
    <dgm:pt modelId="{0446777C-F435-4C8B-BC41-01DACEAAD146}" type="pres">
      <dgm:prSet presAssocID="{FEB36AE0-AC4A-4B5E-B04D-9C53712968E8}" presName="last" presStyleCnt="0"/>
      <dgm:spPr/>
    </dgm:pt>
    <dgm:pt modelId="{F20C60F1-6208-43D0-BF36-96950EF50483}" type="pres">
      <dgm:prSet presAssocID="{FEB36AE0-AC4A-4B5E-B04D-9C53712968E8}" presName="circleTx" presStyleLbl="node1" presStyleIdx="18" presStyleCnt="19" custLinFactNeighborX="-4505"/>
      <dgm:spPr/>
    </dgm:pt>
    <dgm:pt modelId="{F44C3260-844E-44E0-97DF-5C4BB50D777E}" type="pres">
      <dgm:prSet presAssocID="{FEB36AE0-AC4A-4B5E-B04D-9C53712968E8}" presName="spN" presStyleCnt="0"/>
      <dgm:spPr/>
    </dgm:pt>
  </dgm:ptLst>
  <dgm:cxnLst>
    <dgm:cxn modelId="{05CD591F-1DA7-4CF0-8E7B-BD9B74543CD2}" srcId="{1ABB62DB-2871-465E-B67F-8131194C2CAD}" destId="{9957D056-FBB7-4EA3-B39A-9CBB6C0C38FB}" srcOrd="0" destOrd="0" parTransId="{8EA4105D-7101-4B79-948B-C7B4CC6DFDEE}" sibTransId="{949D2674-6704-4BFC-82EA-B3ACC6FCA129}"/>
    <dgm:cxn modelId="{61F8CB6D-E5F5-4C74-8E76-3DD1067B78BC}" type="presOf" srcId="{9957D056-FBB7-4EA3-B39A-9CBB6C0C38FB}" destId="{68FF264F-C3A8-4559-8E43-EAB88B19DE09}" srcOrd="0" destOrd="0" presId="urn:microsoft.com/office/officeart/2009/3/layout/RandomtoResultProcess"/>
    <dgm:cxn modelId="{95B538A9-EEF3-47ED-AF46-FCD6FE4F9FA1}" type="presOf" srcId="{1ABB62DB-2871-465E-B67F-8131194C2CAD}" destId="{DBAB6815-E811-4DBD-A1F4-4FADE0863911}" srcOrd="0" destOrd="0" presId="urn:microsoft.com/office/officeart/2009/3/layout/RandomtoResultProcess"/>
    <dgm:cxn modelId="{1B080DC9-49ED-4FE9-8855-1ED0BC0D4E6B}" type="presOf" srcId="{FEB36AE0-AC4A-4B5E-B04D-9C53712968E8}" destId="{F20C60F1-6208-43D0-BF36-96950EF50483}" srcOrd="0" destOrd="0" presId="urn:microsoft.com/office/officeart/2009/3/layout/RandomtoResultProcess"/>
    <dgm:cxn modelId="{887E69D9-FBB7-4E6D-AF1E-57B2D25CF0BA}" srcId="{1ABB62DB-2871-465E-B67F-8131194C2CAD}" destId="{FEB36AE0-AC4A-4B5E-B04D-9C53712968E8}" srcOrd="1" destOrd="0" parTransId="{DBE7458A-52D2-44C6-AD99-AC55DD46E29B}" sibTransId="{19161820-2B1D-41F0-AD02-3DDB0C753213}"/>
    <dgm:cxn modelId="{CE760EB3-4C68-4C17-A513-89B307943514}" type="presParOf" srcId="{DBAB6815-E811-4DBD-A1F4-4FADE0863911}" destId="{CC6002C9-FF80-4129-955D-5734CFC4F61C}" srcOrd="0" destOrd="0" presId="urn:microsoft.com/office/officeart/2009/3/layout/RandomtoResultProcess"/>
    <dgm:cxn modelId="{B177FCB0-24AB-45C2-A375-9359D3952B9E}" type="presParOf" srcId="{CC6002C9-FF80-4129-955D-5734CFC4F61C}" destId="{68FF264F-C3A8-4559-8E43-EAB88B19DE09}" srcOrd="0" destOrd="0" presId="urn:microsoft.com/office/officeart/2009/3/layout/RandomtoResultProcess"/>
    <dgm:cxn modelId="{EFDFC40F-7BEA-4459-9191-B1416DAC004C}" type="presParOf" srcId="{CC6002C9-FF80-4129-955D-5734CFC4F61C}" destId="{6A8F42AA-CF99-48D0-8F9D-F383A34627B9}" srcOrd="1" destOrd="0" presId="urn:microsoft.com/office/officeart/2009/3/layout/RandomtoResultProcess"/>
    <dgm:cxn modelId="{4FEA467C-7E35-4581-A016-8E368425D18C}" type="presParOf" srcId="{CC6002C9-FF80-4129-955D-5734CFC4F61C}" destId="{38C63E59-1433-416C-BBC4-87C568150ABA}" srcOrd="2" destOrd="0" presId="urn:microsoft.com/office/officeart/2009/3/layout/RandomtoResultProcess"/>
    <dgm:cxn modelId="{6073366A-F7ED-4B25-8CE4-F145E7BA878F}" type="presParOf" srcId="{CC6002C9-FF80-4129-955D-5734CFC4F61C}" destId="{F23C0C00-040A-4062-9929-D0BB48509F1B}" srcOrd="3" destOrd="0" presId="urn:microsoft.com/office/officeart/2009/3/layout/RandomtoResultProcess"/>
    <dgm:cxn modelId="{9D4C8976-15C5-4B46-85B3-6687D2CA19AE}" type="presParOf" srcId="{CC6002C9-FF80-4129-955D-5734CFC4F61C}" destId="{C09A4A5B-E6E8-4A42-BC56-F3A869C5F9A4}" srcOrd="4" destOrd="0" presId="urn:microsoft.com/office/officeart/2009/3/layout/RandomtoResultProcess"/>
    <dgm:cxn modelId="{425BCC4C-544B-4E61-9BC4-DF0A939AB2DD}" type="presParOf" srcId="{CC6002C9-FF80-4129-955D-5734CFC4F61C}" destId="{4684B294-0FEC-45A8-A42C-454F3ADE3F1C}" srcOrd="5" destOrd="0" presId="urn:microsoft.com/office/officeart/2009/3/layout/RandomtoResultProcess"/>
    <dgm:cxn modelId="{892FE243-F530-45D2-802A-FD441F3CA9CC}" type="presParOf" srcId="{CC6002C9-FF80-4129-955D-5734CFC4F61C}" destId="{B0795BA4-CBDF-4396-A706-EF0FCC998E41}" srcOrd="6" destOrd="0" presId="urn:microsoft.com/office/officeart/2009/3/layout/RandomtoResultProcess"/>
    <dgm:cxn modelId="{981CBBDB-DB2F-4539-87E0-284C298723EA}" type="presParOf" srcId="{CC6002C9-FF80-4129-955D-5734CFC4F61C}" destId="{0A08A26A-3DC0-466C-95E8-FB02B580E3A0}" srcOrd="7" destOrd="0" presId="urn:microsoft.com/office/officeart/2009/3/layout/RandomtoResultProcess"/>
    <dgm:cxn modelId="{1D45545A-319B-41F8-A0C7-A20235741323}" type="presParOf" srcId="{CC6002C9-FF80-4129-955D-5734CFC4F61C}" destId="{B3C88AB1-593D-4376-BDAE-C9FF75DF6A61}" srcOrd="8" destOrd="0" presId="urn:microsoft.com/office/officeart/2009/3/layout/RandomtoResultProcess"/>
    <dgm:cxn modelId="{CCE3C795-626F-4768-AF4C-54357A480ACB}" type="presParOf" srcId="{CC6002C9-FF80-4129-955D-5734CFC4F61C}" destId="{02BC02C6-93B0-40E6-8C0D-F163C1A6907B}" srcOrd="9" destOrd="0" presId="urn:microsoft.com/office/officeart/2009/3/layout/RandomtoResultProcess"/>
    <dgm:cxn modelId="{014C7903-6A09-48ED-85D0-07F4D0E8EA73}" type="presParOf" srcId="{CC6002C9-FF80-4129-955D-5734CFC4F61C}" destId="{A6F76C37-029B-4F56-91EA-247E3843C1E5}" srcOrd="10" destOrd="0" presId="urn:microsoft.com/office/officeart/2009/3/layout/RandomtoResultProcess"/>
    <dgm:cxn modelId="{706D12D7-52FE-49BC-BCB6-889FB8881D22}" type="presParOf" srcId="{CC6002C9-FF80-4129-955D-5734CFC4F61C}" destId="{DA4F6103-1AC0-4958-9C13-033E8D8ABA0B}" srcOrd="11" destOrd="0" presId="urn:microsoft.com/office/officeart/2009/3/layout/RandomtoResultProcess"/>
    <dgm:cxn modelId="{093AD413-7216-438B-B702-4EEF197550C0}" type="presParOf" srcId="{CC6002C9-FF80-4129-955D-5734CFC4F61C}" destId="{7D83AAF1-7B9B-4AC2-9511-5B7C0A4930CA}" srcOrd="12" destOrd="0" presId="urn:microsoft.com/office/officeart/2009/3/layout/RandomtoResultProcess"/>
    <dgm:cxn modelId="{DCC7F7A2-A072-419F-955F-7020D54EBC49}" type="presParOf" srcId="{CC6002C9-FF80-4129-955D-5734CFC4F61C}" destId="{52BE8753-6DDE-4ED9-89FF-4FF4CD43F01A}" srcOrd="13" destOrd="0" presId="urn:microsoft.com/office/officeart/2009/3/layout/RandomtoResultProcess"/>
    <dgm:cxn modelId="{CA3A066B-F742-4921-9132-A7609FC23FFC}" type="presParOf" srcId="{CC6002C9-FF80-4129-955D-5734CFC4F61C}" destId="{D4263EEB-DB9E-4DDA-93A4-DBB9CB4072D9}" srcOrd="14" destOrd="0" presId="urn:microsoft.com/office/officeart/2009/3/layout/RandomtoResultProcess"/>
    <dgm:cxn modelId="{A8C48AD0-7E3E-444A-BDB6-202764BC66E4}" type="presParOf" srcId="{CC6002C9-FF80-4129-955D-5734CFC4F61C}" destId="{6B9F02B2-19F4-44D1-A47F-E94190F056FF}" srcOrd="15" destOrd="0" presId="urn:microsoft.com/office/officeart/2009/3/layout/RandomtoResultProcess"/>
    <dgm:cxn modelId="{9D294624-1F40-4DA7-A758-25986ACA024B}" type="presParOf" srcId="{CC6002C9-FF80-4129-955D-5734CFC4F61C}" destId="{105294AA-0F7B-4CFA-AA8C-1C1E3C78C65E}" srcOrd="16" destOrd="0" presId="urn:microsoft.com/office/officeart/2009/3/layout/RandomtoResultProcess"/>
    <dgm:cxn modelId="{A8C6BD33-9CC3-45BF-8ADB-150AE11BD431}" type="presParOf" srcId="{CC6002C9-FF80-4129-955D-5734CFC4F61C}" destId="{96551949-9C64-4C28-9FC5-FBA63310D2E8}" srcOrd="17" destOrd="0" presId="urn:microsoft.com/office/officeart/2009/3/layout/RandomtoResultProcess"/>
    <dgm:cxn modelId="{6D6F1358-E528-4D1F-8BF6-444114618DD9}" type="presParOf" srcId="{CC6002C9-FF80-4129-955D-5734CFC4F61C}" destId="{EBC99478-D751-42ED-9903-E885AE5B745B}" srcOrd="18" destOrd="0" presId="urn:microsoft.com/office/officeart/2009/3/layout/RandomtoResultProcess"/>
    <dgm:cxn modelId="{1321A416-924A-4B29-9996-B90F40DC4CF3}" type="presParOf" srcId="{DBAB6815-E811-4DBD-A1F4-4FADE0863911}" destId="{A33AA372-6E22-4038-A51C-D57AD2E36378}" srcOrd="1" destOrd="0" presId="urn:microsoft.com/office/officeart/2009/3/layout/RandomtoResultProcess"/>
    <dgm:cxn modelId="{BB5EAE7A-13F3-4E28-9534-F8C380C671BB}" type="presParOf" srcId="{A33AA372-6E22-4038-A51C-D57AD2E36378}" destId="{EB0A680B-DC8D-4690-B82B-B5C09AD3F704}" srcOrd="0" destOrd="0" presId="urn:microsoft.com/office/officeart/2009/3/layout/RandomtoResultProcess"/>
    <dgm:cxn modelId="{91D703A7-75A5-44C9-835F-EB7B4FBD95B4}" type="presParOf" srcId="{A33AA372-6E22-4038-A51C-D57AD2E36378}" destId="{B1275B27-6A4B-4833-9082-DB3DEDB3E9C2}" srcOrd="1" destOrd="0" presId="urn:microsoft.com/office/officeart/2009/3/layout/RandomtoResultProcess"/>
    <dgm:cxn modelId="{0881E7BA-47B5-4DAC-9789-D737C2975939}" type="presParOf" srcId="{DBAB6815-E811-4DBD-A1F4-4FADE0863911}" destId="{E1DADF73-8555-43FD-8846-858D1A947A29}" srcOrd="2" destOrd="0" presId="urn:microsoft.com/office/officeart/2009/3/layout/RandomtoResultProcess"/>
    <dgm:cxn modelId="{7B16FF86-E997-44F0-AA40-F6E196ED2000}" type="presParOf" srcId="{DBAB6815-E811-4DBD-A1F4-4FADE0863911}" destId="{7B5812CD-3014-4AF1-9675-9208C75F902A}" srcOrd="3" destOrd="0" presId="urn:microsoft.com/office/officeart/2009/3/layout/RandomtoResultProcess"/>
    <dgm:cxn modelId="{189E009F-1D30-4907-943C-8B550E9B66A7}" type="presParOf" srcId="{7B5812CD-3014-4AF1-9675-9208C75F902A}" destId="{CFE99DC1-61B6-4832-A8B4-543A60A9FEE0}" srcOrd="0" destOrd="0" presId="urn:microsoft.com/office/officeart/2009/3/layout/RandomtoResultProcess"/>
    <dgm:cxn modelId="{E93359A5-8358-4382-915B-B9031C71796F}" type="presParOf" srcId="{7B5812CD-3014-4AF1-9675-9208C75F902A}" destId="{63D7AAF6-C728-4441-8CE8-E5AFEA7424B0}" srcOrd="1" destOrd="0" presId="urn:microsoft.com/office/officeart/2009/3/layout/RandomtoResultProcess"/>
    <dgm:cxn modelId="{B2AD4CB7-AD2D-4A3C-9CE5-70532C095AD0}" type="presParOf" srcId="{DBAB6815-E811-4DBD-A1F4-4FADE0863911}" destId="{0446777C-F435-4C8B-BC41-01DACEAAD146}" srcOrd="4" destOrd="0" presId="urn:microsoft.com/office/officeart/2009/3/layout/RandomtoResultProcess"/>
    <dgm:cxn modelId="{D88C8FD4-F4E5-4173-AEBC-2CF7C39F0EF8}" type="presParOf" srcId="{0446777C-F435-4C8B-BC41-01DACEAAD146}" destId="{F20C60F1-6208-43D0-BF36-96950EF50483}" srcOrd="0" destOrd="0" presId="urn:microsoft.com/office/officeart/2009/3/layout/RandomtoResultProcess"/>
    <dgm:cxn modelId="{C7B961FA-32E0-4274-BFFF-4D5913DF3DE5}" type="presParOf" srcId="{0446777C-F435-4C8B-BC41-01DACEAAD146}" destId="{F44C3260-844E-44E0-97DF-5C4BB50D777E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47EA8-405F-4E5D-99C4-2DA7B34852CC}">
      <dsp:nvSpPr>
        <dsp:cNvPr id="0" name=""/>
        <dsp:cNvSpPr/>
      </dsp:nvSpPr>
      <dsp:spPr>
        <a:xfrm>
          <a:off x="-5503788" y="-851572"/>
          <a:ext cx="6622751" cy="6622751"/>
        </a:xfrm>
        <a:prstGeom prst="blockArc">
          <a:avLst>
            <a:gd name="adj1" fmla="val 18900000"/>
            <a:gd name="adj2" fmla="val 2700000"/>
            <a:gd name="adj3" fmla="val 326"/>
          </a:avLst>
        </a:pr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C3FE1E-C9D0-4E21-96E2-828C2DBB7A16}">
      <dsp:nvSpPr>
        <dsp:cNvPr id="0" name=""/>
        <dsp:cNvSpPr/>
      </dsp:nvSpPr>
      <dsp:spPr>
        <a:xfrm>
          <a:off x="740597" y="491960"/>
          <a:ext cx="6822114" cy="98392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0988" tIns="30480" rIns="30480" bIns="3048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chemeClr val="tx1"/>
              </a:solidFill>
              <a:latin typeface="Arial"/>
              <a:cs typeface="Arial"/>
            </a:rPr>
            <a:t>Infrastruktura PTK pozwoli na integrację i testy satelitów</a:t>
          </a:r>
          <a:r>
            <a:rPr lang="pl-PL" sz="1200" kern="1200" dirty="0">
              <a:solidFill>
                <a:srgbClr val="010000"/>
              </a:solidFill>
              <a:latin typeface="Arial"/>
              <a:cs typeface="Arial"/>
            </a:rPr>
            <a:t>, wewnątrz</a:t>
          </a:r>
          <a:r>
            <a:rPr lang="pl-PL" sz="1200" kern="1200" dirty="0">
              <a:solidFill>
                <a:schemeClr val="tx1"/>
              </a:solidFill>
              <a:latin typeface="Arial"/>
              <a:cs typeface="Arial"/>
            </a:rPr>
            <a:t> m.in</a:t>
          </a:r>
          <a:r>
            <a:rPr lang="pl-PL" sz="1200" kern="1200" dirty="0">
              <a:solidFill>
                <a:srgbClr val="010000"/>
              </a:solidFill>
              <a:latin typeface="Arial"/>
              <a:cs typeface="Arial"/>
            </a:rPr>
            <a:t>.:</a:t>
          </a:r>
          <a:br>
            <a:rPr lang="pl-PL" sz="1200" kern="1200" dirty="0">
              <a:solidFill>
                <a:schemeClr val="tx1"/>
              </a:solidFill>
              <a:latin typeface="Arial"/>
              <a:cs typeface="Arial"/>
            </a:rPr>
          </a:br>
          <a:r>
            <a:rPr lang="pl-PL" sz="1200" kern="1200" dirty="0">
              <a:solidFill>
                <a:schemeClr val="tx1"/>
              </a:solidFill>
              <a:latin typeface="Arial"/>
              <a:cs typeface="Arial"/>
            </a:rPr>
            <a:t>- Pomieszczenia czystego montażu - integracji i testów</a:t>
          </a:r>
          <a:r>
            <a:rPr lang="pl-PL" sz="1200" kern="1200" dirty="0">
              <a:solidFill>
                <a:srgbClr val="010000"/>
              </a:solidFill>
              <a:latin typeface="Arial"/>
              <a:cs typeface="Arial"/>
            </a:rPr>
            <a:t>,</a:t>
          </a:r>
          <a:br>
            <a:rPr lang="pl-PL" sz="1200" kern="1200" dirty="0">
              <a:solidFill>
                <a:schemeClr val="tx1"/>
              </a:solidFill>
              <a:latin typeface="Arial"/>
              <a:cs typeface="Arial"/>
            </a:rPr>
          </a:br>
          <a:r>
            <a:rPr lang="pl-PL" sz="1200" kern="1200" dirty="0">
              <a:solidFill>
                <a:schemeClr val="tx1"/>
              </a:solidFill>
              <a:latin typeface="Arial"/>
              <a:cs typeface="Arial"/>
            </a:rPr>
            <a:t>- Laboratorium Elektroniki i systemów FPGA</a:t>
          </a:r>
          <a:r>
            <a:rPr lang="pl-PL" sz="1200" kern="1200" dirty="0">
              <a:solidFill>
                <a:srgbClr val="010000"/>
              </a:solidFill>
              <a:latin typeface="Arial"/>
              <a:cs typeface="Arial"/>
            </a:rPr>
            <a:t>,</a:t>
          </a:r>
          <a:br>
            <a:rPr lang="pl-PL" sz="1200" kern="1200" dirty="0">
              <a:solidFill>
                <a:schemeClr val="tx1"/>
              </a:solidFill>
              <a:latin typeface="Arial"/>
              <a:cs typeface="Arial"/>
            </a:rPr>
          </a:br>
          <a:r>
            <a:rPr lang="pl-PL" sz="1200" kern="1200" dirty="0">
              <a:solidFill>
                <a:schemeClr val="tx1"/>
              </a:solidFill>
              <a:latin typeface="Arial"/>
              <a:cs typeface="Arial"/>
            </a:rPr>
            <a:t>- Centrum przetwarzania danych satelitarnych.</a:t>
          </a:r>
        </a:p>
      </dsp:txBody>
      <dsp:txXfrm>
        <a:off x="740597" y="491960"/>
        <a:ext cx="6822114" cy="983921"/>
      </dsp:txXfrm>
    </dsp:sp>
    <dsp:sp modelId="{88905D44-1749-4E5D-9F53-896173134076}">
      <dsp:nvSpPr>
        <dsp:cNvPr id="0" name=""/>
        <dsp:cNvSpPr/>
      </dsp:nvSpPr>
      <dsp:spPr>
        <a:xfrm>
          <a:off x="27205" y="274999"/>
          <a:ext cx="1460926" cy="13417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AC8C4-763D-4B7F-A0B9-F6A10C5ACB64}">
      <dsp:nvSpPr>
        <dsp:cNvPr id="0" name=""/>
        <dsp:cNvSpPr/>
      </dsp:nvSpPr>
      <dsp:spPr>
        <a:xfrm>
          <a:off x="1098253" y="1967842"/>
          <a:ext cx="6464459" cy="98392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0988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chemeClr val="tx1"/>
              </a:solidFill>
              <a:latin typeface="Arial"/>
              <a:cs typeface="Arial"/>
            </a:rPr>
            <a:t>Satelita obserwacyjny - dane z takich satelitów można wykorzystać m.in. w zarządzaniu kryzysowym oraz monitorowaniu rzek, lasów czy terenów rolnych.</a:t>
          </a:r>
        </a:p>
      </dsp:txBody>
      <dsp:txXfrm>
        <a:off x="1098253" y="1967842"/>
        <a:ext cx="6464459" cy="983921"/>
      </dsp:txXfrm>
    </dsp:sp>
    <dsp:sp modelId="{D8C54141-385F-4122-98E5-B0FCDAB53F89}">
      <dsp:nvSpPr>
        <dsp:cNvPr id="0" name=""/>
        <dsp:cNvSpPr/>
      </dsp:nvSpPr>
      <dsp:spPr>
        <a:xfrm>
          <a:off x="367789" y="1788922"/>
          <a:ext cx="1460926" cy="13417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6862A-B365-4AE3-9F47-8EF33B6C1014}">
      <dsp:nvSpPr>
        <dsp:cNvPr id="0" name=""/>
        <dsp:cNvSpPr/>
      </dsp:nvSpPr>
      <dsp:spPr>
        <a:xfrm>
          <a:off x="740597" y="3443724"/>
          <a:ext cx="6822114" cy="98392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0988" tIns="25400" rIns="25400" bIns="254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 dirty="0">
              <a:solidFill>
                <a:schemeClr val="tx1"/>
              </a:solidFill>
              <a:latin typeface="Arial"/>
              <a:cs typeface="Arial"/>
            </a:rPr>
            <a:t>Standardy ESA przewidują wieloetapowy cykl budowy satelitów. Używane komponenty mają kwalifikację kosmiczną i często są redundantne. Cykl budowy jest długi, a koszt przedsięwzięcia duży. </a:t>
          </a:r>
          <a:endParaRPr lang="pl-PL" sz="1000" kern="1200" dirty="0">
            <a:solidFill>
              <a:schemeClr val="tx1"/>
            </a:solidFill>
          </a:endParaRPr>
        </a:p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b="1" kern="1200" dirty="0">
              <a:solidFill>
                <a:schemeClr val="tx1"/>
              </a:solidFill>
              <a:latin typeface="Arial"/>
              <a:cs typeface="Arial"/>
            </a:rPr>
            <a:t>W podejściu New Space do budowy satelitów używa się komponentów komercyjnych (COTS). Czas budowy jest różny w zależności od stopnia skomplikowania podsystemów satelity. Harmonogram zakłada 22 – 24 miesiące do wyniesienia satelity na orbitę</a:t>
          </a:r>
          <a:endParaRPr lang="pl-PL" sz="1000" kern="1200" dirty="0">
            <a:solidFill>
              <a:schemeClr val="tx1"/>
            </a:solidFill>
            <a:latin typeface="Arial"/>
            <a:cs typeface="Arial"/>
          </a:endParaRPr>
        </a:p>
      </dsp:txBody>
      <dsp:txXfrm>
        <a:off x="740597" y="3443724"/>
        <a:ext cx="6822114" cy="983921"/>
      </dsp:txXfrm>
    </dsp:sp>
    <dsp:sp modelId="{6813B92C-C255-42AE-94F4-2194F9352435}">
      <dsp:nvSpPr>
        <dsp:cNvPr id="0" name=""/>
        <dsp:cNvSpPr/>
      </dsp:nvSpPr>
      <dsp:spPr>
        <a:xfrm>
          <a:off x="125646" y="3320734"/>
          <a:ext cx="1229901" cy="12299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F264F-C3A8-4559-8E43-EAB88B19DE09}">
      <dsp:nvSpPr>
        <dsp:cNvPr id="0" name=""/>
        <dsp:cNvSpPr/>
      </dsp:nvSpPr>
      <dsp:spPr>
        <a:xfrm>
          <a:off x="494530" y="2224226"/>
          <a:ext cx="2978136" cy="963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3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3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anose="020B0604020202020204" pitchFamily="34" charset="0"/>
              <a:cs typeface="Arial" panose="020B0604020202020204" pitchFamily="34" charset="0"/>
            </a:rPr>
            <a:t>38 zapytań ofertowych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anose="020B0604020202020204" pitchFamily="34" charset="0"/>
              <a:cs typeface="Arial" panose="020B0604020202020204" pitchFamily="34" charset="0"/>
            </a:rPr>
            <a:t>Setki e-maili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anose="020B0604020202020204" pitchFamily="34" charset="0"/>
              <a:cs typeface="Arial" panose="020B0604020202020204" pitchFamily="34" charset="0"/>
            </a:rPr>
            <a:t>Dziesiątki telekonferencji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u="sng" kern="1200" dirty="0">
              <a:latin typeface="Arial" panose="020B0604020202020204" pitchFamily="34" charset="0"/>
              <a:cs typeface="Arial" panose="020B0604020202020204" pitchFamily="34" charset="0"/>
            </a:rPr>
            <a:t>8 otrzymanych ofert odpowiadających wymaganiom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4530" y="2224226"/>
        <a:ext cx="2978136" cy="963984"/>
      </dsp:txXfrm>
    </dsp:sp>
    <dsp:sp modelId="{6A8F42AA-CF99-48D0-8F9D-F383A34627B9}">
      <dsp:nvSpPr>
        <dsp:cNvPr id="0" name=""/>
        <dsp:cNvSpPr/>
      </dsp:nvSpPr>
      <dsp:spPr>
        <a:xfrm>
          <a:off x="213055" y="1983090"/>
          <a:ext cx="257575" cy="257575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C63E59-1433-416C-BBC4-87C568150ABA}">
      <dsp:nvSpPr>
        <dsp:cNvPr id="0" name=""/>
        <dsp:cNvSpPr/>
      </dsp:nvSpPr>
      <dsp:spPr>
        <a:xfrm>
          <a:off x="393357" y="1622485"/>
          <a:ext cx="257575" cy="257575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2222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3C0C00-040A-4062-9929-D0BB48509F1B}">
      <dsp:nvSpPr>
        <dsp:cNvPr id="0" name=""/>
        <dsp:cNvSpPr/>
      </dsp:nvSpPr>
      <dsp:spPr>
        <a:xfrm>
          <a:off x="826084" y="1694606"/>
          <a:ext cx="404761" cy="404761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4444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9A4A5B-E6E8-4A42-BC56-F3A869C5F9A4}">
      <dsp:nvSpPr>
        <dsp:cNvPr id="0" name=""/>
        <dsp:cNvSpPr/>
      </dsp:nvSpPr>
      <dsp:spPr>
        <a:xfrm>
          <a:off x="1186689" y="1297940"/>
          <a:ext cx="257575" cy="257575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84B294-0FEC-45A8-A42C-454F3ADE3F1C}">
      <dsp:nvSpPr>
        <dsp:cNvPr id="0" name=""/>
        <dsp:cNvSpPr/>
      </dsp:nvSpPr>
      <dsp:spPr>
        <a:xfrm>
          <a:off x="1655477" y="1153698"/>
          <a:ext cx="257575" cy="257575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8889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795BA4-CBDF-4396-A706-EF0FCC998E41}">
      <dsp:nvSpPr>
        <dsp:cNvPr id="0" name=""/>
        <dsp:cNvSpPr/>
      </dsp:nvSpPr>
      <dsp:spPr>
        <a:xfrm>
          <a:off x="2232446" y="1406121"/>
          <a:ext cx="257575" cy="257575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11111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8A26A-3DC0-466C-95E8-FB02B580E3A0}">
      <dsp:nvSpPr>
        <dsp:cNvPr id="0" name=""/>
        <dsp:cNvSpPr/>
      </dsp:nvSpPr>
      <dsp:spPr>
        <a:xfrm>
          <a:off x="2593051" y="1586424"/>
          <a:ext cx="404761" cy="404761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88AB1-593D-4376-BDAE-C9FF75DF6A61}">
      <dsp:nvSpPr>
        <dsp:cNvPr id="0" name=""/>
        <dsp:cNvSpPr/>
      </dsp:nvSpPr>
      <dsp:spPr>
        <a:xfrm>
          <a:off x="3097899" y="1983090"/>
          <a:ext cx="257575" cy="257575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15556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BC02C6-93B0-40E6-8C0D-F163C1A6907B}">
      <dsp:nvSpPr>
        <dsp:cNvPr id="0" name=""/>
        <dsp:cNvSpPr/>
      </dsp:nvSpPr>
      <dsp:spPr>
        <a:xfrm>
          <a:off x="3314262" y="2379756"/>
          <a:ext cx="257575" cy="257575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17778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76C37-029B-4F56-91EA-247E3843C1E5}">
      <dsp:nvSpPr>
        <dsp:cNvPr id="0" name=""/>
        <dsp:cNvSpPr/>
      </dsp:nvSpPr>
      <dsp:spPr>
        <a:xfrm>
          <a:off x="1439113" y="1622485"/>
          <a:ext cx="662336" cy="662336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4F6103-1AC0-4958-9C13-033E8D8ABA0B}">
      <dsp:nvSpPr>
        <dsp:cNvPr id="0" name=""/>
        <dsp:cNvSpPr/>
      </dsp:nvSpPr>
      <dsp:spPr>
        <a:xfrm>
          <a:off x="32752" y="2992786"/>
          <a:ext cx="257575" cy="257575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22222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83AAF1-7B9B-4AC2-9511-5B7C0A4930CA}">
      <dsp:nvSpPr>
        <dsp:cNvPr id="0" name=""/>
        <dsp:cNvSpPr/>
      </dsp:nvSpPr>
      <dsp:spPr>
        <a:xfrm>
          <a:off x="249115" y="3317331"/>
          <a:ext cx="404761" cy="404761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24444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BE8753-6DDE-4ED9-89FF-4FF4CD43F01A}">
      <dsp:nvSpPr>
        <dsp:cNvPr id="0" name=""/>
        <dsp:cNvSpPr/>
      </dsp:nvSpPr>
      <dsp:spPr>
        <a:xfrm>
          <a:off x="790023" y="3605815"/>
          <a:ext cx="588743" cy="588743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63EEB-DB9E-4DDA-93A4-DBB9CB4072D9}">
      <dsp:nvSpPr>
        <dsp:cNvPr id="0" name=""/>
        <dsp:cNvSpPr/>
      </dsp:nvSpPr>
      <dsp:spPr>
        <a:xfrm>
          <a:off x="1547295" y="4074602"/>
          <a:ext cx="257575" cy="257575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28889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9F02B2-19F4-44D1-A47F-E94190F056FF}">
      <dsp:nvSpPr>
        <dsp:cNvPr id="0" name=""/>
        <dsp:cNvSpPr/>
      </dsp:nvSpPr>
      <dsp:spPr>
        <a:xfrm>
          <a:off x="1691537" y="3605815"/>
          <a:ext cx="404761" cy="404761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31111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5294AA-0F7B-4CFA-AA8C-1C1E3C78C65E}">
      <dsp:nvSpPr>
        <dsp:cNvPr id="0" name=""/>
        <dsp:cNvSpPr/>
      </dsp:nvSpPr>
      <dsp:spPr>
        <a:xfrm>
          <a:off x="2052143" y="4110663"/>
          <a:ext cx="257575" cy="257575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3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551949-9C64-4C28-9FC5-FBA63310D2E8}">
      <dsp:nvSpPr>
        <dsp:cNvPr id="0" name=""/>
        <dsp:cNvSpPr/>
      </dsp:nvSpPr>
      <dsp:spPr>
        <a:xfrm>
          <a:off x="2376688" y="3533694"/>
          <a:ext cx="588743" cy="588743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35556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C99478-D751-42ED-9903-E885AE5B745B}">
      <dsp:nvSpPr>
        <dsp:cNvPr id="0" name=""/>
        <dsp:cNvSpPr/>
      </dsp:nvSpPr>
      <dsp:spPr>
        <a:xfrm>
          <a:off x="3170020" y="3389452"/>
          <a:ext cx="404761" cy="404761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37778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0A680B-DC8D-4690-B82B-B5C09AD3F704}">
      <dsp:nvSpPr>
        <dsp:cNvPr id="0" name=""/>
        <dsp:cNvSpPr/>
      </dsp:nvSpPr>
      <dsp:spPr>
        <a:xfrm>
          <a:off x="3574781" y="1694006"/>
          <a:ext cx="1188726" cy="2269408"/>
        </a:xfrm>
        <a:prstGeom prst="chevron">
          <a:avLst>
            <a:gd name="adj" fmla="val 6231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E99DC1-61B6-4832-A8B4-543A60A9FEE0}">
      <dsp:nvSpPr>
        <dsp:cNvPr id="0" name=""/>
        <dsp:cNvSpPr/>
      </dsp:nvSpPr>
      <dsp:spPr>
        <a:xfrm>
          <a:off x="4547376" y="1694006"/>
          <a:ext cx="1188726" cy="2269408"/>
        </a:xfrm>
        <a:prstGeom prst="chevron">
          <a:avLst>
            <a:gd name="adj" fmla="val 62310"/>
          </a:avLst>
        </a:prstGeom>
        <a:solidFill>
          <a:schemeClr val="accent4">
            <a:shade val="90000"/>
            <a:hueOff val="-634168"/>
            <a:satOff val="0"/>
            <a:lumOff val="390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0C60F1-6208-43D0-BF36-96950EF50483}">
      <dsp:nvSpPr>
        <dsp:cNvPr id="0" name=""/>
        <dsp:cNvSpPr/>
      </dsp:nvSpPr>
      <dsp:spPr>
        <a:xfrm>
          <a:off x="5741638" y="1506458"/>
          <a:ext cx="2755683" cy="2755683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Wybór najkorzystniejszej oferty pod względem techniczno - ekonomicznym</a:t>
          </a:r>
        </a:p>
      </dsp:txBody>
      <dsp:txXfrm>
        <a:off x="6145198" y="1910018"/>
        <a:ext cx="1948563" cy="1948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99FC6-DB98-4645-BB79-C7F4F417AC00}" type="datetimeFigureOut">
              <a:rPr lang="pl-PL" smtClean="0"/>
              <a:t>26.06.2023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B7E6F-7BF2-47CC-8634-42879CFA9563}" type="slidenum">
              <a:rPr lang="pl-PL" smtClean="0"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7" name="Google Shape;2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8" name="Google Shape;66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7254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8" name="Google Shape;66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8386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8" name="Google Shape;66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4061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3995" indent="-213995">
              <a:spcAft>
                <a:spcPts val="900"/>
              </a:spcAft>
              <a:buBlip>
                <a:blip r:embed="rId3"/>
              </a:buBlip>
            </a:pPr>
            <a:r>
              <a:rPr lang="pl-PL" sz="12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Rozwój technologiczny i innowacje</a:t>
            </a:r>
          </a:p>
          <a:p>
            <a:pPr marL="213995" indent="-213995">
              <a:spcAft>
                <a:spcPts val="900"/>
              </a:spcAft>
              <a:buBlip>
                <a:blip r:embed="rId3"/>
              </a:buBlip>
            </a:pPr>
            <a:r>
              <a:rPr lang="pl-PL" sz="12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Edukacja i rozwój kompetencji</a:t>
            </a:r>
          </a:p>
          <a:p>
            <a:pPr marL="213995" indent="-213995">
              <a:spcAft>
                <a:spcPts val="900"/>
              </a:spcAft>
              <a:buBlip>
                <a:blip r:embed="rId3"/>
              </a:buBlip>
            </a:pPr>
            <a:r>
              <a:rPr lang="pl-PL" sz="12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Badania naukowe</a:t>
            </a:r>
          </a:p>
          <a:p>
            <a:pPr marL="213995" indent="-213995">
              <a:spcAft>
                <a:spcPts val="900"/>
              </a:spcAft>
              <a:buBlip>
                <a:blip r:embed="rId3"/>
              </a:buBlip>
            </a:pPr>
            <a:r>
              <a:rPr lang="pl-PL" sz="12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Monitorowanie środowiska</a:t>
            </a:r>
            <a:endParaRPr lang="pl-PL" kern="0" dirty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13995" indent="-213995">
              <a:spcAft>
                <a:spcPts val="900"/>
              </a:spcAft>
              <a:buBlip>
                <a:blip r:embed="rId3"/>
              </a:buBlip>
            </a:pPr>
            <a:r>
              <a:rPr lang="pl-PL" sz="12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Monitorowanie zmian klimatycznych</a:t>
            </a:r>
            <a:endParaRPr dirty="0"/>
          </a:p>
        </p:txBody>
      </p:sp>
      <p:sp>
        <p:nvSpPr>
          <p:cNvPr id="668" name="Google Shape;66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9783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8abd04d200_0_71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927" name="Google Shape;927;g8abd04d200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6520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8" name="Google Shape;66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6458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8" name="Google Shape;66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5180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8" name="Google Shape;66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7049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Aft>
                <a:spcPts val="900"/>
              </a:spcAft>
              <a:buNone/>
            </a:pPr>
            <a:endParaRPr dirty="0"/>
          </a:p>
        </p:txBody>
      </p:sp>
      <p:sp>
        <p:nvSpPr>
          <p:cNvPr id="668" name="Google Shape;66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9872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8" name="Google Shape;66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4548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8" name="Google Shape;66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5455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8" name="Google Shape;66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9249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8" name="Google Shape;66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828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49;p1" descr="Google Shape;365;p62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B771-C306-4089-912A-EFBA42114B46}" type="datetimeFigureOut">
              <a:rPr lang="pl-PL" smtClean="0"/>
              <a:t>26.06.2023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537E-F09D-42D7-8714-1DCD4206FDA3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B771-C306-4089-912A-EFBA42114B46}" type="datetimeFigureOut">
              <a:rPr lang="pl-PL" smtClean="0"/>
              <a:t>26.06.2023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537E-F09D-42D7-8714-1DCD4206FDA3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B771-C306-4089-912A-EFBA42114B46}" type="datetimeFigureOut">
              <a:rPr lang="pl-PL" smtClean="0"/>
              <a:t>26.06.2023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537E-F09D-42D7-8714-1DCD4206FDA3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B771-C306-4089-912A-EFBA42114B46}" type="datetimeFigureOut">
              <a:rPr lang="pl-PL" smtClean="0"/>
              <a:t>26.06.2023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537E-F09D-42D7-8714-1DCD4206FDA3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B771-C306-4089-912A-EFBA42114B46}" type="datetimeFigureOut">
              <a:rPr lang="pl-PL" smtClean="0"/>
              <a:t>26.06.2023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537E-F09D-42D7-8714-1DCD4206FDA3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B771-C306-4089-912A-EFBA42114B46}" type="datetimeFigureOut">
              <a:rPr lang="pl-PL" smtClean="0"/>
              <a:t>26.06.2023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537E-F09D-42D7-8714-1DCD4206FDA3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B771-C306-4089-912A-EFBA42114B46}" type="datetimeFigureOut">
              <a:rPr lang="pl-PL" smtClean="0"/>
              <a:t>26.06.2023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537E-F09D-42D7-8714-1DCD4206FDA3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1_Obraz z podpisem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dirty="0"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 lang="pl-PL" dirty="0"/>
          </a:p>
        </p:txBody>
      </p:sp>
      <p:pic>
        <p:nvPicPr>
          <p:cNvPr id="10" name="Google Shape;112;p14"/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4525" y="229973"/>
            <a:ext cx="1154112" cy="481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 userDrawn="1"/>
        </p:nvSpPr>
        <p:spPr>
          <a:xfrm>
            <a:off x="-3252444" y="0"/>
            <a:ext cx="11260004" cy="6858000"/>
          </a:xfrm>
          <a:prstGeom prst="parallelogram">
            <a:avLst>
              <a:gd name="adj" fmla="val 47309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 </a:t>
            </a:r>
          </a:p>
        </p:txBody>
      </p:sp>
      <p:sp>
        <p:nvSpPr>
          <p:cNvPr id="9" name="Prostokąt 8"/>
          <p:cNvSpPr/>
          <p:nvPr userDrawn="1"/>
        </p:nvSpPr>
        <p:spPr>
          <a:xfrm>
            <a:off x="247650" y="7850342"/>
            <a:ext cx="12192000" cy="369736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100" dirty="0">
                <a:latin typeface="Segoe UI" panose="020B0502040204020203" pitchFamily="34" charset="0"/>
              </a:rPr>
              <a:t>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920668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610100" y="0"/>
            <a:ext cx="7581900" cy="6486525"/>
          </a:xfrm>
          <a:custGeom>
            <a:avLst/>
            <a:gdLst>
              <a:gd name="connsiteX0" fmla="*/ 3068710 w 7581900"/>
              <a:gd name="connsiteY0" fmla="*/ 0 h 6486525"/>
              <a:gd name="connsiteX1" fmla="*/ 7581900 w 7581900"/>
              <a:gd name="connsiteY1" fmla="*/ 0 h 6486525"/>
              <a:gd name="connsiteX2" fmla="*/ 7581900 w 7581900"/>
              <a:gd name="connsiteY2" fmla="*/ 6486525 h 6486525"/>
              <a:gd name="connsiteX3" fmla="*/ 0 w 7581900"/>
              <a:gd name="connsiteY3" fmla="*/ 6486525 h 648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1900" h="6486525">
                <a:moveTo>
                  <a:pt x="3068710" y="0"/>
                </a:moveTo>
                <a:lnTo>
                  <a:pt x="7581900" y="0"/>
                </a:lnTo>
                <a:lnTo>
                  <a:pt x="7581900" y="6486525"/>
                </a:lnTo>
                <a:lnTo>
                  <a:pt x="0" y="64865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 userDrawn="1"/>
        </p:nvSpPr>
        <p:spPr>
          <a:xfrm>
            <a:off x="-5006816" y="0"/>
            <a:ext cx="11260004" cy="6858000"/>
          </a:xfrm>
          <a:prstGeom prst="parallelogram">
            <a:avLst>
              <a:gd name="adj" fmla="val 47309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 </a:t>
            </a:r>
          </a:p>
        </p:txBody>
      </p:sp>
      <p:sp>
        <p:nvSpPr>
          <p:cNvPr id="9" name="Prostokąt 8"/>
          <p:cNvSpPr/>
          <p:nvPr userDrawn="1"/>
        </p:nvSpPr>
        <p:spPr>
          <a:xfrm>
            <a:off x="247650" y="7850342"/>
            <a:ext cx="12192000" cy="369736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100" dirty="0">
                <a:latin typeface="Segoe UI" panose="020B0502040204020203" pitchFamily="34" charset="0"/>
              </a:rPr>
              <a:t>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920668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610100" y="0"/>
            <a:ext cx="7581900" cy="6486525"/>
          </a:xfrm>
          <a:custGeom>
            <a:avLst/>
            <a:gdLst>
              <a:gd name="connsiteX0" fmla="*/ 3068710 w 7581900"/>
              <a:gd name="connsiteY0" fmla="*/ 0 h 6486525"/>
              <a:gd name="connsiteX1" fmla="*/ 7581900 w 7581900"/>
              <a:gd name="connsiteY1" fmla="*/ 0 h 6486525"/>
              <a:gd name="connsiteX2" fmla="*/ 7581900 w 7581900"/>
              <a:gd name="connsiteY2" fmla="*/ 6486525 h 6486525"/>
              <a:gd name="connsiteX3" fmla="*/ 0 w 7581900"/>
              <a:gd name="connsiteY3" fmla="*/ 6486525 h 648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1900" h="6486525">
                <a:moveTo>
                  <a:pt x="3068710" y="0"/>
                </a:moveTo>
                <a:lnTo>
                  <a:pt x="7581900" y="0"/>
                </a:lnTo>
                <a:lnTo>
                  <a:pt x="7581900" y="6486525"/>
                </a:lnTo>
                <a:lnTo>
                  <a:pt x="0" y="64865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 userDrawn="1"/>
        </p:nvSpPr>
        <p:spPr>
          <a:xfrm>
            <a:off x="4488059" y="0"/>
            <a:ext cx="11260004" cy="6858000"/>
          </a:xfrm>
          <a:prstGeom prst="parallelogram">
            <a:avLst>
              <a:gd name="adj" fmla="val 47309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 </a:t>
            </a:r>
          </a:p>
        </p:txBody>
      </p:sp>
      <p:sp>
        <p:nvSpPr>
          <p:cNvPr id="9" name="Prostokąt 8"/>
          <p:cNvSpPr/>
          <p:nvPr userDrawn="1"/>
        </p:nvSpPr>
        <p:spPr>
          <a:xfrm>
            <a:off x="247650" y="7850342"/>
            <a:ext cx="12192000" cy="369736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100" dirty="0">
                <a:latin typeface="Segoe UI" panose="020B0502040204020203" pitchFamily="34" charset="0"/>
              </a:rPr>
              <a:t>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920668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610100" y="0"/>
            <a:ext cx="7581900" cy="6486525"/>
          </a:xfrm>
          <a:custGeom>
            <a:avLst/>
            <a:gdLst>
              <a:gd name="connsiteX0" fmla="*/ 3068710 w 7581900"/>
              <a:gd name="connsiteY0" fmla="*/ 0 h 6486525"/>
              <a:gd name="connsiteX1" fmla="*/ 7581900 w 7581900"/>
              <a:gd name="connsiteY1" fmla="*/ 0 h 6486525"/>
              <a:gd name="connsiteX2" fmla="*/ 7581900 w 7581900"/>
              <a:gd name="connsiteY2" fmla="*/ 6486525 h 6486525"/>
              <a:gd name="connsiteX3" fmla="*/ 0 w 7581900"/>
              <a:gd name="connsiteY3" fmla="*/ 6486525 h 648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1900" h="6486525">
                <a:moveTo>
                  <a:pt x="3068710" y="0"/>
                </a:moveTo>
                <a:lnTo>
                  <a:pt x="7581900" y="0"/>
                </a:lnTo>
                <a:lnTo>
                  <a:pt x="7581900" y="6486525"/>
                </a:lnTo>
                <a:lnTo>
                  <a:pt x="0" y="64865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B771-C306-4089-912A-EFBA42114B46}" type="datetimeFigureOut">
              <a:rPr lang="pl-PL" smtClean="0"/>
              <a:t>26.06.2023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537E-F09D-42D7-8714-1DCD4206FDA3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B771-C306-4089-912A-EFBA42114B46}" type="datetimeFigureOut">
              <a:rPr lang="pl-PL" smtClean="0"/>
              <a:t>26.06.2023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537E-F09D-42D7-8714-1DCD4206FDA3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B771-C306-4089-912A-EFBA42114B46}" type="datetimeFigureOut">
              <a:rPr lang="pl-PL" smtClean="0"/>
              <a:t>26.06.2023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537E-F09D-42D7-8714-1DCD4206FDA3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B771-C306-4089-912A-EFBA42114B46}" type="datetimeFigureOut">
              <a:rPr lang="pl-PL" smtClean="0"/>
              <a:t>26.06.2023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537E-F09D-42D7-8714-1DCD4206FDA3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B771-C306-4089-912A-EFBA42114B46}" type="datetimeFigureOut">
              <a:rPr lang="pl-PL" smtClean="0"/>
              <a:t>26.06.2023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537E-F09D-42D7-8714-1DCD4206FDA3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8"/>
          <p:cNvSpPr/>
          <p:nvPr userDrawn="1"/>
        </p:nvSpPr>
        <p:spPr>
          <a:xfrm>
            <a:off x="0" y="6488267"/>
            <a:ext cx="12192000" cy="369736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100" dirty="0">
                <a:latin typeface="Segoe UI" panose="020B0502040204020203" pitchFamily="34" charset="0"/>
              </a:rPr>
              <a:t> </a:t>
            </a:r>
          </a:p>
        </p:txBody>
      </p: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795541" y="231075"/>
            <a:ext cx="10515600" cy="453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5B771-C306-4089-912A-EFBA42114B46}" type="datetimeFigureOut">
              <a:rPr lang="pl-PL" smtClean="0"/>
              <a:t>26.06.2023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2537E-F09D-42D7-8714-1DCD4206FDA3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2" name="Równoległobok 10"/>
          <p:cNvSpPr/>
          <p:nvPr userDrawn="1"/>
        </p:nvSpPr>
        <p:spPr>
          <a:xfrm>
            <a:off x="10708873" y="6488264"/>
            <a:ext cx="2011052" cy="369736"/>
          </a:xfrm>
          <a:prstGeom prst="parallelogram">
            <a:avLst>
              <a:gd name="adj" fmla="val 97249"/>
            </a:avLst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100" dirty="0">
              <a:latin typeface="Segoe UI" panose="020B0502040204020203" pitchFamily="34" charset="0"/>
            </a:endParaRPr>
          </a:p>
        </p:txBody>
      </p:sp>
      <p:sp>
        <p:nvSpPr>
          <p:cNvPr id="14" name="Symbol zastępczy numeru slajdu 1"/>
          <p:cNvSpPr txBox="1"/>
          <p:nvPr userDrawn="1"/>
        </p:nvSpPr>
        <p:spPr>
          <a:xfrm>
            <a:off x="10992546" y="6588129"/>
            <a:ext cx="1007700" cy="153244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CE03583-7740-4B4D-BCD0-7E92A0E709C3}" type="slidenum">
              <a:rPr lang="pl-PL" sz="1200" b="1" smtClean="0">
                <a:solidFill>
                  <a:srgbClr val="011E41"/>
                </a:solidFill>
                <a:latin typeface="Segoe UI" panose="020B0502040204020203" pitchFamily="34" charset="0"/>
              </a:rPr>
              <a:t>‹#›</a:t>
            </a:fld>
            <a:endParaRPr lang="pl-PL" sz="1200" b="1" dirty="0">
              <a:solidFill>
                <a:srgbClr val="011E41"/>
              </a:solidFill>
              <a:latin typeface="Segoe UI" panose="020B0502040204020203" pitchFamily="34" charset="0"/>
            </a:endParaRPr>
          </a:p>
        </p:txBody>
      </p:sp>
      <p:pic>
        <p:nvPicPr>
          <p:cNvPr id="18" name="Google Shape;275;p24"/>
          <p:cNvPicPr preferRelativeResize="0"/>
          <p:nvPr userDrawn="1"/>
        </p:nvPicPr>
        <p:blipFill rotWithShape="1">
          <a:blip r:embed="rId18" cstate="print"/>
          <a:srcRect/>
          <a:stretch>
            <a:fillRect/>
          </a:stretch>
        </p:blipFill>
        <p:spPr>
          <a:xfrm>
            <a:off x="388089" y="5851986"/>
            <a:ext cx="869100" cy="414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277;p24"/>
          <p:cNvCxnSpPr/>
          <p:nvPr userDrawn="1"/>
        </p:nvCxnSpPr>
        <p:spPr>
          <a:xfrm>
            <a:off x="-95693" y="732525"/>
            <a:ext cx="12298068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"/>
          <p:cNvSpPr txBox="1"/>
          <p:nvPr/>
        </p:nvSpPr>
        <p:spPr>
          <a:xfrm>
            <a:off x="2323950" y="5773417"/>
            <a:ext cx="75441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AKADEMIA KOSMICZNA PTK</a:t>
            </a:r>
            <a:endParaRPr lang="pl-PL" sz="3200" b="1" dirty="0">
              <a:solidFill>
                <a:schemeClr val="bg1"/>
              </a:solidFill>
              <a:latin typeface="Arial"/>
              <a:cs typeface="Calibri"/>
            </a:endParaRPr>
          </a:p>
        </p:txBody>
      </p:sp>
      <p:pic>
        <p:nvPicPr>
          <p:cNvPr id="3" name="Google Shape;172;p24">
            <a:extLst>
              <a:ext uri="{FF2B5EF4-FFF2-40B4-BE49-F238E27FC236}">
                <a16:creationId xmlns:a16="http://schemas.microsoft.com/office/drawing/2014/main" id="{84DB51E7-280C-17CA-EF5B-C711E6E114B7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6129" y="2149160"/>
            <a:ext cx="2979742" cy="1651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0"/>
          <p:cNvSpPr txBox="1"/>
          <p:nvPr/>
        </p:nvSpPr>
        <p:spPr>
          <a:xfrm>
            <a:off x="228600" y="757713"/>
            <a:ext cx="6536094" cy="452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900"/>
              </a:spcAft>
            </a:pPr>
            <a:r>
              <a:rPr lang="pl-PL" sz="1400" u="sng" dirty="0">
                <a:latin typeface="Arial"/>
                <a:cs typeface="Arial"/>
              </a:rPr>
              <a:t>ZASTOSOWANIA SATELITY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pl-PL" sz="1400" dirty="0">
                <a:latin typeface="Arial"/>
                <a:cs typeface="Arial"/>
              </a:rPr>
              <a:t>Budowa satelity CubeSat służyć będzie rozszerzeniu wiedzy praktycznej pozyskanej w ramach Akademii. Ponadto dane pozyskane z satelity będą mogły zostać wykorzystane do:</a:t>
            </a:r>
          </a:p>
          <a:p>
            <a:pPr>
              <a:spcAft>
                <a:spcPts val="900"/>
              </a:spcAft>
            </a:pPr>
            <a:endParaRPr lang="pl-PL" sz="1400" dirty="0">
              <a:latin typeface="Arial"/>
              <a:cs typeface="Arial"/>
            </a:endParaRPr>
          </a:p>
          <a:p>
            <a:pPr marL="671195" lvl="1" indent="-213995">
              <a:spcAft>
                <a:spcPts val="900"/>
              </a:spcAft>
              <a:buChar char="•"/>
            </a:pP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Google Shape;277;p24">
            <a:extLst>
              <a:ext uri="{FF2B5EF4-FFF2-40B4-BE49-F238E27FC236}">
                <a16:creationId xmlns:a16="http://schemas.microsoft.com/office/drawing/2014/main" id="{913B2897-9674-48BC-8943-5E1AB29E4F7D}"/>
              </a:ext>
            </a:extLst>
          </p:cNvPr>
          <p:cNvCxnSpPr/>
          <p:nvPr/>
        </p:nvCxnSpPr>
        <p:spPr>
          <a:xfrm>
            <a:off x="228775" y="732525"/>
            <a:ext cx="11973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" name="Google Shape;263;p23">
            <a:extLst>
              <a:ext uri="{FF2B5EF4-FFF2-40B4-BE49-F238E27FC236}">
                <a16:creationId xmlns:a16="http://schemas.microsoft.com/office/drawing/2014/main" id="{956F7E1C-500F-4728-B542-6913B8B882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6120"/>
          <a:stretch/>
        </p:blipFill>
        <p:spPr>
          <a:xfrm>
            <a:off x="5857579" y="6575875"/>
            <a:ext cx="476842" cy="2821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C18995C-FDA6-C4BB-66EB-4AE23D17B612}"/>
              </a:ext>
            </a:extLst>
          </p:cNvPr>
          <p:cNvSpPr txBox="1"/>
          <p:nvPr/>
        </p:nvSpPr>
        <p:spPr>
          <a:xfrm>
            <a:off x="7285680" y="4971592"/>
            <a:ext cx="3452210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900"/>
              </a:spcAft>
            </a:pPr>
            <a:r>
              <a:rPr lang="pl-PL" sz="1400" i="1" dirty="0"/>
              <a:t>Źródło: ISISPACE, zdjęcia z satelity CubeSat </a:t>
            </a:r>
            <a:endParaRPr lang="pl-PL" sz="1000" i="1" dirty="0">
              <a:cs typeface="Calibri"/>
            </a:endParaRPr>
          </a:p>
        </p:txBody>
      </p:sp>
      <p:sp>
        <p:nvSpPr>
          <p:cNvPr id="4" name="Google Shape;276;p24">
            <a:extLst>
              <a:ext uri="{FF2B5EF4-FFF2-40B4-BE49-F238E27FC236}">
                <a16:creationId xmlns:a16="http://schemas.microsoft.com/office/drawing/2014/main" id="{C214A60F-6418-199A-D708-C1B00813A323}"/>
              </a:ext>
            </a:extLst>
          </p:cNvPr>
          <p:cNvSpPr txBox="1"/>
          <p:nvPr/>
        </p:nvSpPr>
        <p:spPr>
          <a:xfrm>
            <a:off x="228600" y="108857"/>
            <a:ext cx="11851371" cy="647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100"/>
            </a:pPr>
            <a:r>
              <a:rPr lang="pl-PL" sz="2000" b="1" dirty="0">
                <a:solidFill>
                  <a:schemeClr val="dk1"/>
                </a:solidFill>
                <a:latin typeface="Arial"/>
                <a:ea typeface="Open Sans"/>
                <a:cs typeface="Arial"/>
                <a:sym typeface="Open Sans"/>
              </a:rPr>
              <a:t>ZADANIE 3 - </a:t>
            </a:r>
            <a:r>
              <a:rPr lang="pl-PL" sz="2000" b="1" dirty="0">
                <a:solidFill>
                  <a:schemeClr val="dk1"/>
                </a:solidFill>
                <a:latin typeface="Arial"/>
                <a:ea typeface="Open Sans"/>
                <a:cs typeface="Arial"/>
              </a:rPr>
              <a:t>BUDOWA I WYNIESIENIE LUBUSKIEGO SATELITY CUBESAT</a:t>
            </a:r>
          </a:p>
          <a:p>
            <a:pPr>
              <a:buSzPts val="1100"/>
            </a:pPr>
            <a:endParaRPr lang="pl-PL" sz="2000" b="1" dirty="0">
              <a:solidFill>
                <a:schemeClr val="dk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</p:txBody>
      </p:sp>
      <p:pic>
        <p:nvPicPr>
          <p:cNvPr id="3" name="Obraz 1">
            <a:extLst>
              <a:ext uri="{FF2B5EF4-FFF2-40B4-BE49-F238E27FC236}">
                <a16:creationId xmlns:a16="http://schemas.microsoft.com/office/drawing/2014/main" id="{C619E49E-77B8-6488-FC97-CCC1C2DD3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722239"/>
            <a:ext cx="1250004" cy="55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C6CA701-A036-4281-F1E9-7C3C912BE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604" y="1610359"/>
            <a:ext cx="6875396" cy="328157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6B36CF8-F00A-BE5E-990B-2C2AD5C67F82}"/>
              </a:ext>
            </a:extLst>
          </p:cNvPr>
          <p:cNvSpPr txBox="1"/>
          <p:nvPr/>
        </p:nvSpPr>
        <p:spPr>
          <a:xfrm>
            <a:off x="-189889" y="2053229"/>
            <a:ext cx="6405464" cy="3039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Aft>
                <a:spcPts val="900"/>
              </a:spcAft>
              <a:buBlip>
                <a:blip r:embed="rId6"/>
              </a:buBlip>
            </a:pPr>
            <a:r>
              <a:rPr lang="pl-PL" sz="1400" dirty="0">
                <a:latin typeface="Arial"/>
                <a:cs typeface="Calibri"/>
              </a:rPr>
              <a:t>Monitorowania</a:t>
            </a:r>
            <a:r>
              <a:rPr lang="pl-PL" sz="1400" dirty="0">
                <a:latin typeface="Arial"/>
                <a:ea typeface="+mn-lt"/>
                <a:cs typeface="+mn-lt"/>
              </a:rPr>
              <a:t> stanu wód (zatrucia, podtopienia)</a:t>
            </a:r>
            <a:br>
              <a:rPr lang="pl-PL" sz="1400" dirty="0">
                <a:latin typeface="Arial"/>
                <a:ea typeface="+mn-lt"/>
                <a:cs typeface="+mn-lt"/>
              </a:rPr>
            </a:br>
            <a:endParaRPr lang="pl-PL" sz="1400" dirty="0">
              <a:latin typeface="Arial"/>
              <a:ea typeface="+mn-lt"/>
              <a:cs typeface="Arial"/>
            </a:endParaRPr>
          </a:p>
          <a:p>
            <a:pPr marL="742950" lvl="1" indent="-285750">
              <a:spcAft>
                <a:spcPts val="900"/>
              </a:spcAft>
              <a:buBlip>
                <a:blip r:embed="rId6"/>
              </a:buBlip>
            </a:pPr>
            <a:r>
              <a:rPr lang="pl-PL" sz="1400" dirty="0">
                <a:latin typeface="Arial"/>
                <a:ea typeface="+mn-lt"/>
                <a:cs typeface="+mn-lt"/>
              </a:rPr>
              <a:t>Monitorowania stanu lasów</a:t>
            </a:r>
            <a:br>
              <a:rPr lang="pl-PL" sz="1400" dirty="0">
                <a:latin typeface="Arial"/>
                <a:ea typeface="+mn-lt"/>
                <a:cs typeface="+mn-lt"/>
              </a:rPr>
            </a:br>
            <a:endParaRPr lang="pl-PL" sz="1400" dirty="0">
              <a:latin typeface="Arial"/>
              <a:ea typeface="+mn-lt"/>
              <a:cs typeface="+mn-lt"/>
            </a:endParaRPr>
          </a:p>
          <a:p>
            <a:pPr marL="742950" lvl="1" indent="-285750">
              <a:spcAft>
                <a:spcPts val="900"/>
              </a:spcAft>
              <a:buBlip>
                <a:blip r:embed="rId6"/>
              </a:buBlip>
            </a:pPr>
            <a:r>
              <a:rPr lang="pl-PL" sz="1400" dirty="0">
                <a:latin typeface="Arial"/>
                <a:ea typeface="+mn-lt"/>
                <a:cs typeface="+mn-lt"/>
              </a:rPr>
              <a:t>Prognozowania plonów i oceny stanów upraw rolnych</a:t>
            </a:r>
            <a:br>
              <a:rPr lang="pl-PL" sz="1400" dirty="0">
                <a:latin typeface="Arial"/>
                <a:ea typeface="+mn-lt"/>
                <a:cs typeface="+mn-lt"/>
              </a:rPr>
            </a:br>
            <a:endParaRPr lang="pl-PL" sz="1400" dirty="0">
              <a:latin typeface="Arial"/>
              <a:ea typeface="+mn-lt"/>
              <a:cs typeface="+mn-lt"/>
            </a:endParaRPr>
          </a:p>
          <a:p>
            <a:pPr marL="742950" lvl="1" indent="-285750">
              <a:spcAft>
                <a:spcPts val="900"/>
              </a:spcAft>
              <a:buBlip>
                <a:blip r:embed="rId6"/>
              </a:buBlip>
            </a:pPr>
            <a:r>
              <a:rPr lang="pl-PL" sz="1400" dirty="0">
                <a:latin typeface="Arial"/>
                <a:ea typeface="+mn-lt"/>
                <a:cs typeface="+mn-lt"/>
              </a:rPr>
              <a:t>Dostarczania danych dla centrów kryzysowych</a:t>
            </a:r>
            <a:br>
              <a:rPr lang="pl-PL" sz="1400" dirty="0">
                <a:latin typeface="Arial"/>
                <a:ea typeface="+mn-lt"/>
                <a:cs typeface="+mn-lt"/>
              </a:rPr>
            </a:br>
            <a:endParaRPr lang="pl-PL" sz="1400" dirty="0">
              <a:latin typeface="Arial"/>
              <a:ea typeface="+mn-lt"/>
              <a:cs typeface="+mn-lt"/>
            </a:endParaRPr>
          </a:p>
          <a:p>
            <a:pPr marL="742950" lvl="1" indent="-285750">
              <a:spcAft>
                <a:spcPts val="900"/>
              </a:spcAft>
              <a:buBlip>
                <a:blip r:embed="rId6"/>
              </a:buBlip>
            </a:pPr>
            <a:r>
              <a:rPr lang="pl-PL" sz="1400" dirty="0">
                <a:latin typeface="Arial"/>
                <a:ea typeface="+mn-lt"/>
                <a:cs typeface="+mn-lt"/>
              </a:rPr>
              <a:t>Monitorowania pożarów lasów</a:t>
            </a:r>
            <a:br>
              <a:rPr lang="pl-PL" sz="1400" dirty="0">
                <a:latin typeface="Arial"/>
                <a:ea typeface="+mn-lt"/>
                <a:cs typeface="+mn-lt"/>
              </a:rPr>
            </a:br>
            <a:endParaRPr lang="pl-PL" sz="1400" dirty="0">
              <a:latin typeface="Arial"/>
              <a:ea typeface="+mn-lt"/>
              <a:cs typeface="+mn-lt"/>
            </a:endParaRPr>
          </a:p>
          <a:p>
            <a:pPr marL="742950" lvl="1" indent="-285750">
              <a:spcAft>
                <a:spcPts val="900"/>
              </a:spcAft>
              <a:buBlip>
                <a:blip r:embed="rId6"/>
              </a:buBlip>
            </a:pPr>
            <a:r>
              <a:rPr lang="pl-PL" sz="1400" dirty="0">
                <a:latin typeface="Arial"/>
                <a:ea typeface="+mn-lt"/>
                <a:cs typeface="+mn-lt"/>
              </a:rPr>
              <a:t>Wykorzystania w geodezji: weryfikacji zagospodarowania gruntów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2E628F0-6B25-CA41-70C9-64392A065ABA}"/>
              </a:ext>
            </a:extLst>
          </p:cNvPr>
          <p:cNvSpPr txBox="1"/>
          <p:nvPr/>
        </p:nvSpPr>
        <p:spPr>
          <a:xfrm>
            <a:off x="2215299" y="5334807"/>
            <a:ext cx="7823856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1300" b="1" dirty="0">
                <a:latin typeface="Arial" panose="020B0604020202020204" pitchFamily="34" charset="0"/>
                <a:cs typeface="Arial" panose="020B0604020202020204" pitchFamily="34" charset="0"/>
              </a:rPr>
              <a:t>Podstawowym celem jest rozwój kompetencji, w obszarze teledetekcji satelitarnej i umożliwienie uczniom i studentom, z regionu zdobywania doświadczenia w bardzo zaawansowanych technologiach. Będzie to skutkowało przygotowaniem absolwentów o wyjątkowych umiejętnościach, gotowych do pracy na bardzo wysoko wyspecjalizowanych stanowiskach. </a:t>
            </a:r>
          </a:p>
        </p:txBody>
      </p:sp>
    </p:spTree>
    <p:extLst>
      <p:ext uri="{BB962C8B-B14F-4D97-AF65-F5344CB8AC3E}">
        <p14:creationId xmlns:p14="http://schemas.microsoft.com/office/powerpoint/2010/main" val="3984917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76;p24">
            <a:extLst>
              <a:ext uri="{FF2B5EF4-FFF2-40B4-BE49-F238E27FC236}">
                <a16:creationId xmlns:a16="http://schemas.microsoft.com/office/drawing/2014/main" id="{919F1CC7-4DCD-475A-ABDD-5B006555AFC4}"/>
              </a:ext>
            </a:extLst>
          </p:cNvPr>
          <p:cNvSpPr txBox="1"/>
          <p:nvPr/>
        </p:nvSpPr>
        <p:spPr>
          <a:xfrm>
            <a:off x="228600" y="862952"/>
            <a:ext cx="84006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1100"/>
            </a:pPr>
            <a:r>
              <a:rPr lang="pl-PL" sz="1600" b="1" dirty="0">
                <a:latin typeface="Arial"/>
                <a:ea typeface="Open Sans"/>
                <a:cs typeface="Arial"/>
                <a:sym typeface="Open Sans"/>
              </a:rPr>
              <a:t>KOSZTY</a:t>
            </a:r>
            <a:endParaRPr lang="pl-PL" sz="2000" b="1" dirty="0">
              <a:latin typeface="Arial"/>
              <a:ea typeface="Open Sans"/>
              <a:cs typeface="Arial"/>
            </a:endParaRPr>
          </a:p>
        </p:txBody>
      </p:sp>
      <p:cxnSp>
        <p:nvCxnSpPr>
          <p:cNvPr id="21" name="Google Shape;277;p24">
            <a:extLst>
              <a:ext uri="{FF2B5EF4-FFF2-40B4-BE49-F238E27FC236}">
                <a16:creationId xmlns:a16="http://schemas.microsoft.com/office/drawing/2014/main" id="{913B2897-9674-48BC-8943-5E1AB29E4F7D}"/>
              </a:ext>
            </a:extLst>
          </p:cNvPr>
          <p:cNvCxnSpPr/>
          <p:nvPr/>
        </p:nvCxnSpPr>
        <p:spPr>
          <a:xfrm>
            <a:off x="228775" y="732525"/>
            <a:ext cx="11973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" name="Google Shape;263;p23">
            <a:extLst>
              <a:ext uri="{FF2B5EF4-FFF2-40B4-BE49-F238E27FC236}">
                <a16:creationId xmlns:a16="http://schemas.microsoft.com/office/drawing/2014/main" id="{956F7E1C-500F-4728-B542-6913B8B882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6120"/>
          <a:stretch/>
        </p:blipFill>
        <p:spPr>
          <a:xfrm>
            <a:off x="5857579" y="6575875"/>
            <a:ext cx="476842" cy="2821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ela 9">
            <a:extLst>
              <a:ext uri="{FF2B5EF4-FFF2-40B4-BE49-F238E27FC236}">
                <a16:creationId xmlns:a16="http://schemas.microsoft.com/office/drawing/2014/main" id="{98519308-2468-CBE9-3F46-71EC2DF0DD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996507"/>
              </p:ext>
            </p:extLst>
          </p:nvPr>
        </p:nvGraphicFramePr>
        <p:xfrm>
          <a:off x="302222" y="1356194"/>
          <a:ext cx="11110713" cy="485086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525596">
                  <a:extLst>
                    <a:ext uri="{9D8B030D-6E8A-4147-A177-3AD203B41FA5}">
                      <a16:colId xmlns:a16="http://schemas.microsoft.com/office/drawing/2014/main" val="3972490977"/>
                    </a:ext>
                  </a:extLst>
                </a:gridCol>
                <a:gridCol w="5585117">
                  <a:extLst>
                    <a:ext uri="{9D8B030D-6E8A-4147-A177-3AD203B41FA5}">
                      <a16:colId xmlns:a16="http://schemas.microsoft.com/office/drawing/2014/main" val="1051949865"/>
                    </a:ext>
                  </a:extLst>
                </a:gridCol>
              </a:tblGrid>
              <a:tr h="32507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Element kosztowy-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Cena (PLN)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78137"/>
                  </a:ext>
                </a:extLst>
              </a:tr>
              <a:tr h="71581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pl-PL" sz="12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 – kamera Hiperspektralna</a:t>
                      </a:r>
                      <a:endParaRPr lang="en-US" sz="1200" b="0" i="0" u="none" strike="noStrike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lvl="0" indent="-171450">
                        <a:buClr>
                          <a:srgbClr val="000000"/>
                        </a:buClr>
                        <a:buFont typeface="Calibri,Sans-Serif"/>
                        <a:buChar char="-"/>
                      </a:pPr>
                      <a:r>
                        <a:rPr lang="pl" sz="12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Obejmująca zakres VNIR w maksymalnie 32 pasmach widmowych z cyfrowymi możliwościami TDI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Calibri,Sans-Serif"/>
                        <a:buChar char="-"/>
                        <a:tabLst/>
                        <a:defRPr/>
                      </a:pPr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Zakres widmowy - od 442 nm do 884 nm</a:t>
                      </a:r>
                      <a:endParaRPr lang="pl" sz="1200" b="0" i="0" u="none" strike="noStrike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Clr>
                          <a:srgbClr val="000000"/>
                        </a:buClr>
                        <a:buFont typeface="Calibri,Sans-Serif"/>
                        <a:buNone/>
                      </a:pPr>
                      <a:r>
                        <a:rPr lang="pl" sz="12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Oprogramowanie do tworzenia produktów ze zdjęć satelitarnych</a:t>
                      </a:r>
                      <a:endParaRPr lang="pl-PL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buNone/>
                      </a:pPr>
                      <a:r>
                        <a:rPr lang="pl-PL" sz="12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3 000 000,00 </a:t>
                      </a:r>
                      <a:endParaRPr lang="pl-P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784942"/>
                  </a:ext>
                </a:extLst>
              </a:tr>
              <a:tr h="112832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pl-PL" sz="12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Dostarczenie satelity 6U, wraz z:</a:t>
                      </a:r>
                    </a:p>
                    <a:p>
                      <a:pPr marL="285750" lvl="0" indent="-285750" algn="l">
                        <a:buClr>
                          <a:srgbClr val="000000"/>
                        </a:buClr>
                        <a:buFont typeface="Calibri,Sans-Serif"/>
                        <a:buChar char="-"/>
                      </a:pPr>
                      <a:r>
                        <a:rPr lang="pl-PL" sz="12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Skonfigurowaniem hardware'u satelity</a:t>
                      </a:r>
                      <a:endParaRPr lang="en-US" sz="1200" b="0" i="0" u="none" strike="noStrike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lvl="0" indent="-285750" algn="l">
                        <a:buClr>
                          <a:srgbClr val="000000"/>
                        </a:buClr>
                        <a:buFont typeface="Calibri,Sans-Serif"/>
                        <a:buChar char="-"/>
                      </a:pPr>
                      <a:r>
                        <a:rPr lang="pl-PL" sz="12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Złożeniem, integracją i sprawdzeniem podzespołów satelity</a:t>
                      </a:r>
                      <a:endParaRPr lang="en-US" sz="1200" b="0" i="0" u="none" strike="noStrike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lvl="0" indent="-285750" algn="l">
                        <a:buClr>
                          <a:srgbClr val="000000"/>
                        </a:buClr>
                        <a:buFont typeface="Calibri,Sans-Serif"/>
                        <a:buChar char="-"/>
                      </a:pPr>
                      <a:r>
                        <a:rPr lang="pl-PL" sz="12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Oprogramowaniem do zarządzania lotem </a:t>
                      </a:r>
                      <a:endParaRPr lang="pl-PL" sz="1200" b="0" i="0" u="none" strike="noStrike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lvl="0" indent="-285750" algn="l">
                        <a:buClr>
                          <a:srgbClr val="000000"/>
                        </a:buClr>
                        <a:buFont typeface="Calibri,Sans-Serif"/>
                        <a:buChar char="-"/>
                      </a:pPr>
                      <a:r>
                        <a:rPr lang="pl-PL" sz="12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Testami środowiskowymi satelity w PTK</a:t>
                      </a:r>
                      <a:endParaRPr lang="en-US" sz="1200" b="0" i="0" u="none" strike="noStrike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2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12 000 000,00</a:t>
                      </a:r>
                      <a:endParaRPr lang="pl-PL" sz="1200" b="0" i="0" u="none" strike="noStrike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62732"/>
                  </a:ext>
                </a:extLst>
              </a:tr>
              <a:tr h="521696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pl-PL" sz="12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 technologii – szkolenie z  integracji, uruchomienia,  oraz sterowania satelity dla uczestników Akademii Kosmicznej PTK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2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2 500 000,00 </a:t>
                      </a:r>
                      <a:endParaRPr lang="pl-PL" sz="1200" b="0" i="0" u="none" strike="noStrike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287599"/>
                  </a:ext>
                </a:extLst>
              </a:tr>
              <a:tr h="149877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pl-PL" sz="12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Wyniesienie Satelity  </a:t>
                      </a:r>
                    </a:p>
                    <a:p>
                      <a:pPr marL="285750" lvl="0" indent="-285750" algn="l">
                        <a:buFont typeface="Calibri"/>
                        <a:buChar char="-"/>
                      </a:pPr>
                      <a:r>
                        <a:rPr lang="pl-PL" sz="12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Rezerwacja okna startowego u operatora rakiet (wykluczając ubezpieczenie) </a:t>
                      </a:r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lvl="0" indent="-285750" algn="l">
                        <a:buFont typeface="Calibri"/>
                        <a:buChar char="-"/>
                      </a:pPr>
                      <a:r>
                        <a:rPr lang="pl-PL" sz="12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Usługi związane z wystrzeleniem (dostarczenie i testy wyrzutnika, montaż </a:t>
                      </a:r>
                      <a:br>
                        <a:rPr lang="pl-PL" sz="12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2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rakiecie, itp.)</a:t>
                      </a:r>
                    </a:p>
                    <a:p>
                      <a:pPr marL="285750" lvl="0" indent="-285750" algn="l">
                        <a:buFont typeface="Calibri"/>
                        <a:buChar char="-"/>
                      </a:pPr>
                      <a:r>
                        <a:rPr lang="pl-PL" sz="12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Uzyskanie informacji o orbicie</a:t>
                      </a:r>
                    </a:p>
                    <a:p>
                      <a:pPr marL="285750" lvl="0" indent="-285750" algn="l">
                        <a:buFont typeface="Calibri"/>
                        <a:buChar char="-"/>
                      </a:pPr>
                      <a:r>
                        <a:rPr lang="pl-PL" sz="12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Uruchomienie satelity na orbicie wraz z stałym transferem danych do stacji odbiorczej w PTK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2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1 500 000,00 - 2 000 000,00</a:t>
                      </a:r>
                      <a:endParaRPr lang="pl-P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lnSpc>
                          <a:spcPct val="150000"/>
                        </a:lnSpc>
                        <a:buNone/>
                      </a:pPr>
                      <a:endParaRPr lang="pl-PL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239827"/>
                  </a:ext>
                </a:extLst>
              </a:tr>
              <a:tr h="315445">
                <a:tc gridSpan="2">
                  <a:txBody>
                    <a:bodyPr/>
                    <a:lstStyle/>
                    <a:p>
                      <a:pPr algn="r"/>
                      <a:r>
                        <a:rPr lang="pl-PL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SUMA: 19 000 000 – 19 500 000 </a:t>
                      </a:r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366862"/>
                  </a:ext>
                </a:extLst>
              </a:tr>
            </a:tbl>
          </a:graphicData>
        </a:graphic>
      </p:graphicFrame>
      <p:sp>
        <p:nvSpPr>
          <p:cNvPr id="3" name="Google Shape;276;p24">
            <a:extLst>
              <a:ext uri="{FF2B5EF4-FFF2-40B4-BE49-F238E27FC236}">
                <a16:creationId xmlns:a16="http://schemas.microsoft.com/office/drawing/2014/main" id="{A592BB10-7687-3D0B-C842-CF84CAF7C991}"/>
              </a:ext>
            </a:extLst>
          </p:cNvPr>
          <p:cNvSpPr txBox="1"/>
          <p:nvPr/>
        </p:nvSpPr>
        <p:spPr>
          <a:xfrm>
            <a:off x="228600" y="108857"/>
            <a:ext cx="11851371" cy="647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100"/>
            </a:pPr>
            <a:r>
              <a:rPr lang="pl-PL" sz="2000" b="1" dirty="0">
                <a:solidFill>
                  <a:schemeClr val="dk1"/>
                </a:solidFill>
                <a:latin typeface="Arial"/>
                <a:ea typeface="Open Sans"/>
                <a:cs typeface="Arial"/>
                <a:sym typeface="Open Sans"/>
              </a:rPr>
              <a:t>ZADANIE 3 - </a:t>
            </a:r>
            <a:r>
              <a:rPr lang="pl-PL" sz="2000" b="1" dirty="0">
                <a:solidFill>
                  <a:schemeClr val="dk1"/>
                </a:solidFill>
                <a:latin typeface="Arial"/>
                <a:ea typeface="Open Sans"/>
                <a:cs typeface="Arial"/>
              </a:rPr>
              <a:t>BUDOWA I WYNIESIENIE LUBUSKIEGO SATELITY CUBESAT</a:t>
            </a:r>
          </a:p>
          <a:p>
            <a:pPr>
              <a:buSzPts val="1100"/>
            </a:pPr>
            <a:endParaRPr lang="pl-PL" sz="2000" b="1" dirty="0">
              <a:solidFill>
                <a:schemeClr val="dk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2A04DD4-1775-5B56-484E-62FD721F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22" y="6016597"/>
            <a:ext cx="1250004" cy="55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325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77;p24">
            <a:extLst>
              <a:ext uri="{FF2B5EF4-FFF2-40B4-BE49-F238E27FC236}">
                <a16:creationId xmlns:a16="http://schemas.microsoft.com/office/drawing/2014/main" id="{913B2897-9674-48BC-8943-5E1AB29E4F7D}"/>
              </a:ext>
            </a:extLst>
          </p:cNvPr>
          <p:cNvCxnSpPr/>
          <p:nvPr/>
        </p:nvCxnSpPr>
        <p:spPr>
          <a:xfrm>
            <a:off x="228775" y="732525"/>
            <a:ext cx="11973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" name="Google Shape;263;p23">
            <a:extLst>
              <a:ext uri="{FF2B5EF4-FFF2-40B4-BE49-F238E27FC236}">
                <a16:creationId xmlns:a16="http://schemas.microsoft.com/office/drawing/2014/main" id="{956F7E1C-500F-4728-B542-6913B8B882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6120"/>
          <a:stretch/>
        </p:blipFill>
        <p:spPr>
          <a:xfrm>
            <a:off x="5857579" y="6575875"/>
            <a:ext cx="476842" cy="2821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76;p24">
            <a:extLst>
              <a:ext uri="{FF2B5EF4-FFF2-40B4-BE49-F238E27FC236}">
                <a16:creationId xmlns:a16="http://schemas.microsoft.com/office/drawing/2014/main" id="{790D6F14-AC56-59AF-5E46-343B7F547C7A}"/>
              </a:ext>
            </a:extLst>
          </p:cNvPr>
          <p:cNvSpPr txBox="1"/>
          <p:nvPr/>
        </p:nvSpPr>
        <p:spPr>
          <a:xfrm>
            <a:off x="228600" y="108857"/>
            <a:ext cx="11851371" cy="647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100"/>
            </a:pPr>
            <a:r>
              <a:rPr lang="pl-PL" sz="2000" b="1" dirty="0">
                <a:solidFill>
                  <a:schemeClr val="dk1"/>
                </a:solidFill>
                <a:latin typeface="Arial"/>
                <a:ea typeface="Open Sans"/>
                <a:cs typeface="Arial"/>
                <a:sym typeface="Open Sans"/>
              </a:rPr>
              <a:t>ZADANIE 3 - </a:t>
            </a:r>
            <a:r>
              <a:rPr lang="pl-PL" sz="2000" b="1" dirty="0">
                <a:solidFill>
                  <a:schemeClr val="dk1"/>
                </a:solidFill>
                <a:latin typeface="Arial"/>
                <a:ea typeface="Open Sans"/>
                <a:cs typeface="Arial"/>
              </a:rPr>
              <a:t>BUDOWA I WYNIESIENIE LUBUSKIEGO SATELITY CUBESAT</a:t>
            </a:r>
          </a:p>
          <a:p>
            <a:pPr>
              <a:buSzPts val="1100"/>
            </a:pPr>
            <a:endParaRPr lang="pl-PL" sz="2000" b="1" dirty="0">
              <a:solidFill>
                <a:schemeClr val="dk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</p:txBody>
      </p:sp>
      <p:sp>
        <p:nvSpPr>
          <p:cNvPr id="15" name="Google Shape;276;p24">
            <a:extLst>
              <a:ext uri="{FF2B5EF4-FFF2-40B4-BE49-F238E27FC236}">
                <a16:creationId xmlns:a16="http://schemas.microsoft.com/office/drawing/2014/main" id="{2358D1F4-E454-4533-E57C-7D5FEADA0311}"/>
              </a:ext>
            </a:extLst>
          </p:cNvPr>
          <p:cNvSpPr txBox="1"/>
          <p:nvPr/>
        </p:nvSpPr>
        <p:spPr>
          <a:xfrm>
            <a:off x="228600" y="1107453"/>
            <a:ext cx="84006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1100"/>
            </a:pPr>
            <a:r>
              <a:rPr lang="pl-PL" sz="1600" b="1" dirty="0">
                <a:latin typeface="Arial"/>
                <a:ea typeface="Open Sans"/>
                <a:cs typeface="Arial"/>
                <a:sym typeface="Open Sans"/>
              </a:rPr>
              <a:t>HARMONOGRAM</a:t>
            </a:r>
            <a:r>
              <a:rPr lang="pl-PL" sz="1600" b="1" dirty="0">
                <a:solidFill>
                  <a:srgbClr val="FF0000"/>
                </a:solidFill>
                <a:latin typeface="Arial"/>
                <a:ea typeface="Open Sans"/>
                <a:cs typeface="Arial"/>
                <a:sym typeface="Open Sans"/>
              </a:rPr>
              <a:t> </a:t>
            </a:r>
            <a:endParaRPr lang="pl-PL" sz="2000" b="1" dirty="0">
              <a:solidFill>
                <a:srgbClr val="FF0000"/>
              </a:solidFill>
              <a:latin typeface="Arial"/>
              <a:ea typeface="Open Sans"/>
              <a:cs typeface="Arial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5310D18-CEAF-B4DB-CB4C-2D385F442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453592"/>
            <a:ext cx="11963400" cy="378368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D385CDF-45AA-7582-0170-CD0FDCDB442F}"/>
              </a:ext>
            </a:extLst>
          </p:cNvPr>
          <p:cNvSpPr txBox="1"/>
          <p:nvPr/>
        </p:nvSpPr>
        <p:spPr>
          <a:xfrm>
            <a:off x="9677246" y="6131937"/>
            <a:ext cx="6405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pl-PL" i="1" dirty="0"/>
              <a:t>Lubuskie Warte Zachodu!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886E618-0C9D-A0B0-7B1A-A2A110178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722239"/>
            <a:ext cx="1250004" cy="55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646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6;p24">
            <a:extLst>
              <a:ext uri="{FF2B5EF4-FFF2-40B4-BE49-F238E27FC236}">
                <a16:creationId xmlns:a16="http://schemas.microsoft.com/office/drawing/2014/main" id="{EE5843B9-10A9-0827-2E00-E27C3A5967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7252" y="90261"/>
            <a:ext cx="10515600" cy="452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100"/>
            </a:pPr>
            <a:r>
              <a:rPr lang="pl-PL" sz="2000" dirty="0">
                <a:solidFill>
                  <a:schemeClr val="dk1"/>
                </a:solidFill>
                <a:latin typeface="Arial"/>
                <a:ea typeface="Open Sans"/>
                <a:cs typeface="Arial"/>
                <a:sym typeface="Open Sans"/>
              </a:rPr>
              <a:t>PROCES POZYSKANIA OFERT OD PRODUCENTÓW SATELITÓW I DOSTAWCÓW SATELITARNYCH STACJI NAZIEMNYCH</a:t>
            </a:r>
            <a:endParaRPr lang="pl-PL" sz="2000" b="1" dirty="0">
              <a:solidFill>
                <a:schemeClr val="dk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7DF4989-EE90-1C6F-7D5F-BD7EABF74E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7566173"/>
              </p:ext>
            </p:extLst>
          </p:nvPr>
        </p:nvGraphicFramePr>
        <p:xfrm>
          <a:off x="1349148" y="188136"/>
          <a:ext cx="8783897" cy="5521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Grupa 8">
            <a:extLst>
              <a:ext uri="{FF2B5EF4-FFF2-40B4-BE49-F238E27FC236}">
                <a16:creationId xmlns:a16="http://schemas.microsoft.com/office/drawing/2014/main" id="{D5C1EC0E-66F8-4ED8-9A12-6B99F1A4FFDB}"/>
              </a:ext>
            </a:extLst>
          </p:cNvPr>
          <p:cNvGrpSpPr/>
          <p:nvPr/>
        </p:nvGrpSpPr>
        <p:grpSpPr>
          <a:xfrm>
            <a:off x="1468356" y="4173319"/>
            <a:ext cx="11163954" cy="2644465"/>
            <a:chOff x="-1348152" y="3547409"/>
            <a:chExt cx="11163954" cy="2644465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06E5CFE4-8AF7-B38C-99A5-D12B554AADBC}"/>
                </a:ext>
              </a:extLst>
            </p:cNvPr>
            <p:cNvSpPr/>
            <p:nvPr/>
          </p:nvSpPr>
          <p:spPr>
            <a:xfrm>
              <a:off x="5234040" y="3547409"/>
              <a:ext cx="4581762" cy="201967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D5A7D6CB-EF66-1220-C3E7-044F520C6478}"/>
                </a:ext>
              </a:extLst>
            </p:cNvPr>
            <p:cNvSpPr txBox="1"/>
            <p:nvPr/>
          </p:nvSpPr>
          <p:spPr>
            <a:xfrm>
              <a:off x="-1348152" y="4172201"/>
              <a:ext cx="7050493" cy="20196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t" anchorCtr="0">
              <a:noAutofit/>
            </a:bodyPr>
            <a:lstStyle/>
            <a:p>
              <a:pPr marL="171450" lvl="1" indent="-1714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Ø"/>
              </a:pPr>
              <a:r>
                <a:rPr lang="pl-PL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Proces pozyskania ofert rozpoczął się 9 stycznia 2023r.;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pl-PL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lvl="1" indent="-1714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Ø"/>
              </a:pPr>
              <a:r>
                <a:rPr lang="pl-PL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Wysłano zapytania do wiodących producentów satelitów i dostawców stacji naziemnych m.in.. Endurosat, GOMSpace, NanoAvionics, Tyvak, ISIS, Leaf Space, RBC Signals;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pl-PL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lvl="1" indent="-1714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Ø"/>
              </a:pPr>
              <a:r>
                <a:rPr lang="pl-PL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Przeprowadzono szereg konsultacji technicznych z potencjalnymi dostawcami oraz uzgodnień wewnętrznych.</a:t>
              </a:r>
            </a:p>
          </p:txBody>
        </p:sp>
      </p:grp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6E2E8B6-F6E9-B393-71F2-281C8E39B17D}"/>
              </a:ext>
            </a:extLst>
          </p:cNvPr>
          <p:cNvSpPr txBox="1"/>
          <p:nvPr/>
        </p:nvSpPr>
        <p:spPr>
          <a:xfrm>
            <a:off x="9677246" y="6131937"/>
            <a:ext cx="6405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pl-PL" i="1" dirty="0"/>
              <a:t>Lubuskie Warte Zachodu!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2733842-7775-20A5-553A-B0C162BDF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722239"/>
            <a:ext cx="1250004" cy="55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206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0"/>
          <p:cNvSpPr txBox="1"/>
          <p:nvPr/>
        </p:nvSpPr>
        <p:spPr>
          <a:xfrm>
            <a:off x="228600" y="1013527"/>
            <a:ext cx="6542888" cy="3518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3995" indent="-213995">
              <a:spcAft>
                <a:spcPts val="900"/>
              </a:spcAft>
              <a:buBlip>
                <a:blip r:embed="rId3"/>
              </a:buBlip>
            </a:pPr>
            <a:r>
              <a:rPr lang="pl-PL" sz="1400" dirty="0">
                <a:latin typeface="Arial"/>
                <a:cs typeface="Arial"/>
              </a:rPr>
              <a:t>Posiadając:</a:t>
            </a:r>
            <a:endParaRPr lang="pl-PL" dirty="0">
              <a:latin typeface="Arial"/>
              <a:cs typeface="Arial"/>
            </a:endParaRPr>
          </a:p>
          <a:p>
            <a:pPr marL="742950" lvl="1" indent="-285750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l-PL" sz="1400" dirty="0">
                <a:latin typeface="Arial"/>
                <a:cs typeface="Arial"/>
              </a:rPr>
              <a:t>kadry wykształcone w ramach Akademii</a:t>
            </a:r>
          </a:p>
          <a:p>
            <a:pPr marL="742950" lvl="1" indent="-285750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l-PL" sz="1400" dirty="0">
                <a:latin typeface="Arial"/>
                <a:cs typeface="Arial"/>
              </a:rPr>
              <a:t>doświadczenie w integracji satelitów bazujące na satelicie testowym CubeSat – misja Lubuszanin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l-PL" sz="1400" dirty="0">
                <a:latin typeface="Arial"/>
                <a:cs typeface="Arial"/>
              </a:rPr>
              <a:t>działającą stację odbioru i przetwarzania danych satelitarnych</a:t>
            </a:r>
          </a:p>
          <a:p>
            <a:pPr>
              <a:spcAft>
                <a:spcPts val="900"/>
              </a:spcAft>
            </a:pPr>
            <a:r>
              <a:rPr lang="pl-PL" sz="1400" dirty="0">
                <a:latin typeface="Arial"/>
                <a:cs typeface="Arial"/>
              </a:rPr>
              <a:t>Możliwe będzie przystąpienie do samodzielnej budowy kolejnych satelitów, </a:t>
            </a:r>
            <a:br>
              <a:rPr lang="pl-PL" sz="1400" dirty="0">
                <a:latin typeface="Arial"/>
                <a:cs typeface="Arial"/>
              </a:rPr>
            </a:br>
            <a:r>
              <a:rPr lang="pl-PL" sz="1400" dirty="0">
                <a:latin typeface="Arial"/>
                <a:cs typeface="Arial"/>
              </a:rPr>
              <a:t>w tym większych satelitów radarowych – z wykorzystaniem infrastruktury PTK.</a:t>
            </a:r>
          </a:p>
          <a:p>
            <a:pPr>
              <a:spcAft>
                <a:spcPts val="900"/>
              </a:spcAft>
            </a:pPr>
            <a:r>
              <a:rPr lang="pl-PL" sz="1400" dirty="0">
                <a:latin typeface="Arial"/>
                <a:cs typeface="Arial"/>
              </a:rPr>
              <a:t>Możliwa będzie również budowa konstelacji małych i tanich satelitów. </a:t>
            </a:r>
            <a:br>
              <a:rPr lang="pl-PL" sz="1400" dirty="0">
                <a:latin typeface="Arial"/>
                <a:cs typeface="Arial"/>
              </a:rPr>
            </a:br>
            <a:r>
              <a:rPr lang="pl-PL" sz="1400" dirty="0">
                <a:latin typeface="Arial"/>
                <a:cs typeface="Arial"/>
              </a:rPr>
              <a:t>Przykłady takich konstelacji: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pl-PL" sz="1200" dirty="0">
                <a:latin typeface="Arial"/>
                <a:cs typeface="Arial"/>
              </a:rPr>
              <a:t>Radary SAR – IceEye, Capella Space, Umbra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pl-PL" sz="1200" dirty="0">
                <a:latin typeface="Arial"/>
                <a:cs typeface="Arial"/>
              </a:rPr>
              <a:t>Pomiar emisji radiowych – HawkEye 360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pl-PL" sz="1200" dirty="0">
                <a:latin typeface="Arial"/>
                <a:cs typeface="Arial"/>
              </a:rPr>
              <a:t>Multispektralne i hyperspektralne – Satellogic, Planet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pl-PL" sz="1200" dirty="0">
                <a:latin typeface="Arial"/>
                <a:cs typeface="Arial"/>
              </a:rPr>
              <a:t>Wykrywanie źródeł ciepła – satelliteVU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pl-PL" sz="1200" dirty="0">
                <a:latin typeface="Arial"/>
                <a:cs typeface="Arial"/>
              </a:rPr>
              <a:t>Wykrywanie metanu – Bluefield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pl-PL" sz="1200" dirty="0">
                <a:latin typeface="Arial"/>
                <a:cs typeface="Arial"/>
              </a:rPr>
              <a:t>Monitorowanie atmosfery - PlanetiQ 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3995" indent="-213995">
              <a:spcAft>
                <a:spcPts val="900"/>
              </a:spcAft>
              <a:buBlip>
                <a:blip r:embed="rId3"/>
              </a:buBlip>
            </a:pPr>
            <a:endParaRPr lang="pl-PL" sz="1400" b="1" dirty="0">
              <a:latin typeface="Arial"/>
              <a:cs typeface="Arial"/>
            </a:endParaRPr>
          </a:p>
        </p:txBody>
      </p:sp>
      <p:sp>
        <p:nvSpPr>
          <p:cNvPr id="20" name="Google Shape;276;p24">
            <a:extLst>
              <a:ext uri="{FF2B5EF4-FFF2-40B4-BE49-F238E27FC236}">
                <a16:creationId xmlns:a16="http://schemas.microsoft.com/office/drawing/2014/main" id="{919F1CC7-4DCD-475A-ABDD-5B006555AFC4}"/>
              </a:ext>
            </a:extLst>
          </p:cNvPr>
          <p:cNvSpPr txBox="1"/>
          <p:nvPr/>
        </p:nvSpPr>
        <p:spPr>
          <a:xfrm>
            <a:off x="228600" y="108656"/>
            <a:ext cx="11829599" cy="528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100"/>
            </a:pPr>
            <a:r>
              <a:rPr lang="pl-PL" sz="2000" b="1" dirty="0">
                <a:latin typeface="Arial"/>
                <a:ea typeface="Open Sans"/>
                <a:cs typeface="Arial"/>
                <a:sym typeface="Open Sans"/>
              </a:rPr>
              <a:t>ZADANIE 4 – </a:t>
            </a:r>
            <a:r>
              <a:rPr lang="pl-PL" sz="2000" b="1" dirty="0">
                <a:latin typeface="Arial"/>
                <a:cs typeface="Arial"/>
              </a:rPr>
              <a:t>BUDOWA KOLEJNYCH SATELITÓW I WSPÓŁPRACA Z RYNKIEM KRAJOWYM </a:t>
            </a:r>
          </a:p>
          <a:p>
            <a:pPr>
              <a:buSzPts val="1100"/>
            </a:pPr>
            <a:r>
              <a:rPr lang="pl-PL" sz="2000" b="1" dirty="0">
                <a:latin typeface="Arial"/>
                <a:cs typeface="Arial"/>
              </a:rPr>
              <a:t>I ŚWIATOWYM </a:t>
            </a:r>
          </a:p>
          <a:p>
            <a:pPr>
              <a:buSzPts val="1100"/>
            </a:pPr>
            <a:endParaRPr lang="pl-PL" sz="2000" dirty="0">
              <a:latin typeface="Arial"/>
              <a:cs typeface="Arial"/>
            </a:endParaRPr>
          </a:p>
          <a:p>
            <a:pPr>
              <a:buSzPts val="1100"/>
            </a:pPr>
            <a:endParaRPr lang="pl-PL" sz="2000" b="1" dirty="0">
              <a:latin typeface="Arial"/>
              <a:ea typeface="Open Sans"/>
              <a:cs typeface="Arial"/>
              <a:sym typeface="Open Sans"/>
            </a:endParaRPr>
          </a:p>
        </p:txBody>
      </p:sp>
      <p:cxnSp>
        <p:nvCxnSpPr>
          <p:cNvPr id="21" name="Google Shape;277;p24">
            <a:extLst>
              <a:ext uri="{FF2B5EF4-FFF2-40B4-BE49-F238E27FC236}">
                <a16:creationId xmlns:a16="http://schemas.microsoft.com/office/drawing/2014/main" id="{913B2897-9674-48BC-8943-5E1AB29E4F7D}"/>
              </a:ext>
            </a:extLst>
          </p:cNvPr>
          <p:cNvCxnSpPr/>
          <p:nvPr/>
        </p:nvCxnSpPr>
        <p:spPr>
          <a:xfrm>
            <a:off x="228775" y="732525"/>
            <a:ext cx="11973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" name="Google Shape;263;p23">
            <a:extLst>
              <a:ext uri="{FF2B5EF4-FFF2-40B4-BE49-F238E27FC236}">
                <a16:creationId xmlns:a16="http://schemas.microsoft.com/office/drawing/2014/main" id="{956F7E1C-500F-4728-B542-6913B8B8825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6120"/>
          <a:stretch/>
        </p:blipFill>
        <p:spPr>
          <a:xfrm>
            <a:off x="5857579" y="6575875"/>
            <a:ext cx="476842" cy="2821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6E735F1-07B1-ECC4-2922-943807543B46}"/>
              </a:ext>
            </a:extLst>
          </p:cNvPr>
          <p:cNvSpPr txBox="1"/>
          <p:nvPr/>
        </p:nvSpPr>
        <p:spPr>
          <a:xfrm>
            <a:off x="524225" y="5245185"/>
            <a:ext cx="1114354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1400" b="1" dirty="0">
                <a:solidFill>
                  <a:srgbClr val="FFC000"/>
                </a:solidFill>
                <a:latin typeface="Arial"/>
              </a:rPr>
              <a:t>HERTZ </a:t>
            </a:r>
            <a:r>
              <a:rPr lang="pl-PL" sz="1400" b="1" dirty="0">
                <a:latin typeface="Arial"/>
              </a:rPr>
              <a:t>będzie zachęcać studentów i członków Akademii do tworzenia Start-up'ów, </a:t>
            </a:r>
            <a:r>
              <a:rPr lang="pl-PL" sz="1400" dirty="0">
                <a:latin typeface="Arial"/>
                <a:cs typeface="Arial"/>
              </a:rPr>
              <a:t>​</a:t>
            </a:r>
            <a:br>
              <a:rPr lang="pl-PL" sz="1400" dirty="0">
                <a:latin typeface="Arial"/>
                <a:cs typeface="Arial"/>
              </a:rPr>
            </a:br>
            <a:r>
              <a:rPr lang="pl-PL" sz="1400" b="1" dirty="0">
                <a:latin typeface="Arial"/>
              </a:rPr>
              <a:t>budowania kompetencji w zakresie budowy podzespołów satelitarnych, oferując</a:t>
            </a:r>
            <a:r>
              <a:rPr lang="pl-PL" sz="1400" dirty="0">
                <a:latin typeface="Arial"/>
                <a:cs typeface="Arial"/>
              </a:rPr>
              <a:t>​</a:t>
            </a:r>
            <a:br>
              <a:rPr lang="pl-PL" sz="1400" dirty="0">
                <a:latin typeface="Arial"/>
                <a:cs typeface="Arial"/>
              </a:rPr>
            </a:br>
            <a:r>
              <a:rPr lang="pl-PL" sz="1400" b="1" dirty="0">
                <a:latin typeface="Arial"/>
              </a:rPr>
              <a:t>jednocześnie możliwość zastosowań podzespołów w kolejnych satelitach</a:t>
            </a:r>
            <a:r>
              <a:rPr lang="pl-PL" sz="1400" dirty="0">
                <a:latin typeface="Arial"/>
                <a:cs typeface="Arial"/>
              </a:rPr>
              <a:t>​ </a:t>
            </a:r>
          </a:p>
          <a:p>
            <a:pPr algn="ctr"/>
            <a:r>
              <a:rPr lang="pl-PL" sz="1400" b="1" dirty="0">
                <a:latin typeface="Arial"/>
              </a:rPr>
              <a:t>wystrzelonych przez PTK.</a:t>
            </a:r>
            <a:endParaRPr lang="pl-PL" sz="1400" dirty="0">
              <a:cs typeface="Calibri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3764F2F-EADB-21A0-0AF4-534EB3335690}"/>
              </a:ext>
            </a:extLst>
          </p:cNvPr>
          <p:cNvSpPr txBox="1"/>
          <p:nvPr/>
        </p:nvSpPr>
        <p:spPr>
          <a:xfrm>
            <a:off x="7675542" y="4556657"/>
            <a:ext cx="30480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700" dirty="0">
                <a:ea typeface="+mn-lt"/>
                <a:cs typeface="+mn-lt"/>
              </a:rPr>
              <a:t>https://www.esa.int/Space_in_Member_States/Poland/Satelita_Galileo_juz_na_orbicie_docelowej</a:t>
            </a:r>
            <a:endParaRPr lang="pl-PL" sz="700" dirty="0">
              <a:cs typeface="Calibri"/>
            </a:endParaRPr>
          </a:p>
        </p:txBody>
      </p:sp>
      <p:pic>
        <p:nvPicPr>
          <p:cNvPr id="5" name="Obraz 5" descr="Obraz zawierający transport, satelita&#10;&#10;Opis wygenerowany automatycznie">
            <a:extLst>
              <a:ext uri="{FF2B5EF4-FFF2-40B4-BE49-F238E27FC236}">
                <a16:creationId xmlns:a16="http://schemas.microsoft.com/office/drawing/2014/main" id="{1972B60C-FF13-2D01-7B30-795940D8D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400" y="3017475"/>
            <a:ext cx="2743200" cy="154305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F79B8DE-6555-5D94-7B8F-A63ED6E6AD4C}"/>
              </a:ext>
            </a:extLst>
          </p:cNvPr>
          <p:cNvSpPr txBox="1"/>
          <p:nvPr/>
        </p:nvSpPr>
        <p:spPr>
          <a:xfrm>
            <a:off x="6619542" y="2612656"/>
            <a:ext cx="30480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700" dirty="0">
                <a:ea typeface="+mn-lt"/>
                <a:cs typeface="+mn-lt"/>
              </a:rPr>
              <a:t>https://www.esa.int/Space_in_Member_States/Poland/Pierwszy_satelita_ESA_wystrzelony_w_2018_roku</a:t>
            </a:r>
            <a:endParaRPr lang="pl-PL" dirty="0"/>
          </a:p>
        </p:txBody>
      </p:sp>
      <p:pic>
        <p:nvPicPr>
          <p:cNvPr id="7" name="Obraz 7" descr="Obraz zawierający satelita, transport, jasne&#10;&#10;Opis wygenerowany automatycznie">
            <a:extLst>
              <a:ext uri="{FF2B5EF4-FFF2-40B4-BE49-F238E27FC236}">
                <a16:creationId xmlns:a16="http://schemas.microsoft.com/office/drawing/2014/main" id="{DF9E883C-1CA7-FAF7-8026-13BB0B864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0400" y="1073475"/>
            <a:ext cx="2743200" cy="154305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DB24175-ABD3-6582-B63F-CFDC85D77807}"/>
              </a:ext>
            </a:extLst>
          </p:cNvPr>
          <p:cNvSpPr txBox="1"/>
          <p:nvPr/>
        </p:nvSpPr>
        <p:spPr>
          <a:xfrm>
            <a:off x="9313542" y="2354656"/>
            <a:ext cx="3048000" cy="200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700" dirty="0">
                <a:ea typeface="+mn-lt"/>
                <a:cs typeface="+mn-lt"/>
              </a:rPr>
              <a:t>https://android.com.pl/news/412514-drewniany-satelita-esa/</a:t>
            </a:r>
            <a:endParaRPr lang="pl-PL" dirty="0">
              <a:ea typeface="+mn-lt"/>
              <a:cs typeface="+mn-lt"/>
            </a:endParaRPr>
          </a:p>
        </p:txBody>
      </p:sp>
      <p:pic>
        <p:nvPicPr>
          <p:cNvPr id="9" name="Obraz 9" descr="Obraz zawierający śnieg&#10;&#10;Opis wygenerowany automatycznie">
            <a:extLst>
              <a:ext uri="{FF2B5EF4-FFF2-40B4-BE49-F238E27FC236}">
                <a16:creationId xmlns:a16="http://schemas.microsoft.com/office/drawing/2014/main" id="{B02CAEA6-8207-9348-ECA9-A90E49475E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400" y="1085475"/>
            <a:ext cx="2239200" cy="127305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3CF03F9-CD47-72C4-F177-1D5737277D8B}"/>
              </a:ext>
            </a:extLst>
          </p:cNvPr>
          <p:cNvSpPr txBox="1"/>
          <p:nvPr/>
        </p:nvSpPr>
        <p:spPr>
          <a:xfrm>
            <a:off x="9677246" y="6131937"/>
            <a:ext cx="6405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pl-PL" i="1" dirty="0"/>
              <a:t>Lubuskie Warte Zachodu!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EB50DA2-F861-9E48-C3AB-747B869EB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722239"/>
            <a:ext cx="1250004" cy="55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328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0"/>
          <p:cNvSpPr txBox="1"/>
          <p:nvPr/>
        </p:nvSpPr>
        <p:spPr>
          <a:xfrm>
            <a:off x="228600" y="1285875"/>
            <a:ext cx="6536094" cy="452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900"/>
              </a:spcAft>
            </a:pPr>
            <a:endParaRPr lang="pl-PL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3995" indent="-213995">
              <a:spcAft>
                <a:spcPts val="900"/>
              </a:spcAft>
              <a:buBlip>
                <a:blip r:embed="rId3"/>
              </a:buBlip>
            </a:pPr>
            <a:r>
              <a:rPr lang="pl-PL" sz="1400" dirty="0">
                <a:latin typeface="Arial"/>
                <a:cs typeface="Arial"/>
              </a:rPr>
              <a:t>Istotne podniesienie poziomu </a:t>
            </a:r>
            <a:r>
              <a:rPr lang="pl-PL" sz="1400" b="1" dirty="0">
                <a:latin typeface="Arial"/>
                <a:cs typeface="Arial"/>
              </a:rPr>
              <a:t>Wskaźnika Innowacyjności Firm </a:t>
            </a:r>
            <a:r>
              <a:rPr lang="pl-PL" sz="1400" dirty="0">
                <a:latin typeface="Arial"/>
                <a:cs typeface="Arial"/>
              </a:rPr>
              <a:t>w regionie </a:t>
            </a:r>
            <a:br>
              <a:rPr lang="pl-PL" sz="1400" dirty="0">
                <a:latin typeface="Arial"/>
                <a:cs typeface="Arial"/>
              </a:rPr>
            </a:br>
            <a:endParaRPr lang="pl-PL" sz="1400" dirty="0">
              <a:ea typeface="+mn-lt"/>
              <a:cs typeface="+mn-lt"/>
            </a:endParaRPr>
          </a:p>
          <a:p>
            <a:pPr marL="213995" indent="-213995">
              <a:spcAft>
                <a:spcPts val="900"/>
              </a:spcAft>
              <a:buFont typeface="Arial"/>
              <a:buBlip>
                <a:blip r:embed="rId3"/>
              </a:buBlip>
            </a:pPr>
            <a:r>
              <a:rPr lang="pl-PL" sz="1400" dirty="0">
                <a:latin typeface="Arial"/>
                <a:cs typeface="Arial"/>
              </a:rPr>
              <a:t>Podniesienie </a:t>
            </a:r>
            <a:r>
              <a:rPr lang="pl-PL" sz="1400" b="1" dirty="0">
                <a:latin typeface="Arial"/>
                <a:cs typeface="Arial"/>
              </a:rPr>
              <a:t>atrakcyjności rejonu dla firm technologicznych</a:t>
            </a:r>
            <a:r>
              <a:rPr lang="pl-PL" sz="1400" dirty="0">
                <a:latin typeface="Arial"/>
                <a:cs typeface="Arial"/>
              </a:rPr>
              <a:t>, </a:t>
            </a:r>
            <a:br>
              <a:rPr lang="pl-PL" sz="1400" dirty="0">
                <a:latin typeface="Arial"/>
                <a:cs typeface="Arial"/>
              </a:rPr>
            </a:br>
            <a:r>
              <a:rPr lang="pl-PL" sz="1400" dirty="0">
                <a:latin typeface="Arial"/>
                <a:cs typeface="Arial"/>
              </a:rPr>
              <a:t>które będą w stanie zaoferować zatrudnienie dla mieszkańców województwa</a:t>
            </a:r>
            <a:br>
              <a:rPr lang="pl-PL" sz="1400" dirty="0">
                <a:latin typeface="Arial"/>
                <a:cs typeface="Arial"/>
              </a:rPr>
            </a:br>
            <a:endParaRPr lang="pl-PL" sz="1400" dirty="0">
              <a:latin typeface="Arial"/>
              <a:cs typeface="Arial"/>
            </a:endParaRPr>
          </a:p>
          <a:p>
            <a:pPr marL="213995" indent="-213995">
              <a:spcAft>
                <a:spcPts val="900"/>
              </a:spcAft>
              <a:buBlip>
                <a:blip r:embed="rId3"/>
              </a:buBlip>
            </a:pPr>
            <a:r>
              <a:rPr lang="pl-PL" sz="1400" b="1" dirty="0">
                <a:latin typeface="Arial"/>
                <a:cs typeface="Arial"/>
              </a:rPr>
              <a:t>Kształcenie </a:t>
            </a:r>
            <a:r>
              <a:rPr lang="pl-PL" sz="1400" dirty="0">
                <a:latin typeface="Arial"/>
                <a:cs typeface="Arial"/>
              </a:rPr>
              <a:t>lubuskich kadr, studentów oraz uczniów</a:t>
            </a:r>
            <a:br>
              <a:rPr lang="pl-PL" sz="1400" dirty="0">
                <a:latin typeface="Arial"/>
                <a:cs typeface="Arial"/>
              </a:rPr>
            </a:br>
            <a:endParaRPr lang="pl-PL" sz="1400" dirty="0">
              <a:latin typeface="Arial"/>
              <a:cs typeface="Arial"/>
            </a:endParaRPr>
          </a:p>
          <a:p>
            <a:pPr marL="213995" indent="-213995">
              <a:spcAft>
                <a:spcPts val="900"/>
              </a:spcAft>
              <a:buBlip>
                <a:blip r:embed="rId3"/>
              </a:buBlip>
            </a:pPr>
            <a:r>
              <a:rPr lang="pl-PL" sz="1400" dirty="0">
                <a:latin typeface="Arial"/>
                <a:cs typeface="Arial"/>
              </a:rPr>
              <a:t>Możliwość </a:t>
            </a:r>
            <a:r>
              <a:rPr lang="pl-PL" sz="1400" b="1" dirty="0">
                <a:latin typeface="Arial"/>
                <a:cs typeface="Arial"/>
              </a:rPr>
              <a:t>wykorzystania danych z satelity </a:t>
            </a:r>
            <a:r>
              <a:rPr lang="pl-PL" sz="1400" dirty="0">
                <a:latin typeface="Arial"/>
                <a:cs typeface="Arial"/>
              </a:rPr>
              <a:t>(np. z sensorów obserwacji Ziemi) dla potrzeb gospodarki i administracji regionalnej </a:t>
            </a:r>
            <a:br>
              <a:rPr lang="pl-PL" sz="1400" dirty="0">
                <a:latin typeface="Arial"/>
                <a:cs typeface="Arial"/>
              </a:rPr>
            </a:br>
            <a:r>
              <a:rPr lang="pl-PL" sz="1400" dirty="0">
                <a:latin typeface="Arial"/>
                <a:cs typeface="Arial"/>
              </a:rPr>
              <a:t>(m.in. zarządzanie kryzysowe, leśnictwo, rolnictwo)</a:t>
            </a:r>
            <a:br>
              <a:rPr lang="pl-PL" sz="1400" dirty="0">
                <a:latin typeface="Arial"/>
                <a:cs typeface="Arial"/>
              </a:rPr>
            </a:b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3995" indent="-213995">
              <a:spcAft>
                <a:spcPts val="900"/>
              </a:spcAft>
              <a:buBlip>
                <a:blip r:embed="rId3"/>
              </a:buBlip>
            </a:pPr>
            <a:r>
              <a:rPr lang="pl-PL" sz="1400" dirty="0">
                <a:latin typeface="Arial"/>
                <a:cs typeface="Arial"/>
              </a:rPr>
              <a:t> Wykorzystanie infrastruktury </a:t>
            </a:r>
            <a:r>
              <a:rPr lang="pl-PL" sz="1400" b="1" dirty="0">
                <a:latin typeface="Arial"/>
                <a:cs typeface="Arial"/>
              </a:rPr>
              <a:t>PTK </a:t>
            </a:r>
            <a:r>
              <a:rPr lang="pl-PL" sz="1400" dirty="0">
                <a:latin typeface="Arial"/>
                <a:cs typeface="Arial"/>
              </a:rPr>
              <a:t>do integracji i testowania satelitów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Google Shape;277;p24">
            <a:extLst>
              <a:ext uri="{FF2B5EF4-FFF2-40B4-BE49-F238E27FC236}">
                <a16:creationId xmlns:a16="http://schemas.microsoft.com/office/drawing/2014/main" id="{913B2897-9674-48BC-8943-5E1AB29E4F7D}"/>
              </a:ext>
            </a:extLst>
          </p:cNvPr>
          <p:cNvCxnSpPr/>
          <p:nvPr/>
        </p:nvCxnSpPr>
        <p:spPr>
          <a:xfrm>
            <a:off x="228775" y="732525"/>
            <a:ext cx="11973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" name="Google Shape;263;p23">
            <a:extLst>
              <a:ext uri="{FF2B5EF4-FFF2-40B4-BE49-F238E27FC236}">
                <a16:creationId xmlns:a16="http://schemas.microsoft.com/office/drawing/2014/main" id="{956F7E1C-500F-4728-B542-6913B8B8825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6120"/>
          <a:stretch/>
        </p:blipFill>
        <p:spPr>
          <a:xfrm>
            <a:off x="5857579" y="6575875"/>
            <a:ext cx="476842" cy="28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9;p23">
            <a:extLst>
              <a:ext uri="{FF2B5EF4-FFF2-40B4-BE49-F238E27FC236}">
                <a16:creationId xmlns:a16="http://schemas.microsoft.com/office/drawing/2014/main" id="{732FEB12-5514-455D-4285-B2E926F2E34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0756" t="62165" r="53128" b="-36937"/>
          <a:stretch/>
        </p:blipFill>
        <p:spPr>
          <a:xfrm>
            <a:off x="4935624" y="-1088327"/>
            <a:ext cx="8447851" cy="51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0BDEDD5-830A-5CCF-4876-EF19A53F1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1590675"/>
            <a:ext cx="4943416" cy="298664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5F35F7A5-67E4-ECA0-F6D7-F0F7009ED145}"/>
              </a:ext>
            </a:extLst>
          </p:cNvPr>
          <p:cNvSpPr txBox="1"/>
          <p:nvPr/>
        </p:nvSpPr>
        <p:spPr>
          <a:xfrm>
            <a:off x="7776970" y="4628496"/>
            <a:ext cx="34522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pl-PL" sz="1400" i="1" dirty="0"/>
              <a:t>Źródło: ESA, Picasso CubeSat</a:t>
            </a:r>
            <a:endParaRPr lang="pl-PL" dirty="0"/>
          </a:p>
        </p:txBody>
      </p:sp>
      <p:sp>
        <p:nvSpPr>
          <p:cNvPr id="2" name="Google Shape;276;p24">
            <a:extLst>
              <a:ext uri="{FF2B5EF4-FFF2-40B4-BE49-F238E27FC236}">
                <a16:creationId xmlns:a16="http://schemas.microsoft.com/office/drawing/2014/main" id="{F27A8CBE-8EB0-D3C1-80B1-90600C517088}"/>
              </a:ext>
            </a:extLst>
          </p:cNvPr>
          <p:cNvSpPr txBox="1"/>
          <p:nvPr/>
        </p:nvSpPr>
        <p:spPr>
          <a:xfrm>
            <a:off x="228600" y="138674"/>
            <a:ext cx="9274475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1100"/>
            </a:pPr>
            <a:r>
              <a:rPr lang="pl-PL" sz="2000" b="1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BUDOWA KOMPETENCJI LUBUSKICH W ZAKRESIE BUDOWY SATELITÓW</a:t>
            </a:r>
          </a:p>
          <a:p>
            <a:pPr lvl="0">
              <a:buSzPts val="1100"/>
            </a:pPr>
            <a:r>
              <a:rPr lang="pl-PL" sz="1600" b="1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KORZYŚCI DLA REGIONU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EA0BAC8-F1C3-11B3-E326-2869C0C3B443}"/>
              </a:ext>
            </a:extLst>
          </p:cNvPr>
          <p:cNvSpPr txBox="1"/>
          <p:nvPr/>
        </p:nvSpPr>
        <p:spPr>
          <a:xfrm>
            <a:off x="9677246" y="6131937"/>
            <a:ext cx="6405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pl-PL" i="1" dirty="0"/>
              <a:t>Lubuskie Warte Zachodu!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F7AA33C-10A8-3583-46E9-83C7ED976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722239"/>
            <a:ext cx="1250004" cy="55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613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59;p23">
            <a:extLst>
              <a:ext uri="{FF2B5EF4-FFF2-40B4-BE49-F238E27FC236}">
                <a16:creationId xmlns:a16="http://schemas.microsoft.com/office/drawing/2014/main" id="{579D4523-DFF2-4B5F-9ED1-B8ACC317B2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30756" t="62165" r="53128" b="-36937"/>
          <a:stretch/>
        </p:blipFill>
        <p:spPr>
          <a:xfrm>
            <a:off x="3916449" y="-629905"/>
            <a:ext cx="8447851" cy="5128050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99"/>
          <p:cNvSpPr txBox="1"/>
          <p:nvPr/>
        </p:nvSpPr>
        <p:spPr>
          <a:xfrm>
            <a:off x="4345053" y="3103842"/>
            <a:ext cx="2967900" cy="13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pl-PL" sz="1400" i="0" u="none" strike="noStrike" cap="small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Zygmunt </a:t>
            </a:r>
            <a:r>
              <a:rPr lang="pl-PL" sz="1400" cap="small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Rafał Trzaskowski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pl-PL" sz="1400" cap="small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Prezes Zarządu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pl-PL" sz="1400" cap="small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Hertz New Technologies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br>
              <a:rPr lang="pl-PL" sz="140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</a:br>
            <a:endParaRPr sz="1400" dirty="0"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934" name="Google Shape;934;p99"/>
          <p:cNvSpPr txBox="1"/>
          <p:nvPr/>
        </p:nvSpPr>
        <p:spPr>
          <a:xfrm>
            <a:off x="3436165" y="2283909"/>
            <a:ext cx="4785675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pl-PL" sz="3200" i="1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DZIĘKUJĘ ZA UWAGĘ</a:t>
            </a:r>
          </a:p>
        </p:txBody>
      </p:sp>
      <p:pic>
        <p:nvPicPr>
          <p:cNvPr id="9" name="Google Shape;263;p23">
            <a:extLst>
              <a:ext uri="{FF2B5EF4-FFF2-40B4-BE49-F238E27FC236}">
                <a16:creationId xmlns:a16="http://schemas.microsoft.com/office/drawing/2014/main" id="{83BF73DF-5113-4D97-ABE4-34CF549E48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6120"/>
          <a:stretch/>
        </p:blipFill>
        <p:spPr>
          <a:xfrm>
            <a:off x="5829004" y="6594925"/>
            <a:ext cx="476842" cy="28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0;p23">
            <a:extLst>
              <a:ext uri="{FF2B5EF4-FFF2-40B4-BE49-F238E27FC236}">
                <a16:creationId xmlns:a16="http://schemas.microsoft.com/office/drawing/2014/main" id="{EB3B5EBE-FB5D-48C6-8EA4-C6DA279480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7944" t="11950" r="-14469" b="-11949"/>
          <a:stretch/>
        </p:blipFill>
        <p:spPr>
          <a:xfrm>
            <a:off x="0" y="732525"/>
            <a:ext cx="2481648" cy="33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B1EA64D-3CDA-3FFD-D19A-C154DEABA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85" y="1010435"/>
            <a:ext cx="1519670" cy="67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67D6694-6245-C4DA-0256-EEB841BFB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722239"/>
            <a:ext cx="1250004" cy="55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59;p23">
            <a:extLst>
              <a:ext uri="{FF2B5EF4-FFF2-40B4-BE49-F238E27FC236}">
                <a16:creationId xmlns:a16="http://schemas.microsoft.com/office/drawing/2014/main" id="{AE520F8F-EDB7-4A55-B82C-2F3E195B0D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30756" t="62165" r="53128" b="-36937"/>
          <a:stretch/>
        </p:blipFill>
        <p:spPr>
          <a:xfrm>
            <a:off x="4935624" y="-1088327"/>
            <a:ext cx="8447851" cy="5128050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80"/>
          <p:cNvSpPr txBox="1"/>
          <p:nvPr/>
        </p:nvSpPr>
        <p:spPr>
          <a:xfrm>
            <a:off x="149018" y="905511"/>
            <a:ext cx="6785182" cy="4257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3995" indent="-213995">
              <a:lnSpc>
                <a:spcPct val="150000"/>
              </a:lnSpc>
              <a:spcAft>
                <a:spcPts val="900"/>
              </a:spcAft>
              <a:buBlip>
                <a:blip r:embed="rId4"/>
              </a:buBlip>
            </a:pPr>
            <a:r>
              <a:rPr lang="pl-PL" sz="1400" b="1" dirty="0">
                <a:latin typeface="Arial"/>
                <a:cs typeface="Arial"/>
              </a:rPr>
              <a:t>Hertz New Technologies opracowała cztero-etapowy plan nabywania lubuskich kompetencji w zakresie budowy satelitów, obejmujący</a:t>
            </a:r>
            <a:r>
              <a:rPr lang="pl-PL" sz="1400" dirty="0">
                <a:latin typeface="Arial"/>
                <a:cs typeface="Arial"/>
              </a:rPr>
              <a:t>:</a:t>
            </a:r>
          </a:p>
          <a:p>
            <a:pPr marL="742950" lvl="1" indent="-285750" algn="just">
              <a:lnSpc>
                <a:spcPct val="150000"/>
              </a:lnSpc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l-PL" sz="1400" dirty="0">
                <a:latin typeface="Arial"/>
                <a:cs typeface="Arial"/>
              </a:rPr>
              <a:t>ZADANIE 1  -  Wykształcenie kadr</a:t>
            </a:r>
            <a:endParaRPr lang="pl-PL" sz="1400" strike="sngStrike" dirty="0">
              <a:latin typeface="Arial"/>
              <a:cs typeface="Arial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l-PL" sz="1400" dirty="0">
                <a:latin typeface="Arial"/>
                <a:cs typeface="Arial"/>
              </a:rPr>
              <a:t>ZADANIE 2 - </a:t>
            </a:r>
            <a:r>
              <a:rPr lang="pl-PL" sz="1400" dirty="0">
                <a:latin typeface="Arial"/>
                <a:ea typeface="+mn-lt"/>
                <a:cs typeface="Arial"/>
              </a:rPr>
              <a:t>Uzupełnienie Centrum Przetwarzania i Interpretacji </a:t>
            </a:r>
            <a:br>
              <a:rPr lang="pl-PL" sz="1400" dirty="0">
                <a:latin typeface="Arial"/>
                <a:ea typeface="+mn-lt"/>
                <a:cs typeface="Arial"/>
              </a:rPr>
            </a:br>
            <a:r>
              <a:rPr lang="pl-PL" sz="1400" dirty="0">
                <a:latin typeface="Arial"/>
                <a:ea typeface="+mn-lt"/>
                <a:cs typeface="Arial"/>
              </a:rPr>
              <a:t>Danych Satelitarnych o stację odbioru danych i Centrum Kontroli Lotów</a:t>
            </a:r>
            <a:endParaRPr lang="pl-PL" sz="1400" dirty="0">
              <a:latin typeface="Arial"/>
              <a:ea typeface="+mn-lt"/>
              <a:cs typeface="+mn-lt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l-PL" sz="1400" dirty="0">
                <a:latin typeface="Arial"/>
                <a:ea typeface="+mn-lt"/>
                <a:cs typeface="+mn-lt"/>
              </a:rPr>
              <a:t>ZADANIE 3 </a:t>
            </a:r>
            <a:r>
              <a:rPr lang="pl-PL" sz="1400" dirty="0">
                <a:latin typeface="Arial"/>
                <a:cs typeface="Arial"/>
              </a:rPr>
              <a:t> - </a:t>
            </a:r>
            <a:r>
              <a:rPr lang="pl-PL" sz="1400" dirty="0">
                <a:latin typeface="Arial"/>
                <a:ea typeface="+mn-lt"/>
                <a:cs typeface="+mn-lt"/>
              </a:rPr>
              <a:t>Budowa i wyniesienie Lubuskiego Satelity </a:t>
            </a:r>
            <a:r>
              <a:rPr lang="pl-PL" sz="1400" dirty="0" err="1">
                <a:latin typeface="Arial"/>
                <a:ea typeface="+mn-lt"/>
                <a:cs typeface="+mn-lt"/>
              </a:rPr>
              <a:t>CubeSat</a:t>
            </a:r>
            <a:endParaRPr lang="pl-PL" sz="1400" dirty="0">
              <a:latin typeface="Arial"/>
              <a:ea typeface="+mn-lt"/>
              <a:cs typeface="+mn-lt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pl-PL" sz="1400" dirty="0">
                <a:latin typeface="Arial"/>
                <a:cs typeface="Arial"/>
              </a:rPr>
              <a:t>ZADANIE 4 - Budowa kolejnych satelitów i współpraca z rynkiem krajowym i światowym </a:t>
            </a:r>
          </a:p>
          <a:p>
            <a:pPr algn="just"/>
            <a:br>
              <a:rPr lang="pl-PL" sz="1400" u="sng" dirty="0">
                <a:latin typeface="Arial"/>
                <a:cs typeface="Arial"/>
              </a:rPr>
            </a:br>
            <a:endParaRPr lang="pl-PL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3995" indent="-213995" algn="just">
              <a:spcAft>
                <a:spcPts val="900"/>
              </a:spcAft>
              <a:buChar char="•"/>
            </a:pPr>
            <a:endParaRPr lang="pl-PL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900"/>
              </a:spcAft>
            </a:pPr>
            <a:endParaRPr lang="pl-PL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900"/>
              </a:spcAft>
            </a:pP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900"/>
              </a:spcAft>
            </a:pP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276;p24">
            <a:extLst>
              <a:ext uri="{FF2B5EF4-FFF2-40B4-BE49-F238E27FC236}">
                <a16:creationId xmlns:a16="http://schemas.microsoft.com/office/drawing/2014/main" id="{919F1CC7-4DCD-475A-ABDD-5B006555AFC4}"/>
              </a:ext>
            </a:extLst>
          </p:cNvPr>
          <p:cNvSpPr txBox="1"/>
          <p:nvPr/>
        </p:nvSpPr>
        <p:spPr>
          <a:xfrm>
            <a:off x="228600" y="189703"/>
            <a:ext cx="9478285" cy="348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pl-PL" sz="2000" b="1" dirty="0">
                <a:solidFill>
                  <a:schemeClr val="dk1"/>
                </a:solidFill>
                <a:latin typeface="Arial"/>
                <a:ea typeface="Open Sans"/>
                <a:cs typeface="Arial"/>
                <a:sym typeface="Open Sans"/>
              </a:rPr>
              <a:t>AKADEMIA KOSMICZNA PTK</a:t>
            </a:r>
            <a:endParaRPr lang="pl-PL" sz="2000" b="1" dirty="0">
              <a:solidFill>
                <a:schemeClr val="dk1"/>
              </a:solidFill>
              <a:latin typeface="Arial"/>
              <a:ea typeface="Open Sans"/>
              <a:cs typeface="Arial"/>
            </a:endParaRPr>
          </a:p>
        </p:txBody>
      </p:sp>
      <p:cxnSp>
        <p:nvCxnSpPr>
          <p:cNvPr id="21" name="Google Shape;277;p24">
            <a:extLst>
              <a:ext uri="{FF2B5EF4-FFF2-40B4-BE49-F238E27FC236}">
                <a16:creationId xmlns:a16="http://schemas.microsoft.com/office/drawing/2014/main" id="{913B2897-9674-48BC-8943-5E1AB29E4F7D}"/>
              </a:ext>
            </a:extLst>
          </p:cNvPr>
          <p:cNvCxnSpPr/>
          <p:nvPr/>
        </p:nvCxnSpPr>
        <p:spPr>
          <a:xfrm>
            <a:off x="228775" y="732525"/>
            <a:ext cx="11973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" name="Google Shape;263;p23">
            <a:extLst>
              <a:ext uri="{FF2B5EF4-FFF2-40B4-BE49-F238E27FC236}">
                <a16:creationId xmlns:a16="http://schemas.microsoft.com/office/drawing/2014/main" id="{956F7E1C-500F-4728-B542-6913B8B8825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6120"/>
          <a:stretch/>
        </p:blipFill>
        <p:spPr>
          <a:xfrm>
            <a:off x="5857579" y="6575875"/>
            <a:ext cx="476842" cy="2821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6FDC004-55DB-8FC8-4DA0-47C0A425B5BB}"/>
              </a:ext>
            </a:extLst>
          </p:cNvPr>
          <p:cNvSpPr txBox="1"/>
          <p:nvPr/>
        </p:nvSpPr>
        <p:spPr>
          <a:xfrm>
            <a:off x="9677246" y="6131937"/>
            <a:ext cx="6405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pl-PL" i="1" dirty="0"/>
              <a:t>Lubuskie Warte Zachodu!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97789EB-04EE-2726-2CEA-E5855D3066F7}"/>
              </a:ext>
            </a:extLst>
          </p:cNvPr>
          <p:cNvSpPr txBox="1"/>
          <p:nvPr/>
        </p:nvSpPr>
        <p:spPr>
          <a:xfrm>
            <a:off x="7953297" y="4205848"/>
            <a:ext cx="34522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pl-PL" sz="1400" i="1" dirty="0"/>
              <a:t>Park Technologii Kosmicznych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30E9C5-1BD7-1604-3899-16679E866737}"/>
              </a:ext>
            </a:extLst>
          </p:cNvPr>
          <p:cNvSpPr txBox="1"/>
          <p:nvPr/>
        </p:nvSpPr>
        <p:spPr>
          <a:xfrm>
            <a:off x="1823357" y="5910943"/>
            <a:ext cx="806631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1600" b="1" u="sng" dirty="0">
                <a:latin typeface="Arial"/>
              </a:rPr>
              <a:t>Będzie to milowy krok w rozwoju technologii kosmicznych w regionie.</a:t>
            </a:r>
            <a:endParaRPr lang="pl-PL" sz="1600" b="1" u="sng" dirty="0">
              <a:latin typeface="Arial"/>
              <a:cs typeface="Arial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7D299AE-8071-96AF-364C-70D7ECA488BD}"/>
              </a:ext>
            </a:extLst>
          </p:cNvPr>
          <p:cNvSpPr txBox="1"/>
          <p:nvPr/>
        </p:nvSpPr>
        <p:spPr>
          <a:xfrm>
            <a:off x="3948113" y="2701409"/>
            <a:ext cx="8086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latin typeface="Arial"/>
                <a:cs typeface="Arial"/>
              </a:rPr>
              <a:t> - </a:t>
            </a:r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6D434F6-F575-7EA1-2415-9105881812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172" y="999281"/>
            <a:ext cx="4772665" cy="311018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FB16BB2-769A-5FF0-6643-8497328CF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722239"/>
            <a:ext cx="1250004" cy="55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703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BB7168-9D93-1CAD-A765-3C6F2B6A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65" y="231075"/>
            <a:ext cx="10515600" cy="453582"/>
          </a:xfrm>
        </p:spPr>
        <p:txBody>
          <a:bodyPr>
            <a:noAutofit/>
          </a:bodyPr>
          <a:lstStyle/>
          <a:p>
            <a:r>
              <a:rPr lang="pl-PL" sz="2000" b="1" dirty="0">
                <a:solidFill>
                  <a:schemeClr val="dk1"/>
                </a:solidFill>
                <a:latin typeface="Arial"/>
                <a:ea typeface="Open Sans"/>
                <a:cs typeface="Arial"/>
              </a:rPr>
              <a:t>ZADANIE 1 – WYKSZTAŁCENIE KADR</a:t>
            </a:r>
            <a:br>
              <a:rPr lang="pl-PL" sz="2000" b="1" dirty="0">
                <a:solidFill>
                  <a:schemeClr val="dk1"/>
                </a:solidFill>
                <a:latin typeface="Arial"/>
                <a:ea typeface="Open Sans"/>
                <a:cs typeface="Arial"/>
              </a:rPr>
            </a:b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D6BEA53-2113-09B4-E8A6-BA343576E336}"/>
              </a:ext>
            </a:extLst>
          </p:cNvPr>
          <p:cNvSpPr txBox="1"/>
          <p:nvPr/>
        </p:nvSpPr>
        <p:spPr>
          <a:xfrm>
            <a:off x="9633704" y="6121051"/>
            <a:ext cx="6405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pl-PL" i="1" dirty="0"/>
              <a:t>Lubuskie Warte Zachodu!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85344BA-ACA7-351B-D568-CCFB6899C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947057"/>
            <a:ext cx="9043987" cy="4766989"/>
          </a:xfrm>
          <a:prstGeom prst="rect">
            <a:avLst/>
          </a:prstGeom>
        </p:spPr>
      </p:pic>
      <p:pic>
        <p:nvPicPr>
          <p:cNvPr id="7" name="Google Shape;259;p23">
            <a:extLst>
              <a:ext uri="{FF2B5EF4-FFF2-40B4-BE49-F238E27FC236}">
                <a16:creationId xmlns:a16="http://schemas.microsoft.com/office/drawing/2014/main" id="{77B7D551-0D4E-306A-A94A-489EA56D32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30756" t="62165" r="53128" b="-36937"/>
          <a:stretch/>
        </p:blipFill>
        <p:spPr>
          <a:xfrm>
            <a:off x="4935624" y="-1088327"/>
            <a:ext cx="8447851" cy="51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6F4159A-F58B-E512-77E4-D49CAD3BE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722239"/>
            <a:ext cx="1250004" cy="55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783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59;p23">
            <a:extLst>
              <a:ext uri="{FF2B5EF4-FFF2-40B4-BE49-F238E27FC236}">
                <a16:creationId xmlns:a16="http://schemas.microsoft.com/office/drawing/2014/main" id="{AE520F8F-EDB7-4A55-B82C-2F3E195B0D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30756" t="62165" r="53128" b="-36937"/>
          <a:stretch/>
        </p:blipFill>
        <p:spPr>
          <a:xfrm>
            <a:off x="4935624" y="-1088327"/>
            <a:ext cx="8447851" cy="5128050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80"/>
          <p:cNvSpPr txBox="1"/>
          <p:nvPr/>
        </p:nvSpPr>
        <p:spPr>
          <a:xfrm>
            <a:off x="228600" y="986297"/>
            <a:ext cx="6536094" cy="452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spcAft>
                <a:spcPts val="900"/>
              </a:spcAft>
            </a:pPr>
            <a:endParaRPr lang="pl-PL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3995" indent="-213995" algn="just">
              <a:spcAft>
                <a:spcPts val="900"/>
              </a:spcAft>
              <a:buBlip>
                <a:blip r:embed="rId4"/>
              </a:buBlip>
            </a:pPr>
            <a:r>
              <a:rPr lang="pl-PL" sz="1400" b="1" dirty="0">
                <a:latin typeface="Arial"/>
                <a:ea typeface="+mn-lt"/>
                <a:cs typeface="+mn-lt"/>
              </a:rPr>
              <a:t>Cele Akademii Kosmicznej PTK:</a:t>
            </a:r>
          </a:p>
          <a:p>
            <a:pPr marL="671195" lvl="1" indent="-213995" algn="just">
              <a:spcAft>
                <a:spcPts val="900"/>
              </a:spcAft>
              <a:buBlip>
                <a:blip r:embed="rId4"/>
              </a:buBlip>
            </a:pPr>
            <a:r>
              <a:rPr lang="pl-PL" sz="1400" dirty="0">
                <a:latin typeface="Arial"/>
                <a:ea typeface="+mn-lt"/>
                <a:cs typeface="+mn-lt"/>
              </a:rPr>
              <a:t>Przekazanie wiedzy przydatnej przy projektowaniu, budowie, integracji </a:t>
            </a:r>
            <a:br>
              <a:rPr lang="pl-PL" sz="1400" dirty="0">
                <a:latin typeface="Arial"/>
                <a:ea typeface="+mn-lt"/>
                <a:cs typeface="+mn-lt"/>
              </a:rPr>
            </a:br>
            <a:r>
              <a:rPr lang="pl-PL" sz="1400" dirty="0">
                <a:latin typeface="Arial"/>
                <a:ea typeface="+mn-lt"/>
                <a:cs typeface="+mn-lt"/>
              </a:rPr>
              <a:t>i testach satelitów oraz ich podzespołów.</a:t>
            </a:r>
          </a:p>
          <a:p>
            <a:pPr marL="671195" lvl="1" indent="-213995" algn="just">
              <a:spcAft>
                <a:spcPts val="900"/>
              </a:spcAft>
              <a:buBlip>
                <a:blip r:embed="rId4"/>
              </a:buBlip>
            </a:pPr>
            <a:r>
              <a:rPr lang="pl-PL" sz="1400" dirty="0">
                <a:latin typeface="Arial"/>
                <a:ea typeface="+mn-lt"/>
                <a:cs typeface="+mn-lt"/>
              </a:rPr>
              <a:t>Przekazanie </a:t>
            </a:r>
            <a:r>
              <a:rPr lang="pl-PL" sz="14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wiedzy</a:t>
            </a:r>
            <a:r>
              <a:rPr lang="pl-PL" sz="1400" dirty="0">
                <a:latin typeface="Arial"/>
                <a:ea typeface="+mn-lt"/>
                <a:cs typeface="+mn-lt"/>
              </a:rPr>
              <a:t> dotyczącej obsługi operacji satelity i analizy pozyskanych danych.</a:t>
            </a:r>
          </a:p>
          <a:p>
            <a:pPr marL="671195" lvl="1" indent="-213995" algn="just">
              <a:spcAft>
                <a:spcPts val="900"/>
              </a:spcAft>
              <a:buBlip>
                <a:blip r:embed="rId4"/>
              </a:buBlip>
            </a:pPr>
            <a:r>
              <a:rPr lang="pl-PL" sz="1400" dirty="0">
                <a:latin typeface="Arial"/>
                <a:ea typeface="+mn-lt"/>
                <a:cs typeface="+mn-lt"/>
              </a:rPr>
              <a:t>Stworzenie warunków do inkubacji firm rozpoczynających działalność kosmiczną.</a:t>
            </a:r>
          </a:p>
          <a:p>
            <a:pPr marL="671195" lvl="1" indent="-213995" algn="just">
              <a:spcAft>
                <a:spcPts val="900"/>
              </a:spcAft>
              <a:buBlip>
                <a:blip r:embed="rId4"/>
              </a:buBlip>
            </a:pPr>
            <a:r>
              <a:rPr lang="pl-PL" sz="1400" dirty="0">
                <a:latin typeface="Arial"/>
                <a:ea typeface="+mn-lt"/>
                <a:cs typeface="+mn-lt"/>
              </a:rPr>
              <a:t>Wsparcie procesu rozwoju, lokalnych firm z sektora. </a:t>
            </a:r>
            <a:r>
              <a:rPr lang="pl-PL" sz="1400" dirty="0">
                <a:latin typeface="Arial"/>
                <a:cs typeface="Arial"/>
              </a:rPr>
              <a:t> </a:t>
            </a:r>
          </a:p>
          <a:p>
            <a:pPr marL="671195" lvl="1" indent="-213995" algn="just">
              <a:spcAft>
                <a:spcPts val="900"/>
              </a:spcAft>
              <a:buBlip>
                <a:blip r:embed="rId4"/>
              </a:buBlip>
            </a:pPr>
            <a:r>
              <a:rPr lang="pl-PL" sz="1400" dirty="0">
                <a:latin typeface="Arial"/>
                <a:cs typeface="Arial"/>
              </a:rPr>
              <a:t>Stworzenie efektu synergii pomiędzy lokalnym przemysłem a nauką.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3995" indent="-213995" algn="just">
              <a:spcAft>
                <a:spcPts val="900"/>
              </a:spcAft>
              <a:buFont typeface="Arial"/>
              <a:buBlip>
                <a:blip r:embed="rId4"/>
              </a:buBlip>
            </a:pPr>
            <a:r>
              <a:rPr lang="pl-PL" sz="1400" b="1" dirty="0">
                <a:latin typeface="Arial"/>
                <a:ea typeface="+mn-lt"/>
                <a:cs typeface="+mn-lt"/>
              </a:rPr>
              <a:t>Akademia Kosmiczna PTK będzie kształcić na różnych poziomach:</a:t>
            </a:r>
          </a:p>
          <a:p>
            <a:pPr marL="671195" lvl="1" indent="-213995" algn="just">
              <a:spcAft>
                <a:spcPts val="900"/>
              </a:spcAft>
              <a:buBlip>
                <a:blip r:embed="rId4"/>
              </a:buBlip>
            </a:pPr>
            <a:r>
              <a:rPr lang="pl-PL" sz="1400" dirty="0">
                <a:latin typeface="Arial"/>
                <a:cs typeface="Arial"/>
              </a:rPr>
              <a:t>Studentów, Pracowników Uniwersytetu Zielonogórskiego oraz uczelni partnerskich.</a:t>
            </a:r>
          </a:p>
          <a:p>
            <a:pPr marL="671195" lvl="1" indent="-213995" algn="just">
              <a:spcAft>
                <a:spcPts val="900"/>
              </a:spcAft>
              <a:buBlip>
                <a:blip r:embed="rId4"/>
              </a:buBlip>
            </a:pPr>
            <a:r>
              <a:rPr lang="pl-PL" sz="1400" dirty="0">
                <a:latin typeface="Arial"/>
                <a:cs typeface="Arial"/>
              </a:rPr>
              <a:t>Uczniów szkół średnich i podstawowych.</a:t>
            </a:r>
          </a:p>
          <a:p>
            <a:pPr marL="671195" lvl="1" indent="-213995" algn="just">
              <a:spcAft>
                <a:spcPts val="900"/>
              </a:spcAft>
              <a:buBlip>
                <a:blip r:embed="rId4"/>
              </a:buBlip>
            </a:pPr>
            <a:r>
              <a:rPr lang="pl-PL" sz="1400" dirty="0">
                <a:latin typeface="Arial"/>
                <a:cs typeface="Arial"/>
              </a:rPr>
              <a:t>Pracowników lubuskich firm technologicznych, w tym Hertz, chcących rozwijać swoją wiedzę w zakresie projektów kosmicznych. </a:t>
            </a:r>
          </a:p>
          <a:p>
            <a:pPr>
              <a:spcAft>
                <a:spcPts val="900"/>
              </a:spcAft>
            </a:pPr>
            <a:endParaRPr lang="pl-PL" sz="1400" u="sng" dirty="0">
              <a:latin typeface="Arial"/>
              <a:cs typeface="Arial"/>
            </a:endParaRPr>
          </a:p>
          <a:p>
            <a:pPr marL="213995" indent="-213995" algn="just">
              <a:spcAft>
                <a:spcPts val="900"/>
              </a:spcAft>
              <a:buBlip>
                <a:blip r:embed="rId4"/>
              </a:buBlip>
            </a:pPr>
            <a:endParaRPr lang="pl-PL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3995" indent="-213995" algn="just">
              <a:spcAft>
                <a:spcPts val="900"/>
              </a:spcAft>
              <a:buChar char="•"/>
            </a:pPr>
            <a:endParaRPr lang="pl-PL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900"/>
              </a:spcAft>
            </a:pPr>
            <a:endParaRPr lang="pl-PL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900"/>
              </a:spcAft>
            </a:pP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900"/>
              </a:spcAft>
            </a:pP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276;p24">
            <a:extLst>
              <a:ext uri="{FF2B5EF4-FFF2-40B4-BE49-F238E27FC236}">
                <a16:creationId xmlns:a16="http://schemas.microsoft.com/office/drawing/2014/main" id="{919F1CC7-4DCD-475A-ABDD-5B006555AFC4}"/>
              </a:ext>
            </a:extLst>
          </p:cNvPr>
          <p:cNvSpPr txBox="1"/>
          <p:nvPr/>
        </p:nvSpPr>
        <p:spPr>
          <a:xfrm>
            <a:off x="228600" y="189703"/>
            <a:ext cx="9478285" cy="348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100"/>
            </a:pPr>
            <a:r>
              <a:rPr lang="pl-PL" sz="2000" b="1" dirty="0">
                <a:solidFill>
                  <a:schemeClr val="dk1"/>
                </a:solidFill>
                <a:latin typeface="Arial"/>
                <a:ea typeface="Open Sans"/>
                <a:cs typeface="Arial"/>
              </a:rPr>
              <a:t>ZADANIE 1 – WYKSZTAŁCENIE KADR</a:t>
            </a:r>
          </a:p>
        </p:txBody>
      </p:sp>
      <p:cxnSp>
        <p:nvCxnSpPr>
          <p:cNvPr id="21" name="Google Shape;277;p24">
            <a:extLst>
              <a:ext uri="{FF2B5EF4-FFF2-40B4-BE49-F238E27FC236}">
                <a16:creationId xmlns:a16="http://schemas.microsoft.com/office/drawing/2014/main" id="{913B2897-9674-48BC-8943-5E1AB29E4F7D}"/>
              </a:ext>
            </a:extLst>
          </p:cNvPr>
          <p:cNvCxnSpPr/>
          <p:nvPr/>
        </p:nvCxnSpPr>
        <p:spPr>
          <a:xfrm>
            <a:off x="347621" y="732525"/>
            <a:ext cx="11973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" name="Google Shape;263;p23">
            <a:extLst>
              <a:ext uri="{FF2B5EF4-FFF2-40B4-BE49-F238E27FC236}">
                <a16:creationId xmlns:a16="http://schemas.microsoft.com/office/drawing/2014/main" id="{956F7E1C-500F-4728-B542-6913B8B8825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6120"/>
          <a:stretch/>
        </p:blipFill>
        <p:spPr>
          <a:xfrm>
            <a:off x="5857579" y="6575875"/>
            <a:ext cx="476842" cy="2821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6FDC004-55DB-8FC8-4DA0-47C0A425B5BB}"/>
              </a:ext>
            </a:extLst>
          </p:cNvPr>
          <p:cNvSpPr txBox="1"/>
          <p:nvPr/>
        </p:nvSpPr>
        <p:spPr>
          <a:xfrm>
            <a:off x="9633704" y="6121051"/>
            <a:ext cx="6405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pl-PL" i="1" dirty="0"/>
              <a:t>Lubuskie Warte Zachodu!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D100B35-8356-2829-ADEB-4675683C65DE}"/>
              </a:ext>
            </a:extLst>
          </p:cNvPr>
          <p:cNvSpPr txBox="1"/>
          <p:nvPr/>
        </p:nvSpPr>
        <p:spPr>
          <a:xfrm>
            <a:off x="7692040" y="4736680"/>
            <a:ext cx="3452210" cy="1846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900"/>
              </a:spcAft>
            </a:pPr>
            <a:r>
              <a:rPr lang="pl-PL" sz="600" dirty="0">
                <a:ea typeface="+mn-lt"/>
                <a:cs typeface="+mn-lt"/>
              </a:rPr>
              <a:t>https://www.nasa.gov/press-release/nasa-pursues-burning-desire-to-study-fire-safety-in-space</a:t>
            </a:r>
            <a:endParaRPr lang="pl-PL" sz="600" dirty="0">
              <a:cs typeface="Calibri"/>
            </a:endParaRPr>
          </a:p>
        </p:txBody>
      </p:sp>
      <p:pic>
        <p:nvPicPr>
          <p:cNvPr id="3" name="Obraz 2" descr="Obraz zawierający tekst, osoba&#10;&#10;Opis wygenerowany automatycznie">
            <a:extLst>
              <a:ext uri="{FF2B5EF4-FFF2-40B4-BE49-F238E27FC236}">
                <a16:creationId xmlns:a16="http://schemas.microsoft.com/office/drawing/2014/main" id="{0101E4BD-998F-6BC3-C64F-0807DBE90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3344" y="1424508"/>
            <a:ext cx="4986391" cy="330691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75C6370-6138-F36F-F939-1F5E4D663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722239"/>
            <a:ext cx="1250004" cy="55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29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59;p23">
            <a:extLst>
              <a:ext uri="{FF2B5EF4-FFF2-40B4-BE49-F238E27FC236}">
                <a16:creationId xmlns:a16="http://schemas.microsoft.com/office/drawing/2014/main" id="{AE520F8F-EDB7-4A55-B82C-2F3E195B0D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30756" t="62165" r="53128" b="-36937"/>
          <a:stretch/>
        </p:blipFill>
        <p:spPr>
          <a:xfrm>
            <a:off x="4967742" y="-1068396"/>
            <a:ext cx="8447851" cy="5128050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80"/>
          <p:cNvSpPr txBox="1"/>
          <p:nvPr/>
        </p:nvSpPr>
        <p:spPr>
          <a:xfrm>
            <a:off x="317090" y="700199"/>
            <a:ext cx="5008494" cy="452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spcAft>
                <a:spcPts val="900"/>
              </a:spcAft>
            </a:pPr>
            <a:endParaRPr lang="pl-PL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3995" indent="-213995">
              <a:spcAft>
                <a:spcPts val="900"/>
              </a:spcAft>
              <a:buBlip>
                <a:blip r:embed="rId4"/>
              </a:buBlip>
            </a:pPr>
            <a:r>
              <a:rPr lang="pl-PL" sz="1400" dirty="0">
                <a:latin typeface="Arial"/>
                <a:cs typeface="Arial"/>
              </a:rPr>
              <a:t>Semestralne szkolenia prowadzone w ramach </a:t>
            </a:r>
            <a:br>
              <a:rPr lang="pl-PL" sz="1400" dirty="0">
                <a:latin typeface="Arial"/>
                <a:cs typeface="Arial"/>
              </a:rPr>
            </a:br>
            <a:r>
              <a:rPr lang="pl-PL" sz="1400" dirty="0">
                <a:latin typeface="Arial"/>
                <a:cs typeface="Arial"/>
              </a:rPr>
              <a:t>Akademii Kosmicznej PTK obejmą zagadnienia takie jak:</a:t>
            </a:r>
          </a:p>
          <a:p>
            <a:pPr marL="742950" lvl="1" indent="-285750" algn="just">
              <a:lnSpc>
                <a:spcPct val="2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Arial"/>
                <a:cs typeface="Arial"/>
              </a:rPr>
              <a:t>Satelitarna inżynieria systemowa</a:t>
            </a:r>
          </a:p>
          <a:p>
            <a:pPr marL="742950" lvl="1" indent="-285750" algn="just">
              <a:lnSpc>
                <a:spcPct val="2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Arial"/>
                <a:cs typeface="Arial"/>
              </a:rPr>
              <a:t>Podsystemy satelitarne</a:t>
            </a:r>
          </a:p>
          <a:p>
            <a:pPr marL="742950" lvl="1" indent="-285750" algn="just">
              <a:lnSpc>
                <a:spcPct val="2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Arial"/>
                <a:cs typeface="Arial"/>
              </a:rPr>
              <a:t>Organizacja projektów satelitarnych</a:t>
            </a:r>
          </a:p>
          <a:p>
            <a:pPr marL="742950" lvl="1" indent="-285750" algn="just">
              <a:lnSpc>
                <a:spcPct val="2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Arial"/>
                <a:cs typeface="Arial"/>
              </a:rPr>
              <a:t>Analiza misji kosmicznych</a:t>
            </a:r>
          </a:p>
          <a:p>
            <a:pPr marL="742950" lvl="1" indent="-285750" algn="just">
              <a:lnSpc>
                <a:spcPct val="2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Arial"/>
                <a:cs typeface="Arial"/>
              </a:rPr>
              <a:t>Środki wynoszenia (rakiety)</a:t>
            </a:r>
          </a:p>
          <a:p>
            <a:pPr marL="742950" lvl="1" indent="-285750" algn="just">
              <a:lnSpc>
                <a:spcPct val="2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Arial"/>
                <a:cs typeface="Arial"/>
              </a:rPr>
              <a:t>Operacje satelity – sterowanie i odbiór danych</a:t>
            </a:r>
          </a:p>
          <a:p>
            <a:pPr marL="742950" lvl="1" indent="-285750" algn="just">
              <a:lnSpc>
                <a:spcPct val="2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Arial"/>
                <a:cs typeface="Arial"/>
              </a:rPr>
              <a:t>Przykłady misji satelitarnych</a:t>
            </a:r>
          </a:p>
          <a:p>
            <a:pPr lvl="1" algn="just">
              <a:lnSpc>
                <a:spcPct val="200000"/>
              </a:lnSpc>
              <a:spcAft>
                <a:spcPts val="900"/>
              </a:spcAft>
            </a:pPr>
            <a:endParaRPr lang="pl-PL" sz="1400" dirty="0">
              <a:latin typeface="Arial"/>
              <a:cs typeface="Arial"/>
            </a:endParaRPr>
          </a:p>
          <a:p>
            <a:pPr lvl="1" algn="just">
              <a:spcAft>
                <a:spcPts val="900"/>
              </a:spcAft>
            </a:pPr>
            <a:endParaRPr lang="pl-PL" sz="1400" dirty="0">
              <a:latin typeface="Arial"/>
              <a:cs typeface="Arial"/>
            </a:endParaRPr>
          </a:p>
          <a:p>
            <a:pPr marL="213995" indent="-213995" algn="just">
              <a:spcAft>
                <a:spcPts val="900"/>
              </a:spcAft>
              <a:buChar char="•"/>
            </a:pPr>
            <a:endParaRPr lang="pl-PL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900"/>
              </a:spcAft>
            </a:pPr>
            <a:endParaRPr lang="pl-PL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900"/>
              </a:spcAft>
            </a:pP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900"/>
              </a:spcAft>
            </a:pP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276;p24">
            <a:extLst>
              <a:ext uri="{FF2B5EF4-FFF2-40B4-BE49-F238E27FC236}">
                <a16:creationId xmlns:a16="http://schemas.microsoft.com/office/drawing/2014/main" id="{919F1CC7-4DCD-475A-ABDD-5B006555AFC4}"/>
              </a:ext>
            </a:extLst>
          </p:cNvPr>
          <p:cNvSpPr txBox="1"/>
          <p:nvPr/>
        </p:nvSpPr>
        <p:spPr>
          <a:xfrm>
            <a:off x="228600" y="282257"/>
            <a:ext cx="9478285" cy="348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100"/>
            </a:pPr>
            <a:r>
              <a:rPr lang="pl-PL" sz="2000" b="1" dirty="0">
                <a:solidFill>
                  <a:schemeClr val="dk1"/>
                </a:solidFill>
                <a:latin typeface="Arial"/>
                <a:ea typeface="Open Sans"/>
                <a:cs typeface="Arial"/>
              </a:rPr>
              <a:t>ZADANIE 1 – WYKSZTAŁCENIE KADR</a:t>
            </a:r>
          </a:p>
        </p:txBody>
      </p:sp>
      <p:pic>
        <p:nvPicPr>
          <p:cNvPr id="23" name="Google Shape;263;p23">
            <a:extLst>
              <a:ext uri="{FF2B5EF4-FFF2-40B4-BE49-F238E27FC236}">
                <a16:creationId xmlns:a16="http://schemas.microsoft.com/office/drawing/2014/main" id="{956F7E1C-500F-4728-B542-6913B8B8825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6120"/>
          <a:stretch/>
        </p:blipFill>
        <p:spPr>
          <a:xfrm>
            <a:off x="5857579" y="6575875"/>
            <a:ext cx="476842" cy="2821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1CC82CD-D88B-281C-2C53-0DF1D6C469D5}"/>
              </a:ext>
            </a:extLst>
          </p:cNvPr>
          <p:cNvSpPr txBox="1"/>
          <p:nvPr/>
        </p:nvSpPr>
        <p:spPr>
          <a:xfrm>
            <a:off x="2093016" y="5506675"/>
            <a:ext cx="8005968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900"/>
              </a:spcAft>
            </a:pPr>
            <a:r>
              <a:rPr lang="pl-PL" sz="1600" b="1" i="1" u="sng" dirty="0">
                <a:latin typeface="Arial"/>
                <a:cs typeface="Arial"/>
              </a:rPr>
              <a:t>Wiedzę praktyczną zapewni budowa lubuskiego satelity CubeSat</a:t>
            </a:r>
            <a:br>
              <a:rPr lang="pl-PL" sz="1600" b="1" i="1" u="sng" dirty="0">
                <a:latin typeface="Arial"/>
                <a:cs typeface="Arial"/>
              </a:rPr>
            </a:br>
            <a:r>
              <a:rPr lang="pl-PL" sz="1600" b="1" i="1" u="sng" dirty="0">
                <a:latin typeface="Arial"/>
                <a:cs typeface="Arial"/>
              </a:rPr>
              <a:t>oraz umieszczenie go na orbicie i odczyt danych w Centrum Przetwarzania </a:t>
            </a:r>
            <a:br>
              <a:rPr lang="pl-PL" sz="1600" b="1" i="1" u="sng" dirty="0">
                <a:latin typeface="Arial"/>
                <a:cs typeface="Arial"/>
              </a:rPr>
            </a:br>
            <a:r>
              <a:rPr lang="pl-PL" sz="1600" b="1" i="1" u="sng" dirty="0">
                <a:latin typeface="Arial"/>
                <a:cs typeface="Arial"/>
              </a:rPr>
              <a:t>i Interpretacji Danych Satelitarnych na terenie PTK.</a:t>
            </a:r>
          </a:p>
        </p:txBody>
      </p:sp>
      <p:sp>
        <p:nvSpPr>
          <p:cNvPr id="9" name="Google Shape;672;p80">
            <a:extLst>
              <a:ext uri="{FF2B5EF4-FFF2-40B4-BE49-F238E27FC236}">
                <a16:creationId xmlns:a16="http://schemas.microsoft.com/office/drawing/2014/main" id="{BAED1A3D-D421-2E1B-77E6-2649F2B82A6B}"/>
              </a:ext>
            </a:extLst>
          </p:cNvPr>
          <p:cNvSpPr txBox="1"/>
          <p:nvPr/>
        </p:nvSpPr>
        <p:spPr>
          <a:xfrm>
            <a:off x="4967742" y="1266703"/>
            <a:ext cx="5008494" cy="452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spcAft>
                <a:spcPts val="900"/>
              </a:spcAft>
            </a:pPr>
            <a:endParaRPr lang="pl-PL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2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Arial"/>
                <a:cs typeface="Arial"/>
              </a:rPr>
              <a:t>Analiza danych satelitarnych </a:t>
            </a:r>
          </a:p>
          <a:p>
            <a:pPr marL="742950" lvl="1" indent="-285750" algn="just">
              <a:lnSpc>
                <a:spcPct val="2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Arial"/>
                <a:cs typeface="Arial"/>
              </a:rPr>
              <a:t>Robotyka </a:t>
            </a:r>
          </a:p>
          <a:p>
            <a:pPr marL="742950" lvl="1" indent="-285750" algn="just">
              <a:lnSpc>
                <a:spcPct val="2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Arial"/>
                <a:cs typeface="Arial"/>
              </a:rPr>
              <a:t>Medycyna kosmiczna </a:t>
            </a:r>
          </a:p>
          <a:p>
            <a:pPr marL="742950" lvl="1" indent="-285750" algn="just">
              <a:lnSpc>
                <a:spcPct val="2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Arial"/>
                <a:cs typeface="Arial"/>
              </a:rPr>
              <a:t>Kryptografia i przeciwdziałanie </a:t>
            </a:r>
            <a:r>
              <a:rPr lang="pl-PL" sz="1400" dirty="0" err="1">
                <a:latin typeface="Arial"/>
                <a:cs typeface="Arial"/>
              </a:rPr>
              <a:t>cyberzagrożeniom</a:t>
            </a:r>
            <a:endParaRPr lang="pl-PL" sz="1400" dirty="0">
              <a:latin typeface="Arial"/>
              <a:cs typeface="Arial"/>
            </a:endParaRPr>
          </a:p>
          <a:p>
            <a:pPr marL="742950" lvl="1" indent="-285750" algn="just">
              <a:lnSpc>
                <a:spcPct val="2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Arial"/>
                <a:ea typeface="+mn-lt"/>
                <a:cs typeface="+mn-lt"/>
              </a:rPr>
              <a:t>Eksploracja Księżyca, Marsa, asteroidów</a:t>
            </a:r>
            <a:endParaRPr lang="pl-PL" sz="1400" dirty="0">
              <a:latin typeface="Arial"/>
            </a:endParaRPr>
          </a:p>
          <a:p>
            <a:pPr marL="742950" lvl="1" indent="-285750" algn="just">
              <a:lnSpc>
                <a:spcPct val="2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latin typeface="Arial"/>
                <a:cs typeface="Arial"/>
              </a:rPr>
              <a:t>Integracja, testy i weryfikacja działania satelity</a:t>
            </a:r>
            <a:endParaRPr lang="pl-PL" sz="1400" b="1" i="1" u="sng" dirty="0">
              <a:latin typeface="Arial"/>
              <a:cs typeface="Arial"/>
            </a:endParaRPr>
          </a:p>
          <a:p>
            <a:pPr lvl="1" algn="just">
              <a:spcAft>
                <a:spcPts val="900"/>
              </a:spcAft>
            </a:pPr>
            <a:endParaRPr lang="pl-PL" sz="1400" dirty="0">
              <a:latin typeface="Arial"/>
              <a:cs typeface="Arial"/>
            </a:endParaRPr>
          </a:p>
          <a:p>
            <a:pPr marL="213995" indent="-213995" algn="just">
              <a:spcAft>
                <a:spcPts val="900"/>
              </a:spcAft>
              <a:buChar char="•"/>
            </a:pPr>
            <a:endParaRPr lang="pl-PL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900"/>
              </a:spcAft>
            </a:pPr>
            <a:endParaRPr lang="pl-PL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900"/>
              </a:spcAft>
            </a:pP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900"/>
              </a:spcAft>
            </a:pP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DE066B3-DE40-576A-E6B1-D57CCD9C21D3}"/>
              </a:ext>
            </a:extLst>
          </p:cNvPr>
          <p:cNvSpPr txBox="1"/>
          <p:nvPr/>
        </p:nvSpPr>
        <p:spPr>
          <a:xfrm>
            <a:off x="9677246" y="6131937"/>
            <a:ext cx="6405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pl-PL" i="1" dirty="0"/>
              <a:t>Lubuskie Warte Zachodu!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055652D-69A2-FE1B-FD2F-45D13C352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722239"/>
            <a:ext cx="1250004" cy="55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219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76;p24">
            <a:extLst>
              <a:ext uri="{FF2B5EF4-FFF2-40B4-BE49-F238E27FC236}">
                <a16:creationId xmlns:a16="http://schemas.microsoft.com/office/drawing/2014/main" id="{919F1CC7-4DCD-475A-ABDD-5B006555AFC4}"/>
              </a:ext>
            </a:extLst>
          </p:cNvPr>
          <p:cNvSpPr txBox="1"/>
          <p:nvPr/>
        </p:nvSpPr>
        <p:spPr>
          <a:xfrm>
            <a:off x="228600" y="79181"/>
            <a:ext cx="11927571" cy="35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100"/>
            </a:pPr>
            <a:r>
              <a:rPr lang="pl-PL" sz="2000" b="1" dirty="0">
                <a:latin typeface="Arial"/>
                <a:ea typeface="Open Sans"/>
                <a:cs typeface="Arial"/>
                <a:sym typeface="Open Sans"/>
              </a:rPr>
              <a:t>ZADANIE 2 – UZUPEŁNIENIE CENTRUM PRZETWARZANIA DANYCH</a:t>
            </a:r>
          </a:p>
          <a:p>
            <a:pPr>
              <a:buSzPts val="1100"/>
            </a:pPr>
            <a:r>
              <a:rPr lang="pl-PL" sz="2000" b="1" dirty="0">
                <a:latin typeface="Arial"/>
                <a:ea typeface="Open Sans"/>
                <a:cs typeface="Arial"/>
                <a:sym typeface="Open Sans"/>
              </a:rPr>
              <a:t>O STACJĘ ODBIORU DANYCH I CENTRUM KONTROLI LOTÓW</a:t>
            </a:r>
            <a:endParaRPr lang="pl-PL" sz="2000" b="1" dirty="0">
              <a:latin typeface="Arial"/>
              <a:ea typeface="Open Sans"/>
              <a:cs typeface="Arial"/>
            </a:endParaRPr>
          </a:p>
        </p:txBody>
      </p:sp>
      <p:cxnSp>
        <p:nvCxnSpPr>
          <p:cNvPr id="21" name="Google Shape;277;p24">
            <a:extLst>
              <a:ext uri="{FF2B5EF4-FFF2-40B4-BE49-F238E27FC236}">
                <a16:creationId xmlns:a16="http://schemas.microsoft.com/office/drawing/2014/main" id="{913B2897-9674-48BC-8943-5E1AB29E4F7D}"/>
              </a:ext>
            </a:extLst>
          </p:cNvPr>
          <p:cNvCxnSpPr/>
          <p:nvPr/>
        </p:nvCxnSpPr>
        <p:spPr>
          <a:xfrm>
            <a:off x="228775" y="732525"/>
            <a:ext cx="11973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" name="Google Shape;263;p23">
            <a:extLst>
              <a:ext uri="{FF2B5EF4-FFF2-40B4-BE49-F238E27FC236}">
                <a16:creationId xmlns:a16="http://schemas.microsoft.com/office/drawing/2014/main" id="{956F7E1C-500F-4728-B542-6913B8B882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6120"/>
          <a:stretch/>
        </p:blipFill>
        <p:spPr>
          <a:xfrm>
            <a:off x="5857579" y="6575875"/>
            <a:ext cx="476842" cy="2821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56E1F42-8C97-D304-DBAD-903B3BE360EA}"/>
              </a:ext>
            </a:extLst>
          </p:cNvPr>
          <p:cNvSpPr txBox="1"/>
          <p:nvPr/>
        </p:nvSpPr>
        <p:spPr>
          <a:xfrm>
            <a:off x="7886400" y="604440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/>
              <a:t>https://www.axiomspace.com/news/axiom-spaces-mission-control-center-completes-first-international-space-station-payload-operation</a:t>
            </a:r>
            <a:endParaRPr lang="en-US" sz="800" dirty="0">
              <a:cs typeface="Calibri"/>
            </a:endParaRPr>
          </a:p>
        </p:txBody>
      </p:sp>
      <p:pic>
        <p:nvPicPr>
          <p:cNvPr id="5" name="Obraz 5" descr="Obraz zawierający tekst, wewnątrz, sprzęt elektroniczny, wyświetlanie&#10;&#10;Opis wygenerowany automatycznie">
            <a:extLst>
              <a:ext uri="{FF2B5EF4-FFF2-40B4-BE49-F238E27FC236}">
                <a16:creationId xmlns:a16="http://schemas.microsoft.com/office/drawing/2014/main" id="{5028A8BE-4A92-EBE7-D880-BC522BA00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596" y="3767971"/>
            <a:ext cx="3924090" cy="2310057"/>
          </a:xfrm>
          <a:prstGeom prst="rect">
            <a:avLst/>
          </a:prstGeom>
        </p:spPr>
      </p:pic>
      <p:sp>
        <p:nvSpPr>
          <p:cNvPr id="8" name="Google Shape;672;p80">
            <a:extLst>
              <a:ext uri="{FF2B5EF4-FFF2-40B4-BE49-F238E27FC236}">
                <a16:creationId xmlns:a16="http://schemas.microsoft.com/office/drawing/2014/main" id="{1C2102AC-046A-9693-1923-E7E55EED0740}"/>
              </a:ext>
            </a:extLst>
          </p:cNvPr>
          <p:cNvSpPr txBox="1"/>
          <p:nvPr/>
        </p:nvSpPr>
        <p:spPr>
          <a:xfrm>
            <a:off x="119743" y="542011"/>
            <a:ext cx="6554264" cy="5370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spcAft>
                <a:spcPts val="900"/>
              </a:spcAft>
            </a:pPr>
            <a:endParaRPr lang="pl-PL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3995" indent="-213995">
              <a:spcAft>
                <a:spcPts val="900"/>
              </a:spcAft>
              <a:buBlip>
                <a:blip r:embed="rId5"/>
              </a:buBlip>
            </a:pPr>
            <a:r>
              <a:rPr lang="pl-PL" sz="1400" dirty="0">
                <a:latin typeface="Arial"/>
                <a:ea typeface="+mn-lt"/>
                <a:cs typeface="+mn-lt"/>
              </a:rPr>
              <a:t>Skład:</a:t>
            </a:r>
            <a:br>
              <a:rPr lang="pl-PL" sz="1400" dirty="0">
                <a:latin typeface="Arial"/>
                <a:ea typeface="+mn-lt"/>
                <a:cs typeface="+mn-lt"/>
              </a:rPr>
            </a:br>
            <a:r>
              <a:rPr lang="pl-PL" sz="1400" dirty="0">
                <a:latin typeface="Arial"/>
                <a:ea typeface="+mn-lt"/>
                <a:cs typeface="+mn-lt"/>
              </a:rPr>
              <a:t>Stacja składa się z 3,7m centralnie zasilanej anteny parabolicznej, działającej w paśmie S oraz X, jednostki sterującej oraz dedykowanych serwerów z oprogramowaniem. </a:t>
            </a:r>
            <a:br>
              <a:rPr lang="pl-PL" sz="1400" dirty="0">
                <a:latin typeface="Arial"/>
                <a:ea typeface="+mn-lt"/>
                <a:cs typeface="+mn-lt"/>
              </a:rPr>
            </a:br>
            <a:endParaRPr lang="pl-PL" sz="1400" dirty="0">
              <a:latin typeface="Arial"/>
              <a:ea typeface="+mn-lt"/>
              <a:cs typeface="+mn-lt"/>
            </a:endParaRPr>
          </a:p>
          <a:p>
            <a:pPr marL="213995" indent="-213995">
              <a:spcAft>
                <a:spcPts val="900"/>
              </a:spcAft>
              <a:buBlip>
                <a:blip r:embed="rId5"/>
              </a:buBlip>
            </a:pPr>
            <a:r>
              <a:rPr lang="pl-PL" sz="1400" dirty="0">
                <a:latin typeface="Arial"/>
                <a:ea typeface="+mn-lt"/>
                <a:cs typeface="+mn-lt"/>
              </a:rPr>
              <a:t>Wykorzystanie:</a:t>
            </a:r>
          </a:p>
          <a:p>
            <a:pPr marL="671195" lvl="1" indent="-213995">
              <a:spcAft>
                <a:spcPts val="900"/>
              </a:spcAft>
              <a:buBlip>
                <a:blip r:embed="rId5"/>
              </a:buBlip>
            </a:pPr>
            <a:r>
              <a:rPr lang="pl-PL" sz="1400" dirty="0">
                <a:latin typeface="Arial"/>
                <a:ea typeface="+mn-lt"/>
                <a:cs typeface="+mn-lt"/>
              </a:rPr>
              <a:t>Powstanie stacjonarnego i mobilne centrum analizy danych satelitarnych.</a:t>
            </a:r>
          </a:p>
          <a:p>
            <a:pPr marL="671195" lvl="1" indent="-213995">
              <a:spcAft>
                <a:spcPts val="900"/>
              </a:spcAft>
              <a:buBlip>
                <a:blip r:embed="rId5"/>
              </a:buBlip>
            </a:pPr>
            <a:r>
              <a:rPr lang="pl-PL" sz="1400" dirty="0">
                <a:latin typeface="Arial"/>
                <a:ea typeface="+mn-lt"/>
                <a:cs typeface="+mn-lt"/>
              </a:rPr>
              <a:t>Powstanie centrum szkoleniowego – składające się z infrastruktury i modułów szkoleniowych. </a:t>
            </a:r>
            <a:r>
              <a:rPr lang="pl-PL" sz="1400" b="1" dirty="0">
                <a:latin typeface="Arial"/>
                <a:ea typeface="+mn-lt"/>
                <a:cs typeface="+mn-lt"/>
              </a:rPr>
              <a:t>Będą one służyć do poszerzania wiedzy i umiejętności związanych z wykorzystywaniem danych satelitarnych. </a:t>
            </a:r>
            <a:endParaRPr lang="pl-PL" sz="1400" b="1" strike="sngStrike" dirty="0">
              <a:latin typeface="Arial"/>
              <a:ea typeface="+mn-lt"/>
              <a:cs typeface="+mn-lt"/>
            </a:endParaRPr>
          </a:p>
          <a:p>
            <a:pPr marL="671195" lvl="1" indent="-213995">
              <a:spcAft>
                <a:spcPts val="900"/>
              </a:spcAft>
              <a:buBlip>
                <a:blip r:embed="rId5"/>
              </a:buBlip>
            </a:pPr>
            <a:r>
              <a:rPr lang="pl-PL" sz="1400" dirty="0">
                <a:latin typeface="Arial"/>
                <a:ea typeface="+mn-lt"/>
                <a:cs typeface="+mn-lt"/>
              </a:rPr>
              <a:t>Województwo </a:t>
            </a:r>
            <a:r>
              <a:rPr lang="pl-PL" sz="14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lubuskie</a:t>
            </a:r>
            <a:r>
              <a:rPr lang="pl-PL" sz="1400" dirty="0">
                <a:latin typeface="Arial"/>
                <a:ea typeface="+mn-lt"/>
                <a:cs typeface="+mn-lt"/>
              </a:rPr>
              <a:t> będzie mogło pozyskiwać oraz wykorzystywać dane satelitarne z naszego oraz innych satelitów. </a:t>
            </a:r>
            <a:br>
              <a:rPr lang="pl-PL" sz="1400" dirty="0">
                <a:latin typeface="Arial"/>
                <a:ea typeface="+mn-lt"/>
                <a:cs typeface="+mn-lt"/>
              </a:rPr>
            </a:br>
            <a:br>
              <a:rPr lang="pl-PL" sz="1400" strike="sngStrike" dirty="0">
                <a:latin typeface="Arial"/>
                <a:ea typeface="+mn-lt"/>
                <a:cs typeface="+mn-lt"/>
              </a:rPr>
            </a:br>
            <a:endParaRPr lang="pl-PL" sz="1400" strike="sngStrike" dirty="0">
              <a:latin typeface="Arial"/>
              <a:ea typeface="+mn-lt"/>
              <a:cs typeface="+mn-lt"/>
            </a:endParaRPr>
          </a:p>
          <a:p>
            <a:pPr marL="213995" indent="-213995" algn="just">
              <a:spcAft>
                <a:spcPts val="900"/>
              </a:spcAft>
              <a:buBlip>
                <a:blip r:embed="rId5"/>
              </a:buBlip>
            </a:pPr>
            <a:endParaRPr lang="pl-PL" sz="1400" dirty="0">
              <a:latin typeface="Arial" panose="020B0604020202020204" pitchFamily="34" charset="0"/>
              <a:cs typeface="Calibri"/>
            </a:endParaRPr>
          </a:p>
          <a:p>
            <a:pPr algn="just"/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br>
              <a:rPr lang="pl-PL" sz="1400" u="sng" dirty="0">
                <a:latin typeface="Arial"/>
                <a:cs typeface="Arial"/>
              </a:rPr>
            </a:br>
            <a:endParaRPr lang="pl-PL" sz="1400" u="sng" dirty="0">
              <a:latin typeface="Arial"/>
              <a:cs typeface="Arial"/>
            </a:endParaRPr>
          </a:p>
          <a:p>
            <a:pPr marL="213995" indent="-213995" algn="just">
              <a:spcAft>
                <a:spcPts val="900"/>
              </a:spcAft>
              <a:buBlip>
                <a:blip r:embed="rId5"/>
              </a:buBlip>
            </a:pPr>
            <a:endParaRPr lang="pl-PL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3995" indent="-213995" algn="just">
              <a:spcAft>
                <a:spcPts val="900"/>
              </a:spcAft>
              <a:buChar char="•"/>
            </a:pPr>
            <a:endParaRPr lang="pl-PL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900"/>
              </a:spcAft>
            </a:pPr>
            <a:endParaRPr lang="pl-PL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900"/>
              </a:spcAft>
            </a:pP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900"/>
              </a:spcAft>
            </a:pP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B9028B0F-79BC-277E-6789-AF597D8940F3}"/>
              </a:ext>
            </a:extLst>
          </p:cNvPr>
          <p:cNvSpPr txBox="1"/>
          <p:nvPr/>
        </p:nvSpPr>
        <p:spPr>
          <a:xfrm>
            <a:off x="7522029" y="3248399"/>
            <a:ext cx="376645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800" dirty="0">
                <a:ea typeface="+mn-lt"/>
                <a:cs typeface="+mn-lt"/>
              </a:rPr>
              <a:t>Antena paraboliczna o wysokości 3,7m, w kopule,, posadowiona w Nowej Zelandii (dla </a:t>
            </a:r>
            <a:r>
              <a:rPr lang="pl-PL" sz="800" dirty="0" err="1">
                <a:ea typeface="+mn-lt"/>
                <a:cs typeface="+mn-lt"/>
              </a:rPr>
              <a:t>kofo</a:t>
            </a:r>
            <a:r>
              <a:rPr lang="pl-PL" sz="800" dirty="0">
                <a:ea typeface="+mn-lt"/>
                <a:cs typeface="+mn-lt"/>
              </a:rPr>
              <a:t>)</a:t>
            </a:r>
            <a:endParaRPr lang="pl-PL" dirty="0">
              <a:ea typeface="+mn-lt"/>
              <a:cs typeface="+mn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1AF080F-C492-EFDF-88BD-1C2C49C654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596" y="917326"/>
            <a:ext cx="4027846" cy="231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F491423-717A-40A6-C226-9A5A9B32C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722239"/>
            <a:ext cx="1250004" cy="55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601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76;p24">
            <a:extLst>
              <a:ext uri="{FF2B5EF4-FFF2-40B4-BE49-F238E27FC236}">
                <a16:creationId xmlns:a16="http://schemas.microsoft.com/office/drawing/2014/main" id="{919F1CC7-4DCD-475A-ABDD-5B006555AFC4}"/>
              </a:ext>
            </a:extLst>
          </p:cNvPr>
          <p:cNvSpPr txBox="1"/>
          <p:nvPr/>
        </p:nvSpPr>
        <p:spPr>
          <a:xfrm>
            <a:off x="228601" y="79181"/>
            <a:ext cx="12090856" cy="35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lang="pl-PL" sz="2000" b="1" dirty="0">
              <a:latin typeface="Arial"/>
              <a:ea typeface="Open Sans"/>
              <a:cs typeface="Arial"/>
            </a:endParaRPr>
          </a:p>
          <a:p>
            <a:br>
              <a:rPr lang="pl-PL" sz="2000" b="1" dirty="0">
                <a:latin typeface="Arial"/>
                <a:ea typeface="Open Sans"/>
                <a:cs typeface="Arial"/>
              </a:rPr>
            </a:br>
            <a:br>
              <a:rPr lang="pl-PL" sz="2000" b="1" dirty="0">
                <a:latin typeface="Arial"/>
                <a:ea typeface="Open Sans"/>
                <a:cs typeface="Arial"/>
                <a:sym typeface="Open Sans"/>
              </a:rPr>
            </a:br>
            <a:endParaRPr lang="pl-PL" sz="2000" b="1" dirty="0">
              <a:latin typeface="Arial"/>
              <a:ea typeface="Open Sans"/>
              <a:cs typeface="Arial"/>
            </a:endParaRPr>
          </a:p>
        </p:txBody>
      </p:sp>
      <p:cxnSp>
        <p:nvCxnSpPr>
          <p:cNvPr id="21" name="Google Shape;277;p24">
            <a:extLst>
              <a:ext uri="{FF2B5EF4-FFF2-40B4-BE49-F238E27FC236}">
                <a16:creationId xmlns:a16="http://schemas.microsoft.com/office/drawing/2014/main" id="{913B2897-9674-48BC-8943-5E1AB29E4F7D}"/>
              </a:ext>
            </a:extLst>
          </p:cNvPr>
          <p:cNvCxnSpPr/>
          <p:nvPr/>
        </p:nvCxnSpPr>
        <p:spPr>
          <a:xfrm>
            <a:off x="228775" y="732525"/>
            <a:ext cx="11973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" name="Google Shape;263;p23">
            <a:extLst>
              <a:ext uri="{FF2B5EF4-FFF2-40B4-BE49-F238E27FC236}">
                <a16:creationId xmlns:a16="http://schemas.microsoft.com/office/drawing/2014/main" id="{956F7E1C-500F-4728-B542-6913B8B882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6120"/>
          <a:stretch/>
        </p:blipFill>
        <p:spPr>
          <a:xfrm>
            <a:off x="5857579" y="6575875"/>
            <a:ext cx="476842" cy="2821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ela 9">
            <a:extLst>
              <a:ext uri="{FF2B5EF4-FFF2-40B4-BE49-F238E27FC236}">
                <a16:creationId xmlns:a16="http://schemas.microsoft.com/office/drawing/2014/main" id="{98519308-2468-CBE9-3F46-71EC2DF0DD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765742"/>
              </p:ext>
            </p:extLst>
          </p:nvPr>
        </p:nvGraphicFramePr>
        <p:xfrm>
          <a:off x="1726941" y="2882401"/>
          <a:ext cx="9575819" cy="233185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762261">
                  <a:extLst>
                    <a:ext uri="{9D8B030D-6E8A-4147-A177-3AD203B41FA5}">
                      <a16:colId xmlns:a16="http://schemas.microsoft.com/office/drawing/2014/main" val="3972490977"/>
                    </a:ext>
                  </a:extLst>
                </a:gridCol>
                <a:gridCol w="4813558">
                  <a:extLst>
                    <a:ext uri="{9D8B030D-6E8A-4147-A177-3AD203B41FA5}">
                      <a16:colId xmlns:a16="http://schemas.microsoft.com/office/drawing/2014/main" val="1051949865"/>
                    </a:ext>
                  </a:extLst>
                </a:gridCol>
              </a:tblGrid>
              <a:tr h="469896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 kosztowy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Cena (PLN)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78137"/>
                  </a:ext>
                </a:extLst>
              </a:tr>
              <a:tr h="469896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Stacja kontroli satelity i odbioru danych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Hardware: antena, wzmacniacze, filtry, demodulator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Oprogramowanie (12 miesięcy)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SUMA:  8 500 000 zł</a:t>
                      </a:r>
                      <a:endParaRPr lang="pl-PL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pl-PL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879006"/>
                  </a:ext>
                </a:extLst>
              </a:tr>
              <a:tr h="368440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Wyposażenie: stacje robocze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/>
                        <a:t>SUMA:  8 500 000 zł</a:t>
                      </a:r>
                      <a:endParaRPr lang="pl-PL" sz="140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pl-PL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22657"/>
                  </a:ext>
                </a:extLst>
              </a:tr>
              <a:tr h="42454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l-PL" sz="14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Obsługa - zespół dwu osobowy przez 2 lata</a:t>
                      </a:r>
                      <a:endParaRPr lang="pl-P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pl-PL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188920"/>
                  </a:ext>
                </a:extLst>
              </a:tr>
              <a:tr h="337457"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Montaż i utrzymanie techniczne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pl-PL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70086"/>
                  </a:ext>
                </a:extLst>
              </a:tr>
            </a:tbl>
          </a:graphicData>
        </a:graphic>
      </p:graphicFrame>
      <p:sp>
        <p:nvSpPr>
          <p:cNvPr id="3" name="Google Shape;276;p24">
            <a:extLst>
              <a:ext uri="{FF2B5EF4-FFF2-40B4-BE49-F238E27FC236}">
                <a16:creationId xmlns:a16="http://schemas.microsoft.com/office/drawing/2014/main" id="{5F5F2414-C292-CB68-19D7-B746119AEBBC}"/>
              </a:ext>
            </a:extLst>
          </p:cNvPr>
          <p:cNvSpPr txBox="1"/>
          <p:nvPr/>
        </p:nvSpPr>
        <p:spPr>
          <a:xfrm>
            <a:off x="228600" y="79181"/>
            <a:ext cx="11927571" cy="35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100"/>
            </a:pPr>
            <a:r>
              <a:rPr lang="pl-PL" sz="2000" b="1" dirty="0">
                <a:latin typeface="Arial"/>
                <a:ea typeface="Open Sans"/>
                <a:cs typeface="Arial"/>
                <a:sym typeface="Open Sans"/>
              </a:rPr>
              <a:t>ZADANIE 2 – UZUPEŁNIENIE CENTRUM PRZETWARZANIA I INTERPRETACJI DANYCH SATELITARNYCH O STACJĘ ODBIORU DANYCH I CENTRUM KONTROLI LOTÓW</a:t>
            </a:r>
            <a:endParaRPr lang="pl-PL" sz="2000" b="1" dirty="0">
              <a:latin typeface="Arial"/>
              <a:ea typeface="Open Sans"/>
              <a:cs typeface="Arial"/>
            </a:endParaRPr>
          </a:p>
        </p:txBody>
      </p:sp>
      <p:sp>
        <p:nvSpPr>
          <p:cNvPr id="4" name="Google Shape;672;p80">
            <a:extLst>
              <a:ext uri="{FF2B5EF4-FFF2-40B4-BE49-F238E27FC236}">
                <a16:creationId xmlns:a16="http://schemas.microsoft.com/office/drawing/2014/main" id="{2BBF7595-B9FA-8C15-8F2C-8C96C897F3E6}"/>
              </a:ext>
            </a:extLst>
          </p:cNvPr>
          <p:cNvSpPr txBox="1"/>
          <p:nvPr/>
        </p:nvSpPr>
        <p:spPr>
          <a:xfrm>
            <a:off x="228600" y="924713"/>
            <a:ext cx="9559512" cy="162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900"/>
              </a:spcAft>
            </a:pPr>
            <a:r>
              <a:rPr lang="pl-PL" sz="1400" u="sng" dirty="0">
                <a:latin typeface="Arial"/>
                <a:cs typeface="Arial"/>
              </a:rPr>
              <a:t>STACJA NAZIEMNA</a:t>
            </a:r>
            <a:endParaRPr lang="pl-PL" sz="1400" dirty="0">
              <a:latin typeface="Arial"/>
              <a:cs typeface="Arial"/>
            </a:endParaRPr>
          </a:p>
          <a:p>
            <a:pPr marL="213995" indent="-213995">
              <a:spcAft>
                <a:spcPts val="900"/>
              </a:spcAft>
              <a:buFont typeface="Arial"/>
              <a:buBlip>
                <a:blip r:embed="rId4"/>
              </a:buBlip>
            </a:pPr>
            <a:r>
              <a:rPr lang="pl-PL" sz="1400" dirty="0">
                <a:latin typeface="Arial"/>
                <a:ea typeface="+mn-lt"/>
                <a:cs typeface="+mn-lt"/>
              </a:rPr>
              <a:t>Satelitarna stacja naziemna zlokalizowana w PTK działająca w ramach Centrum przetwarzania i interpretacji danych satelitarnych</a:t>
            </a:r>
            <a:endParaRPr lang="pl-PL" dirty="0">
              <a:latin typeface="Arial"/>
              <a:ea typeface="+mn-lt"/>
              <a:cs typeface="+mn-lt"/>
            </a:endParaRPr>
          </a:p>
          <a:p>
            <a:pPr marL="213995" indent="-213995">
              <a:spcAft>
                <a:spcPts val="900"/>
              </a:spcAft>
              <a:buBlip>
                <a:blip r:embed="rId4"/>
              </a:buBlip>
            </a:pPr>
            <a:r>
              <a:rPr lang="pl-PL" sz="1400" b="1" dirty="0">
                <a:solidFill>
                  <a:srgbClr val="2C2F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Przeznaczona zarówno do sterowania satelitą jak i do odbioru danych – </a:t>
            </a:r>
            <a:r>
              <a:rPr lang="pl-PL" sz="1400" dirty="0">
                <a:solidFill>
                  <a:srgbClr val="2C2F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zastosowanie przy budowie CubeSat jak również kolejnych satelitów wynoszonych przez PTK i kontrahentów.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672;p80">
            <a:extLst>
              <a:ext uri="{FF2B5EF4-FFF2-40B4-BE49-F238E27FC236}">
                <a16:creationId xmlns:a16="http://schemas.microsoft.com/office/drawing/2014/main" id="{85993EE5-6D80-B9AE-DF57-53B2D00934B2}"/>
              </a:ext>
            </a:extLst>
          </p:cNvPr>
          <p:cNvSpPr txBox="1"/>
          <p:nvPr/>
        </p:nvSpPr>
        <p:spPr>
          <a:xfrm>
            <a:off x="1631930" y="2494201"/>
            <a:ext cx="3201327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900"/>
              </a:spcAft>
            </a:pPr>
            <a:r>
              <a:rPr lang="pl-PL" sz="1200" dirty="0">
                <a:latin typeface="Arial"/>
                <a:cs typeface="Arial"/>
              </a:rPr>
              <a:t>SZACUNKOWY KOSZTORYS: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D617BCC-F397-A4EB-C0A8-DE166C4D72C0}"/>
              </a:ext>
            </a:extLst>
          </p:cNvPr>
          <p:cNvSpPr txBox="1"/>
          <p:nvPr/>
        </p:nvSpPr>
        <p:spPr>
          <a:xfrm>
            <a:off x="9677246" y="6131937"/>
            <a:ext cx="6405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pl-PL" i="1" dirty="0"/>
              <a:t>Lubuskie Warte Zachodu!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287BB21-021D-0A2A-4EF8-9A85E279F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722239"/>
            <a:ext cx="1250004" cy="55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840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76;p24">
            <a:extLst>
              <a:ext uri="{FF2B5EF4-FFF2-40B4-BE49-F238E27FC236}">
                <a16:creationId xmlns:a16="http://schemas.microsoft.com/office/drawing/2014/main" id="{919F1CC7-4DCD-475A-ABDD-5B006555AFC4}"/>
              </a:ext>
            </a:extLst>
          </p:cNvPr>
          <p:cNvSpPr txBox="1"/>
          <p:nvPr/>
        </p:nvSpPr>
        <p:spPr>
          <a:xfrm>
            <a:off x="228600" y="108857"/>
            <a:ext cx="11851371" cy="647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100"/>
            </a:pPr>
            <a:r>
              <a:rPr lang="pl-PL" sz="2000" b="1" dirty="0">
                <a:solidFill>
                  <a:schemeClr val="dk1"/>
                </a:solidFill>
                <a:latin typeface="Arial"/>
                <a:ea typeface="Open Sans"/>
                <a:cs typeface="Arial"/>
                <a:sym typeface="Open Sans"/>
              </a:rPr>
              <a:t>ZADANIE 3 - </a:t>
            </a:r>
            <a:r>
              <a:rPr lang="pl-PL" sz="2000" b="1" dirty="0">
                <a:solidFill>
                  <a:schemeClr val="dk1"/>
                </a:solidFill>
                <a:latin typeface="Arial"/>
                <a:ea typeface="Open Sans"/>
                <a:cs typeface="Arial"/>
              </a:rPr>
              <a:t>BUDOWA I WYNIESIENIE LUBUSKIEGO SATELITY CUBESAT</a:t>
            </a:r>
          </a:p>
          <a:p>
            <a:pPr>
              <a:buSzPts val="1100"/>
            </a:pPr>
            <a:endParaRPr lang="pl-PL" sz="2000" b="1" dirty="0">
              <a:solidFill>
                <a:schemeClr val="dk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</p:txBody>
      </p:sp>
      <p:cxnSp>
        <p:nvCxnSpPr>
          <p:cNvPr id="21" name="Google Shape;277;p24">
            <a:extLst>
              <a:ext uri="{FF2B5EF4-FFF2-40B4-BE49-F238E27FC236}">
                <a16:creationId xmlns:a16="http://schemas.microsoft.com/office/drawing/2014/main" id="{913B2897-9674-48BC-8943-5E1AB29E4F7D}"/>
              </a:ext>
            </a:extLst>
          </p:cNvPr>
          <p:cNvCxnSpPr/>
          <p:nvPr/>
        </p:nvCxnSpPr>
        <p:spPr>
          <a:xfrm>
            <a:off x="228775" y="732525"/>
            <a:ext cx="11973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" name="Google Shape;263;p23">
            <a:extLst>
              <a:ext uri="{FF2B5EF4-FFF2-40B4-BE49-F238E27FC236}">
                <a16:creationId xmlns:a16="http://schemas.microsoft.com/office/drawing/2014/main" id="{956F7E1C-500F-4728-B542-6913B8B882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6120"/>
          <a:stretch/>
        </p:blipFill>
        <p:spPr>
          <a:xfrm>
            <a:off x="5857579" y="6575875"/>
            <a:ext cx="476842" cy="2821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D8AD289-73A5-32FF-63B9-94A57958AD7B}"/>
              </a:ext>
            </a:extLst>
          </p:cNvPr>
          <p:cNvSpPr txBox="1"/>
          <p:nvPr/>
        </p:nvSpPr>
        <p:spPr>
          <a:xfrm>
            <a:off x="9503075" y="6012194"/>
            <a:ext cx="6405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pl-PL" i="1" dirty="0"/>
              <a:t>Lubuskie Warte Zachodu!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B470596-5112-8B60-8871-2A0796ED79E1}"/>
              </a:ext>
            </a:extLst>
          </p:cNvPr>
          <p:cNvSpPr txBox="1"/>
          <p:nvPr/>
        </p:nvSpPr>
        <p:spPr>
          <a:xfrm>
            <a:off x="441935" y="882451"/>
            <a:ext cx="11306470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Aft>
                <a:spcPts val="900"/>
              </a:spcAft>
            </a:pPr>
            <a:r>
              <a:rPr lang="pl-PL" sz="1400" b="1" dirty="0">
                <a:latin typeface="Arial"/>
                <a:cs typeface="Arial"/>
              </a:rPr>
              <a:t>Hertz New Technologies proponuje organizację, budowę wraz z wyniesieniem małego, w pełni funkcjonalnego satelity obserwacyjnego ziemi. Wszystko to pod patronatem Akademii Kosmicznej PTK, która będzie odpowiedzialna za m.in. szerzenie wiedzy oraz promocję Województwa Lubuskiego</a:t>
            </a:r>
            <a:r>
              <a:rPr lang="pl-PL" sz="1400" dirty="0">
                <a:latin typeface="Arial"/>
                <a:cs typeface="Arial"/>
              </a:rPr>
              <a:t>.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FD81C9-5601-AE68-EA92-47B9C0E1F3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9538034"/>
              </p:ext>
            </p:extLst>
          </p:nvPr>
        </p:nvGraphicFramePr>
        <p:xfrm>
          <a:off x="1836491" y="1462142"/>
          <a:ext cx="7572847" cy="4919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8B173B-3465-943B-36EC-C6E40CA819B0}"/>
              </a:ext>
            </a:extLst>
          </p:cNvPr>
          <p:cNvSpPr txBox="1"/>
          <p:nvPr/>
        </p:nvSpPr>
        <p:spPr>
          <a:xfrm>
            <a:off x="1876930" y="2211487"/>
            <a:ext cx="1476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>
                <a:latin typeface="Arial" panose="020B0604020202020204" pitchFamily="34" charset="0"/>
                <a:cs typeface="Arial" panose="020B0604020202020204" pitchFamily="34" charset="0"/>
              </a:rPr>
              <a:t>WYKORZYSTANIE PTK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728309D-13C0-CB17-1A6F-B12B7283F721}"/>
              </a:ext>
            </a:extLst>
          </p:cNvPr>
          <p:cNvSpPr txBox="1"/>
          <p:nvPr/>
        </p:nvSpPr>
        <p:spPr>
          <a:xfrm>
            <a:off x="2235949" y="3708911"/>
            <a:ext cx="1390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>
                <a:latin typeface="Arial" panose="020B0604020202020204" pitchFamily="34" charset="0"/>
                <a:cs typeface="Arial" panose="020B0604020202020204" pitchFamily="34" charset="0"/>
              </a:rPr>
              <a:t>PRZEZNACZENIE</a:t>
            </a: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100" b="1" dirty="0">
                <a:latin typeface="Arial" panose="020B0604020202020204" pitchFamily="34" charset="0"/>
                <a:cs typeface="Arial" panose="020B0604020202020204" pitchFamily="34" charset="0"/>
              </a:rPr>
              <a:t>SATELITY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7196467-C5E6-BA36-329E-039F56FCE0DC}"/>
              </a:ext>
            </a:extLst>
          </p:cNvPr>
          <p:cNvSpPr txBox="1"/>
          <p:nvPr/>
        </p:nvSpPr>
        <p:spPr>
          <a:xfrm>
            <a:off x="1922690" y="5226228"/>
            <a:ext cx="1276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>
                <a:latin typeface="Arial" panose="020B0604020202020204" pitchFamily="34" charset="0"/>
                <a:cs typeface="Arial" panose="020B0604020202020204" pitchFamily="34" charset="0"/>
              </a:rPr>
              <a:t>STANDARD BUDOWY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4AA260E-F12E-DE83-2159-BCCAF1C66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722239"/>
            <a:ext cx="1250004" cy="55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777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0"/>
          <p:cNvSpPr txBox="1"/>
          <p:nvPr/>
        </p:nvSpPr>
        <p:spPr>
          <a:xfrm>
            <a:off x="228600" y="904670"/>
            <a:ext cx="6536094" cy="452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  <a:spcAft>
                <a:spcPts val="900"/>
              </a:spcAft>
            </a:pPr>
            <a:r>
              <a:rPr lang="pl-PL" sz="1400" u="sng" dirty="0">
                <a:latin typeface="Arial" panose="020B0604020202020204" pitchFamily="34" charset="0"/>
                <a:cs typeface="Arial" panose="020B0604020202020204" pitchFamily="34" charset="0"/>
              </a:rPr>
              <a:t>SATELITA</a:t>
            </a:r>
            <a:endParaRPr lang="pl-PL" dirty="0"/>
          </a:p>
          <a:p>
            <a:pPr marL="213995" indent="-213995">
              <a:lnSpc>
                <a:spcPct val="150000"/>
              </a:lnSpc>
              <a:spcAft>
                <a:spcPts val="900"/>
              </a:spcAft>
              <a:buBlip>
                <a:blip r:embed="rId3"/>
              </a:buBlip>
            </a:pPr>
            <a:r>
              <a:rPr lang="pl-PL" sz="1400" dirty="0">
                <a:latin typeface="Arial"/>
                <a:cs typeface="Arial"/>
              </a:rPr>
              <a:t>Przeznaczenie: </a:t>
            </a:r>
            <a:r>
              <a:rPr lang="pl-PL" sz="1400" b="1" dirty="0">
                <a:latin typeface="Arial"/>
                <a:cs typeface="Arial"/>
              </a:rPr>
              <a:t>obserwacja Ziemi</a:t>
            </a:r>
          </a:p>
          <a:p>
            <a:pPr marL="213995" indent="-213995">
              <a:lnSpc>
                <a:spcPct val="150000"/>
              </a:lnSpc>
              <a:spcAft>
                <a:spcPts val="900"/>
              </a:spcAft>
              <a:buBlip>
                <a:blip r:embed="rId3"/>
              </a:buBlip>
            </a:pPr>
            <a:r>
              <a:rPr lang="pl-PL" sz="1400" dirty="0">
                <a:latin typeface="Arial"/>
                <a:cs typeface="Arial"/>
              </a:rPr>
              <a:t>Platforma: CubeSat 6U, </a:t>
            </a:r>
            <a:r>
              <a:rPr lang="pl-PL" sz="1400" b="1" dirty="0">
                <a:latin typeface="Arial"/>
                <a:cs typeface="Arial"/>
              </a:rPr>
              <a:t>masa do 12 kg</a:t>
            </a:r>
          </a:p>
          <a:p>
            <a:pPr marL="213995" indent="-213995">
              <a:lnSpc>
                <a:spcPct val="150000"/>
              </a:lnSpc>
              <a:spcAft>
                <a:spcPts val="900"/>
              </a:spcAft>
              <a:buBlip>
                <a:blip r:embed="rId3"/>
              </a:buBlip>
            </a:pPr>
            <a:r>
              <a:rPr lang="pl-PL" sz="1400" dirty="0">
                <a:latin typeface="Arial"/>
                <a:cs typeface="Arial"/>
              </a:rPr>
              <a:t>Instrument: </a:t>
            </a:r>
            <a:r>
              <a:rPr lang="pl-PL" sz="1400" b="1" dirty="0">
                <a:latin typeface="Arial"/>
                <a:cs typeface="Arial"/>
              </a:rPr>
              <a:t>kamera hiperspektralna </a:t>
            </a:r>
          </a:p>
          <a:p>
            <a:pPr marL="213995" indent="-213995">
              <a:lnSpc>
                <a:spcPct val="150000"/>
              </a:lnSpc>
              <a:spcAft>
                <a:spcPts val="900"/>
              </a:spcAft>
              <a:buBlip>
                <a:blip r:embed="rId3"/>
              </a:buBlip>
            </a:pPr>
            <a:r>
              <a:rPr lang="pl-PL" sz="1400" b="1" dirty="0">
                <a:latin typeface="Arial"/>
                <a:cs typeface="Arial"/>
              </a:rPr>
              <a:t>Orbita: biegunowa</a:t>
            </a:r>
            <a:r>
              <a:rPr lang="pl-PL" sz="1400" dirty="0">
                <a:latin typeface="Arial"/>
                <a:cs typeface="Arial"/>
              </a:rPr>
              <a:t>, synchroniczna ze Słońcem, wysokość 500 - 600 km</a:t>
            </a:r>
          </a:p>
          <a:p>
            <a:pPr marL="213995" indent="-213995">
              <a:lnSpc>
                <a:spcPct val="150000"/>
              </a:lnSpc>
              <a:spcAft>
                <a:spcPts val="900"/>
              </a:spcAft>
              <a:buBlip>
                <a:blip r:embed="rId3"/>
              </a:buBlip>
            </a:pPr>
            <a:r>
              <a:rPr lang="pl-PL" sz="1400" dirty="0">
                <a:latin typeface="Arial"/>
                <a:cs typeface="Arial"/>
              </a:rPr>
              <a:t>Czas budowy wraz z umieszczeniem na orbicie: </a:t>
            </a:r>
            <a:r>
              <a:rPr lang="pl-PL" sz="1400" b="1" dirty="0">
                <a:latin typeface="Arial"/>
                <a:cs typeface="Arial"/>
              </a:rPr>
              <a:t>2 lata</a:t>
            </a: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3995" indent="-213995">
              <a:lnSpc>
                <a:spcPct val="150000"/>
              </a:lnSpc>
              <a:spcAft>
                <a:spcPts val="900"/>
              </a:spcAft>
              <a:buBlip>
                <a:blip r:embed="rId3"/>
              </a:buBlip>
            </a:pPr>
            <a:r>
              <a:rPr lang="pl-PL" sz="1400" dirty="0">
                <a:latin typeface="Arial"/>
                <a:cs typeface="Arial"/>
              </a:rPr>
              <a:t>Metodologia: </a:t>
            </a:r>
            <a:r>
              <a:rPr lang="pl-PL" sz="1400" b="1" dirty="0">
                <a:latin typeface="Arial"/>
                <a:cs typeface="Arial"/>
              </a:rPr>
              <a:t>integracja z podsystemów, testy w PTK</a:t>
            </a:r>
            <a:endParaRPr lang="pl-PL" sz="1400" b="1" dirty="0">
              <a:latin typeface="Arial"/>
              <a:cs typeface="Arial" panose="020B0604020202020204" pitchFamily="34" charset="0"/>
            </a:endParaRPr>
          </a:p>
          <a:p>
            <a:pPr marL="213995" indent="-213995">
              <a:lnSpc>
                <a:spcPct val="150000"/>
              </a:lnSpc>
              <a:spcAft>
                <a:spcPts val="900"/>
              </a:spcAft>
              <a:buBlip>
                <a:blip r:embed="rId3"/>
              </a:buBlip>
            </a:pPr>
            <a:r>
              <a:rPr lang="pl-PL" sz="1400" dirty="0">
                <a:latin typeface="Arial"/>
                <a:cs typeface="Calibri"/>
              </a:rPr>
              <a:t>Pobór</a:t>
            </a:r>
            <a:r>
              <a:rPr lang="pl-PL" sz="1400" dirty="0">
                <a:latin typeface="Arial"/>
                <a:ea typeface="+mn-lt"/>
                <a:cs typeface="+mn-lt"/>
              </a:rPr>
              <a:t> mocy satelity z rozwijanych paneli słonecznych do 22 W</a:t>
            </a:r>
            <a:endParaRPr lang="pl-PL" sz="1400" dirty="0">
              <a:latin typeface="Arial"/>
              <a:ea typeface="+mn-lt"/>
              <a:cs typeface="Arial"/>
            </a:endParaRPr>
          </a:p>
          <a:p>
            <a:pPr marL="213995" indent="-213995">
              <a:lnSpc>
                <a:spcPct val="150000"/>
              </a:lnSpc>
              <a:spcAft>
                <a:spcPts val="900"/>
              </a:spcAft>
              <a:buBlip>
                <a:blip r:embed="rId3"/>
              </a:buBlip>
            </a:pPr>
            <a:r>
              <a:rPr lang="pl-PL" sz="1400" dirty="0">
                <a:latin typeface="Arial"/>
                <a:ea typeface="+mn-lt"/>
                <a:cs typeface="+mn-lt"/>
              </a:rPr>
              <a:t>Własna stacja kontroli satelity i odbioru danych</a:t>
            </a:r>
            <a:endParaRPr lang="pl-PL" dirty="0">
              <a:latin typeface="Arial"/>
              <a:ea typeface="+mn-lt"/>
              <a:cs typeface="Arial"/>
            </a:endParaRPr>
          </a:p>
          <a:p>
            <a:pPr marL="213995" indent="-213995">
              <a:lnSpc>
                <a:spcPct val="150000"/>
              </a:lnSpc>
              <a:spcAft>
                <a:spcPts val="900"/>
              </a:spcAft>
              <a:buBlip>
                <a:blip r:embed="rId3"/>
              </a:buBlip>
            </a:pPr>
            <a:r>
              <a:rPr lang="pl-PL" sz="1400" dirty="0">
                <a:latin typeface="Arial"/>
                <a:ea typeface="+mn-lt"/>
                <a:cs typeface="+mn-lt"/>
              </a:rPr>
              <a:t>Ośrodek przetwarzania zdjęć satelitarnych</a:t>
            </a:r>
            <a:endParaRPr lang="pl-PL" dirty="0">
              <a:latin typeface="Arial"/>
              <a:cs typeface="Arial"/>
            </a:endParaRPr>
          </a:p>
          <a:p>
            <a:pPr marL="213995" indent="-213995">
              <a:spcAft>
                <a:spcPts val="900"/>
              </a:spcAft>
              <a:buChar char="•"/>
            </a:pP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endParaRPr lang="pl-PL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Google Shape;277;p24">
            <a:extLst>
              <a:ext uri="{FF2B5EF4-FFF2-40B4-BE49-F238E27FC236}">
                <a16:creationId xmlns:a16="http://schemas.microsoft.com/office/drawing/2014/main" id="{913B2897-9674-48BC-8943-5E1AB29E4F7D}"/>
              </a:ext>
            </a:extLst>
          </p:cNvPr>
          <p:cNvCxnSpPr/>
          <p:nvPr/>
        </p:nvCxnSpPr>
        <p:spPr>
          <a:xfrm>
            <a:off x="228775" y="732525"/>
            <a:ext cx="11973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" name="Google Shape;263;p23">
            <a:extLst>
              <a:ext uri="{FF2B5EF4-FFF2-40B4-BE49-F238E27FC236}">
                <a16:creationId xmlns:a16="http://schemas.microsoft.com/office/drawing/2014/main" id="{956F7E1C-500F-4728-B542-6913B8B8825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6120"/>
          <a:stretch/>
        </p:blipFill>
        <p:spPr>
          <a:xfrm>
            <a:off x="5857579" y="6575875"/>
            <a:ext cx="476842" cy="28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2" descr="Obraz zawierający tekst, wewnątrz, computer, biurko&#10;&#10;Opis wygenerowany automatycznie">
            <a:extLst>
              <a:ext uri="{FF2B5EF4-FFF2-40B4-BE49-F238E27FC236}">
                <a16:creationId xmlns:a16="http://schemas.microsoft.com/office/drawing/2014/main" id="{93A7F05A-30D8-B30D-3911-A06E3F407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5509" y="3550752"/>
            <a:ext cx="3753079" cy="260251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663A1AC-D530-EBE8-EB18-C7A84728BF29}"/>
              </a:ext>
            </a:extLst>
          </p:cNvPr>
          <p:cNvSpPr txBox="1"/>
          <p:nvPr/>
        </p:nvSpPr>
        <p:spPr>
          <a:xfrm>
            <a:off x="7625509" y="6150849"/>
            <a:ext cx="375307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/>
              <a:t>https://space.stackexchange.com/questions/22654/what-are-the-absolute-maximum-dimensions-of-a-proper-6u-cubesat-does-asteria-co</a:t>
            </a:r>
            <a:endParaRPr lang="en-US" sz="800" dirty="0">
              <a:cs typeface="Calibri"/>
            </a:endParaRPr>
          </a:p>
        </p:txBody>
      </p:sp>
      <p:sp>
        <p:nvSpPr>
          <p:cNvPr id="6" name="Google Shape;276;p24">
            <a:extLst>
              <a:ext uri="{FF2B5EF4-FFF2-40B4-BE49-F238E27FC236}">
                <a16:creationId xmlns:a16="http://schemas.microsoft.com/office/drawing/2014/main" id="{6B7D1B53-33AE-225A-9E92-D5A7588293DC}"/>
              </a:ext>
            </a:extLst>
          </p:cNvPr>
          <p:cNvSpPr txBox="1"/>
          <p:nvPr/>
        </p:nvSpPr>
        <p:spPr>
          <a:xfrm>
            <a:off x="228600" y="108857"/>
            <a:ext cx="11851371" cy="647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100"/>
            </a:pPr>
            <a:r>
              <a:rPr lang="pl-PL" sz="2000" b="1" dirty="0">
                <a:solidFill>
                  <a:schemeClr val="dk1"/>
                </a:solidFill>
                <a:latin typeface="Arial"/>
                <a:ea typeface="Open Sans"/>
                <a:cs typeface="Arial"/>
                <a:sym typeface="Open Sans"/>
              </a:rPr>
              <a:t>ZADANIE 3 - </a:t>
            </a:r>
            <a:r>
              <a:rPr lang="pl-PL" sz="2000" b="1" dirty="0">
                <a:solidFill>
                  <a:schemeClr val="dk1"/>
                </a:solidFill>
                <a:latin typeface="Arial"/>
                <a:ea typeface="Open Sans"/>
                <a:cs typeface="Arial"/>
              </a:rPr>
              <a:t>BUDOWA I WYNIESIENIE LUBUSKIEGO SATELITY CUBESAT</a:t>
            </a:r>
          </a:p>
          <a:p>
            <a:pPr>
              <a:buSzPts val="1100"/>
            </a:pPr>
            <a:endParaRPr lang="pl-PL" sz="2000" b="1" dirty="0">
              <a:solidFill>
                <a:schemeClr val="dk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</p:txBody>
      </p:sp>
      <p:pic>
        <p:nvPicPr>
          <p:cNvPr id="9" name="Obraz 9">
            <a:extLst>
              <a:ext uri="{FF2B5EF4-FFF2-40B4-BE49-F238E27FC236}">
                <a16:creationId xmlns:a16="http://schemas.microsoft.com/office/drawing/2014/main" id="{E97BD85A-119E-C16D-D08A-FF1CA4FFE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6622" y="816867"/>
            <a:ext cx="3702755" cy="261370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9A91A52-E0C8-CF67-ABEE-6F4F09B09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722239"/>
            <a:ext cx="1250004" cy="55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63576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FC25A7A070BF4E8E716D176D7F7E32" ma:contentTypeVersion="4" ma:contentTypeDescription="Create a new document." ma:contentTypeScope="" ma:versionID="eb8cb8bc8e27fb6c209dccbda3e8c7d6">
  <xsd:schema xmlns:xsd="http://www.w3.org/2001/XMLSchema" xmlns:xs="http://www.w3.org/2001/XMLSchema" xmlns:p="http://schemas.microsoft.com/office/2006/metadata/properties" xmlns:ns2="b7e4e36d-06e7-435b-92f5-f0c11db461e4" xmlns:ns3="7d0b07c0-e682-4e2c-b2f9-e9d45bb443e5" targetNamespace="http://schemas.microsoft.com/office/2006/metadata/properties" ma:root="true" ma:fieldsID="9a35a2a243ec88596d29af1041d554d5" ns2:_="" ns3:_="">
    <xsd:import namespace="b7e4e36d-06e7-435b-92f5-f0c11db461e4"/>
    <xsd:import namespace="7d0b07c0-e682-4e2c-b2f9-e9d45bb443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e4e36d-06e7-435b-92f5-f0c11db461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0b07c0-e682-4e2c-b2f9-e9d45bb443e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d0b07c0-e682-4e2c-b2f9-e9d45bb443e5">
      <UserInfo>
        <DisplayName>Zygmunt Rafał Trzaskowski</DisplayName>
        <AccountId>12</AccountId>
        <AccountType/>
      </UserInfo>
      <UserInfo>
        <DisplayName>Paulina Dębkowska</DisplayName>
        <AccountId>16</AccountId>
        <AccountType/>
      </UserInfo>
      <UserInfo>
        <DisplayName>Agnieszka Węglarz</DisplayName>
        <AccountId>18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70B966B-F11E-4FAD-9BED-A171082CE1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44B6A5-569C-4760-8B63-CAD7696C72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e4e36d-06e7-435b-92f5-f0c11db461e4"/>
    <ds:schemaRef ds:uri="7d0b07c0-e682-4e2c-b2f9-e9d45bb443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5DE42C-C191-485C-A249-23D7E17FAC8A}">
  <ds:schemaRefs>
    <ds:schemaRef ds:uri="7d0b07c0-e682-4e2c-b2f9-e9d45bb443e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2711</TotalTime>
  <Words>1587</Words>
  <Application>Microsoft Office PowerPoint</Application>
  <PresentationFormat>Panoramiczny</PresentationFormat>
  <Paragraphs>210</Paragraphs>
  <Slides>16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Calibri,Sans-Serif</vt:lpstr>
      <vt:lpstr>Century Gothic</vt:lpstr>
      <vt:lpstr>Segoe UI</vt:lpstr>
      <vt:lpstr>Wingdings</vt:lpstr>
      <vt:lpstr>Motyw pakietu Office</vt:lpstr>
      <vt:lpstr>Prezentacja programu PowerPoint</vt:lpstr>
      <vt:lpstr>Prezentacja programu PowerPoint</vt:lpstr>
      <vt:lpstr>ZADANIE 1 – WYKSZTAŁCENIE KADR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PROCES POZYSKANIA OFERT OD PRODUCENTÓW SATELITÓW I DOSTAWCÓW SATELITARNYCH STACJI NAZIEMNYCH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Maja Olczak Hertz Systems Ltd</dc:creator>
  <cp:lastModifiedBy>Anna Andrykiewicz</cp:lastModifiedBy>
  <cp:revision>608</cp:revision>
  <dcterms:created xsi:type="dcterms:W3CDTF">2020-11-05T08:12:00Z</dcterms:created>
  <dcterms:modified xsi:type="dcterms:W3CDTF">2023-06-26T11:16:30Z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5B674E9532BD4A108D4C47673024F6D0</vt:lpwstr>
  </property>
  <property fmtid="{D5CDD505-2E9C-101B-9397-08002B2CF9AE}" pid="3" name="KSOProductBuildVer">
    <vt:lpwstr>1045-11.2.0.11191</vt:lpwstr>
  </property>
  <property fmtid="{D5CDD505-2E9C-101B-9397-08002B2CF9AE}" pid="4" name="ContentTypeId">
    <vt:lpwstr>0x01010015FC25A7A070BF4E8E716D176D7F7E32</vt:lpwstr>
  </property>
</Properties>
</file>