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86" r:id="rId17"/>
    <p:sldId id="285" r:id="rId18"/>
    <p:sldId id="287" r:id="rId19"/>
    <p:sldId id="284" r:id="rId20"/>
    <p:sldId id="290" r:id="rId21"/>
    <p:sldId id="288" r:id="rId22"/>
    <p:sldId id="289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EC0E55D1-70A6-4514-BB68-1701129EEDFD}">
          <p14:sldIdLst>
            <p14:sldId id="256"/>
            <p14:sldId id="258"/>
            <p14:sldId id="259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71"/>
            <p14:sldId id="286"/>
            <p14:sldId id="285"/>
            <p14:sldId id="287"/>
            <p14:sldId id="284"/>
            <p14:sldId id="290"/>
            <p14:sldId id="288"/>
            <p14:sldId id="28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4560"/>
    <a:srgbClr val="4AAC49"/>
    <a:srgbClr val="494870"/>
    <a:srgbClr val="AB7D4C"/>
    <a:srgbClr val="995D28"/>
    <a:srgbClr val="02BCF3"/>
    <a:srgbClr val="2B9B67"/>
    <a:srgbClr val="F400B1"/>
    <a:srgbClr val="004BBB"/>
    <a:srgbClr val="FE5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387" autoAdjust="0"/>
  </p:normalViewPr>
  <p:slideViewPr>
    <p:cSldViewPr snapToGrid="0">
      <p:cViewPr varScale="1">
        <p:scale>
          <a:sx n="78" d="100"/>
          <a:sy n="78" d="100"/>
        </p:scale>
        <p:origin x="13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503145440153323E-3"/>
          <c:y val="0.10325553023071204"/>
          <c:w val="0.89322966768553735"/>
          <c:h val="0.75877007112588102"/>
        </c:manualLayout>
      </c:layout>
      <c:pie3DChart>
        <c:varyColors val="1"/>
        <c:ser>
          <c:idx val="0"/>
          <c:order val="0"/>
          <c:tx>
            <c:strRef>
              <c:f>'V wykres'!$B$3</c:f>
              <c:strCache>
                <c:ptCount val="1"/>
                <c:pt idx="0">
                  <c:v>Ogółem RPO L2020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explosion val="15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E6A-44A7-A4E1-4529263D569C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E6A-44A7-A4E1-4529263D569C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E6A-44A7-A4E1-4529263D569C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E6A-44A7-A4E1-4529263D569C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E6A-44A7-A4E1-4529263D569C}"/>
              </c:ext>
            </c:extLst>
          </c:dPt>
          <c:dLbls>
            <c:dLbl>
              <c:idx val="0"/>
              <c:layout>
                <c:manualLayout>
                  <c:x val="0.28184775514171834"/>
                  <c:y val="8.1008623085218653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2147266313932982"/>
                      <c:h val="0.10818307606139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E6A-44A7-A4E1-4529263D569C}"/>
                </c:ext>
              </c:extLst>
            </c:dLbl>
            <c:dLbl>
              <c:idx val="1"/>
              <c:layout>
                <c:manualLayout>
                  <c:x val="-0.23915587049119677"/>
                  <c:y val="-8.2747206388195771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7782186948853613"/>
                      <c:h val="0.107543795741298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E6A-44A7-A4E1-4529263D569C}"/>
                </c:ext>
              </c:extLst>
            </c:dLbl>
            <c:dLbl>
              <c:idx val="2"/>
              <c:layout>
                <c:manualLayout>
                  <c:x val="-0.12490235595550556"/>
                  <c:y val="4.4850813262035528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17379077615294"/>
                      <c:h val="0.11943647343795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E6A-44A7-A4E1-4529263D569C}"/>
                </c:ext>
              </c:extLst>
            </c:dLbl>
            <c:dLbl>
              <c:idx val="3"/>
              <c:layout>
                <c:manualLayout>
                  <c:x val="1.8738977072310405E-2"/>
                  <c:y val="0.15275842364722861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9788845838714605"/>
                      <c:h val="9.78402146226186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E6A-44A7-A4E1-4529263D569C}"/>
                </c:ext>
              </c:extLst>
            </c:dLbl>
            <c:dLbl>
              <c:idx val="4"/>
              <c:layout>
                <c:manualLayout>
                  <c:x val="-2.2852351789359668E-2"/>
                  <c:y val="3.302437748786935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6906914413474"/>
                      <c:h val="0.108672845783575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E6A-44A7-A4E1-4529263D569C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 wykres'!$C$2:$E$2</c:f>
              <c:strCache>
                <c:ptCount val="3"/>
                <c:pt idx="0">
                  <c:v>Pozostało do wykonania do 31.07.2024 r.</c:v>
                </c:pt>
                <c:pt idx="1">
                  <c:v>Wykonanie certyfikacji </c:v>
                </c:pt>
                <c:pt idx="2">
                  <c:v>Proces weryfikacji</c:v>
                </c:pt>
              </c:strCache>
            </c:strRef>
          </c:cat>
          <c:val>
            <c:numRef>
              <c:f>'V wykres'!$C$3:$E$3</c:f>
              <c:numCache>
                <c:formatCode>#,##0</c:formatCode>
                <c:ptCount val="3"/>
                <c:pt idx="0">
                  <c:v>49961697</c:v>
                </c:pt>
                <c:pt idx="1">
                  <c:v>980875316</c:v>
                </c:pt>
                <c:pt idx="2">
                  <c:v>50957104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E6A-44A7-A4E1-4529263D569C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503145440153323E-3"/>
          <c:y val="0.10325553023071204"/>
          <c:w val="0.89322966768553735"/>
          <c:h val="0.75877007112588102"/>
        </c:manualLayout>
      </c:layout>
      <c:pie3DChart>
        <c:varyColors val="1"/>
        <c:ser>
          <c:idx val="0"/>
          <c:order val="0"/>
          <c:tx>
            <c:strRef>
              <c:f>'V wykres'!$B$3</c:f>
              <c:strCache>
                <c:ptCount val="1"/>
                <c:pt idx="0">
                  <c:v>Ogółem RPO L2020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explosion val="15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E6A-44A7-A4E1-4529263D569C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E6A-44A7-A4E1-4529263D569C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E6A-44A7-A4E1-4529263D569C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E6A-44A7-A4E1-4529263D569C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E6A-44A7-A4E1-4529263D569C}"/>
              </c:ext>
            </c:extLst>
          </c:dPt>
          <c:dLbls>
            <c:dLbl>
              <c:idx val="0"/>
              <c:layout>
                <c:manualLayout>
                  <c:x val="-2.2045855379188711E-3"/>
                  <c:y val="-0.26514535228329139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2147266313932982"/>
                      <c:h val="0.10818307606139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E6A-44A7-A4E1-4529263D569C}"/>
                </c:ext>
              </c:extLst>
            </c:dLbl>
            <c:dLbl>
              <c:idx val="1"/>
              <c:layout>
                <c:manualLayout>
                  <c:x val="-6.2884158755397379E-2"/>
                  <c:y val="-0.11025095712962754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7782186948853613"/>
                      <c:h val="0.107543795741298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E6A-44A7-A4E1-4529263D569C}"/>
                </c:ext>
              </c:extLst>
            </c:dLbl>
            <c:dLbl>
              <c:idx val="2"/>
              <c:layout>
                <c:manualLayout>
                  <c:x val="2.42505277118138E-2"/>
                  <c:y val="-0.25686350453279505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17379077615294"/>
                      <c:h val="0.11943647343795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E6A-44A7-A4E1-4529263D569C}"/>
                </c:ext>
              </c:extLst>
            </c:dLbl>
            <c:dLbl>
              <c:idx val="3"/>
              <c:layout>
                <c:manualLayout>
                  <c:x val="1.8738977072310405E-2"/>
                  <c:y val="0.15275842364722861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9788845838714605"/>
                      <c:h val="9.78402146226186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E6A-44A7-A4E1-4529263D569C}"/>
                </c:ext>
              </c:extLst>
            </c:dLbl>
            <c:dLbl>
              <c:idx val="4"/>
              <c:layout>
                <c:manualLayout>
                  <c:x val="-2.2852351789359668E-2"/>
                  <c:y val="3.302437748786935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6906914413474"/>
                      <c:h val="0.108672845783575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E6A-44A7-A4E1-4529263D569C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 wykres'!$C$2:$E$2</c:f>
              <c:strCache>
                <c:ptCount val="3"/>
                <c:pt idx="0">
                  <c:v>Pozostało do wykonania do 31.07.2024 r.</c:v>
                </c:pt>
                <c:pt idx="1">
                  <c:v>Wykonanie certyfikacji </c:v>
                </c:pt>
                <c:pt idx="2">
                  <c:v>Proces weryfikacji</c:v>
                </c:pt>
              </c:strCache>
            </c:strRef>
          </c:cat>
          <c:val>
            <c:numRef>
              <c:f>'V wykres'!$C$3:$E$3</c:f>
              <c:numCache>
                <c:formatCode>#,##0</c:formatCode>
                <c:ptCount val="3"/>
                <c:pt idx="0">
                  <c:v>7285177</c:v>
                </c:pt>
                <c:pt idx="1">
                  <c:v>1146541</c:v>
                </c:pt>
                <c:pt idx="2">
                  <c:v>6386283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E6A-44A7-A4E1-4529263D569C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0.06335</cdr:x>
      <cdr:y>0.01661</cdr:y>
    </cdr:from>
    <cdr:to>
      <cdr:x>0.88696</cdr:x>
      <cdr:y>0.08856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364942" y="85725"/>
          <a:ext cx="4744586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pl-PL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0.48887</cdr:x>
      <cdr:y>0.21048</cdr:y>
    </cdr:from>
    <cdr:to>
      <cdr:x>0.52953</cdr:x>
      <cdr:y>0.26132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4810125" y="1262065"/>
          <a:ext cx="40005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800" b="1"/>
        </a:p>
      </cdr:txBody>
    </cdr:sp>
  </cdr:relSizeAnchor>
  <cdr:relSizeAnchor xmlns:cdr="http://schemas.openxmlformats.org/drawingml/2006/chartDrawing">
    <cdr:from>
      <cdr:x>0.7477</cdr:x>
      <cdr:y>0.20777</cdr:y>
    </cdr:from>
    <cdr:to>
      <cdr:x>0.95062</cdr:x>
      <cdr:y>0.33333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4307318" y="865816"/>
          <a:ext cx="116891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pl-PL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4,62 </a:t>
          </a:r>
          <a:r>
            <a:rPr lang="pl-PL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%</a:t>
          </a:r>
        </a:p>
      </cdr:txBody>
    </cdr:sp>
  </cdr:relSizeAnchor>
  <cdr:relSizeAnchor xmlns:cdr="http://schemas.openxmlformats.org/drawingml/2006/chartDrawing">
    <cdr:from>
      <cdr:x>0.07448</cdr:x>
      <cdr:y>0.87444</cdr:y>
    </cdr:from>
    <cdr:to>
      <cdr:x>0.30911</cdr:x>
      <cdr:y>1</cdr:y>
    </cdr:to>
    <cdr:sp macro="" textlink="">
      <cdr:nvSpPr>
        <cdr:cNvPr id="3" name="Prostokąt 2"/>
        <cdr:cNvSpPr/>
      </cdr:nvSpPr>
      <cdr:spPr>
        <a:xfrm xmlns:a="http://schemas.openxmlformats.org/drawingml/2006/main">
          <a:off x="552400" y="3643954"/>
          <a:ext cx="1740210" cy="5232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pl-PL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90,67</a:t>
          </a:r>
          <a:r>
            <a:rPr lang="pl-PL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0.06335</cdr:x>
      <cdr:y>0.01661</cdr:y>
    </cdr:from>
    <cdr:to>
      <cdr:x>0.88696</cdr:x>
      <cdr:y>0.08856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364942" y="85725"/>
          <a:ext cx="4744586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pl-PL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0.48887</cdr:x>
      <cdr:y>0.21048</cdr:y>
    </cdr:from>
    <cdr:to>
      <cdr:x>0.52953</cdr:x>
      <cdr:y>0.26132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4810125" y="1262065"/>
          <a:ext cx="40005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800" b="1"/>
        </a:p>
      </cdr:txBody>
    </cdr:sp>
  </cdr:relSizeAnchor>
  <cdr:relSizeAnchor xmlns:cdr="http://schemas.openxmlformats.org/drawingml/2006/chartDrawing">
    <cdr:from>
      <cdr:x>0.04814</cdr:x>
      <cdr:y>0.85419</cdr:y>
    </cdr:from>
    <cdr:to>
      <cdr:x>0.25303</cdr:x>
      <cdr:y>0.97975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363986" y="3630487"/>
          <a:ext cx="1549153" cy="53365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pl-PL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7,74 </a:t>
          </a:r>
          <a:r>
            <a:rPr lang="pl-PL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%</a:t>
          </a:r>
        </a:p>
      </cdr:txBody>
    </cdr:sp>
  </cdr:relSizeAnchor>
  <cdr:relSizeAnchor xmlns:cdr="http://schemas.openxmlformats.org/drawingml/2006/chartDrawing">
    <cdr:from>
      <cdr:x>0.73791</cdr:x>
      <cdr:y>0.20777</cdr:y>
    </cdr:from>
    <cdr:to>
      <cdr:x>0.97254</cdr:x>
      <cdr:y>0.33333</cdr:y>
    </cdr:to>
    <cdr:sp macro="" textlink="">
      <cdr:nvSpPr>
        <cdr:cNvPr id="3" name="Prostokąt 2"/>
        <cdr:cNvSpPr/>
      </cdr:nvSpPr>
      <cdr:spPr>
        <a:xfrm xmlns:a="http://schemas.openxmlformats.org/drawingml/2006/main">
          <a:off x="4250887" y="865832"/>
          <a:ext cx="135165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pl-PL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49,16</a:t>
          </a:r>
          <a:r>
            <a:rPr lang="pl-PL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10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628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20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438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51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6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09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42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816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81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F2B68-BF77-45E3-9249-7E026C95109A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06E77-416B-4602-B204-152379317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792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6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56846" y="706741"/>
            <a:ext cx="86409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accent5">
                    <a:lumMod val="75000"/>
                  </a:schemeClr>
                </a:solidFill>
              </a:rPr>
              <a:t>Stan wdrażania</a:t>
            </a:r>
            <a:br>
              <a:rPr lang="pl-PL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4400" b="1" dirty="0">
                <a:solidFill>
                  <a:schemeClr val="accent5">
                    <a:lumMod val="75000"/>
                  </a:schemeClr>
                </a:solidFill>
              </a:rPr>
              <a:t>Regionalnego</a:t>
            </a:r>
          </a:p>
          <a:p>
            <a:r>
              <a:rPr lang="pl-PL" sz="4400" b="1" dirty="0">
                <a:solidFill>
                  <a:schemeClr val="accent5">
                    <a:lumMod val="75000"/>
                  </a:schemeClr>
                </a:solidFill>
              </a:rPr>
              <a:t>Programu </a:t>
            </a:r>
          </a:p>
          <a:p>
            <a:r>
              <a:rPr lang="pl-PL" sz="4400" b="1" dirty="0">
                <a:solidFill>
                  <a:schemeClr val="accent5">
                    <a:lumMod val="75000"/>
                  </a:schemeClr>
                </a:solidFill>
              </a:rPr>
              <a:t>Operacyjnego</a:t>
            </a:r>
          </a:p>
          <a:p>
            <a:r>
              <a:rPr lang="pl-PL" sz="4400" b="1" dirty="0">
                <a:solidFill>
                  <a:schemeClr val="accent5">
                    <a:lumMod val="75000"/>
                  </a:schemeClr>
                </a:solidFill>
              </a:rPr>
              <a:t>-Lubuskie 2020</a:t>
            </a:r>
          </a:p>
          <a:p>
            <a:endParaRPr lang="pl-PL" sz="3000" b="1" dirty="0"/>
          </a:p>
          <a:p>
            <a:endParaRPr lang="pl-PL" sz="3000" b="1" dirty="0"/>
          </a:p>
          <a:p>
            <a:endParaRPr lang="pl-PL" sz="3000" b="1" dirty="0"/>
          </a:p>
          <a:p>
            <a:r>
              <a:rPr lang="pl-PL" sz="2000" b="1" dirty="0"/>
              <a:t>dane na 3.12.2023 r.</a:t>
            </a:r>
          </a:p>
        </p:txBody>
      </p:sp>
    </p:spTree>
    <p:extLst>
      <p:ext uri="{BB962C8B-B14F-4D97-AF65-F5344CB8AC3E}">
        <p14:creationId xmlns:p14="http://schemas.microsoft.com/office/powerpoint/2010/main" val="118512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1AD5C8-6EE8-0155-A9E0-9B47D217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445" y="463677"/>
            <a:ext cx="3759914" cy="518834"/>
          </a:xfrm>
        </p:spPr>
        <p:txBody>
          <a:bodyPr>
            <a:noAutofit/>
          </a:bodyPr>
          <a:lstStyle/>
          <a:p>
            <a:pPr algn="l"/>
            <a:r>
              <a:rPr lang="pl-PL" sz="2400" b="1" dirty="0">
                <a:solidFill>
                  <a:srgbClr val="AB7D4C"/>
                </a:solidFill>
                <a:latin typeface="+mn-lt"/>
              </a:rPr>
              <a:t>POLITYKA SPOŁECZNA</a:t>
            </a:r>
            <a:r>
              <a:rPr lang="pl-PL" sz="2400" b="1" kern="100" dirty="0">
                <a:solidFill>
                  <a:srgbClr val="AB7D4C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400" dirty="0">
              <a:solidFill>
                <a:srgbClr val="AB7D4C"/>
              </a:solidFill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241AFA6-F35B-7527-0D23-1031CC90BD5B}"/>
              </a:ext>
            </a:extLst>
          </p:cNvPr>
          <p:cNvSpPr txBox="1"/>
          <p:nvPr/>
        </p:nvSpPr>
        <p:spPr>
          <a:xfrm>
            <a:off x="4758445" y="807381"/>
            <a:ext cx="741682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19 107 osób zagrożonych ubóstwem lub wykluczeniem społecznym,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utworzono 737 miejsc pracy w przedsiębiorstwach społecznych,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621 podmiotów ekonomii społecznej,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3127CDE8-EBE4-8001-FC14-F35AA3F64677}"/>
              </a:ext>
            </a:extLst>
          </p:cNvPr>
          <p:cNvSpPr txBox="1">
            <a:spLocks/>
          </p:cNvSpPr>
          <p:nvPr/>
        </p:nvSpPr>
        <p:spPr>
          <a:xfrm>
            <a:off x="911714" y="3105415"/>
            <a:ext cx="3158153" cy="51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rgbClr val="494870"/>
                </a:solidFill>
                <a:latin typeface="+mn-lt"/>
              </a:rPr>
              <a:t>EDUKACJA</a:t>
            </a:r>
            <a:endParaRPr lang="pl-PL" sz="2400" dirty="0">
              <a:solidFill>
                <a:srgbClr val="494870"/>
              </a:solidFill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600773C-D858-E0A9-0E75-F27F1A7DD438}"/>
              </a:ext>
            </a:extLst>
          </p:cNvPr>
          <p:cNvSpPr txBox="1"/>
          <p:nvPr/>
        </p:nvSpPr>
        <p:spPr>
          <a:xfrm>
            <a:off x="911714" y="3525385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dofinansowano 3 721 miejsc wychowania przedszkolnego,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53 632 uczniów objęto wsparciem w zakresie rozwijania kompetencji kluczowych,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7 657 uczniów szkół i placówek kształcenia zawodowego uczestniczyło </a:t>
            </a:r>
            <a:br>
              <a:rPr lang="pl-PL" dirty="0"/>
            </a:br>
            <a:r>
              <a:rPr lang="pl-PL" dirty="0"/>
              <a:t>w stażach i praktykach u pracodawcy,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 pozaszkolnych form kształcenia skorzystało 2 353 osób,</a:t>
            </a:r>
          </a:p>
        </p:txBody>
      </p:sp>
    </p:spTree>
    <p:extLst>
      <p:ext uri="{BB962C8B-B14F-4D97-AF65-F5344CB8AC3E}">
        <p14:creationId xmlns:p14="http://schemas.microsoft.com/office/powerpoint/2010/main" val="3826268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1AD5C8-6EE8-0155-A9E0-9B47D217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231" y="630844"/>
            <a:ext cx="6232255" cy="518834"/>
          </a:xfrm>
        </p:spPr>
        <p:txBody>
          <a:bodyPr>
            <a:noAutofit/>
          </a:bodyPr>
          <a:lstStyle/>
          <a:p>
            <a:pPr algn="l"/>
            <a:r>
              <a:rPr lang="pl-PL" sz="2400" b="1" dirty="0">
                <a:solidFill>
                  <a:srgbClr val="4AAC49"/>
                </a:solidFill>
                <a:latin typeface="+mn-lt"/>
              </a:rPr>
              <a:t>INFRASTRUKTURA ZDROWOTNA, SPOŁECZNA, </a:t>
            </a:r>
            <a:br>
              <a:rPr lang="pl-PL" sz="2400" b="1" dirty="0">
                <a:solidFill>
                  <a:srgbClr val="4AAC49"/>
                </a:solidFill>
                <a:latin typeface="+mn-lt"/>
              </a:rPr>
            </a:br>
            <a:r>
              <a:rPr lang="pl-PL" sz="2400" b="1" dirty="0">
                <a:solidFill>
                  <a:srgbClr val="4AAC49"/>
                </a:solidFill>
                <a:latin typeface="+mn-lt"/>
              </a:rPr>
              <a:t>EDUKACYJNA</a:t>
            </a:r>
            <a:endParaRPr lang="pl-PL" sz="2400" dirty="0">
              <a:solidFill>
                <a:srgbClr val="4AAC49"/>
              </a:solidFill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8200EEB-5BFF-A749-3AFE-7BE76DBAC2F2}"/>
              </a:ext>
            </a:extLst>
          </p:cNvPr>
          <p:cNvSpPr txBox="1"/>
          <p:nvPr/>
        </p:nvSpPr>
        <p:spPr>
          <a:xfrm>
            <a:off x="4716378" y="1290652"/>
            <a:ext cx="741682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18 podmiotów leczniczych,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zrewitalizowano ponad 89 ha obszarów zdegradowanych,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74 obiekty infrastruktury edukacyjnej,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4AF91E-7A77-0003-C331-DBB82B68EF30}"/>
              </a:ext>
            </a:extLst>
          </p:cNvPr>
          <p:cNvSpPr txBox="1">
            <a:spLocks/>
          </p:cNvSpPr>
          <p:nvPr/>
        </p:nvSpPr>
        <p:spPr>
          <a:xfrm>
            <a:off x="951819" y="3359018"/>
            <a:ext cx="6889107" cy="51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rgbClr val="704560"/>
                </a:solidFill>
                <a:latin typeface="+mn-lt"/>
              </a:rPr>
              <a:t>FUNDUSZE UE W WALCE Z COVID-19</a:t>
            </a:r>
            <a:endParaRPr lang="pl-PL" sz="2400" dirty="0">
              <a:solidFill>
                <a:srgbClr val="704560"/>
              </a:solidFill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A480539-7438-B1BA-5697-59A3DA84C2F0}"/>
              </a:ext>
            </a:extLst>
          </p:cNvPr>
          <p:cNvSpPr txBox="1"/>
          <p:nvPr/>
        </p:nvSpPr>
        <p:spPr>
          <a:xfrm>
            <a:off x="951819" y="3839223"/>
            <a:ext cx="741682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536 przedsiębiorstw w związku z pandemią COVID-19,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15 podmiotów leczniczych otrzymało wsparcie w zakresie zwalczania lub przeciwdziałania skutkom pandemii COVID-19,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zakupiono 93 respiratory,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sfinansowano zakup 4 karetek pogotowia,</a:t>
            </a:r>
          </a:p>
        </p:txBody>
      </p:sp>
    </p:spTree>
    <p:extLst>
      <p:ext uri="{BB962C8B-B14F-4D97-AF65-F5344CB8AC3E}">
        <p14:creationId xmlns:p14="http://schemas.microsoft.com/office/powerpoint/2010/main" val="3796823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51457" y="1853026"/>
            <a:ext cx="864096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700" b="1" dirty="0">
                <a:solidFill>
                  <a:schemeClr val="accent5">
                    <a:lumMod val="75000"/>
                  </a:schemeClr>
                </a:solidFill>
              </a:rPr>
              <a:t>Certyfikacja wydatków </a:t>
            </a:r>
            <a:br>
              <a:rPr lang="pl-PL" sz="57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700" b="1" dirty="0">
                <a:solidFill>
                  <a:schemeClr val="accent5">
                    <a:lumMod val="75000"/>
                  </a:schemeClr>
                </a:solidFill>
              </a:rPr>
              <a:t>w ramach </a:t>
            </a:r>
            <a:br>
              <a:rPr lang="pl-PL" sz="57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700" b="1" dirty="0">
                <a:solidFill>
                  <a:schemeClr val="accent5">
                    <a:lumMod val="75000"/>
                  </a:schemeClr>
                </a:solidFill>
              </a:rPr>
              <a:t>RPO-Lubuskie 2020</a:t>
            </a:r>
          </a:p>
        </p:txBody>
      </p:sp>
    </p:spTree>
    <p:extLst>
      <p:ext uri="{BB962C8B-B14F-4D97-AF65-F5344CB8AC3E}">
        <p14:creationId xmlns:p14="http://schemas.microsoft.com/office/powerpoint/2010/main" val="375897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27557" y="1140967"/>
            <a:ext cx="8512175" cy="56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pl-PL" altLang="pl-PL" sz="400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pl-PL" sz="4000" dirty="0">
                <a:latin typeface="Calibri" panose="020F0502020204030204" pitchFamily="34" charset="0"/>
              </a:rPr>
              <a:t>Stan certyfikacji w ramach Regionalnego Programu Operacyjnego – Lubuskie 2020 wynosi </a:t>
            </a:r>
            <a:r>
              <a:rPr lang="pl-PL" altLang="pl-PL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980 875 316 EUR</a:t>
            </a:r>
            <a:r>
              <a:rPr lang="pl-PL" altLang="pl-PL" sz="4000" dirty="0">
                <a:latin typeface="Calibri" panose="020F0502020204030204" pitchFamily="34" charset="0"/>
              </a:rPr>
              <a:t>, </a:t>
            </a:r>
            <a:br>
              <a:rPr lang="pl-PL" altLang="pl-PL" sz="4000" dirty="0">
                <a:latin typeface="Calibri" panose="020F0502020204030204" pitchFamily="34" charset="0"/>
              </a:rPr>
            </a:br>
            <a:r>
              <a:rPr lang="pl-PL" altLang="pl-PL" sz="4000" dirty="0">
                <a:latin typeface="Calibri" panose="020F0502020204030204" pitchFamily="34" charset="0"/>
              </a:rPr>
              <a:t>co stanowi </a:t>
            </a:r>
            <a:r>
              <a:rPr lang="pl-PL" altLang="pl-PL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90,67%</a:t>
            </a:r>
            <a:r>
              <a:rPr lang="pl-PL" altLang="pl-PL" sz="4000" b="1" dirty="0">
                <a:latin typeface="Calibri" panose="020F0502020204030204" pitchFamily="34" charset="0"/>
              </a:rPr>
              <a:t> </a:t>
            </a:r>
            <a:r>
              <a:rPr lang="pl-PL" altLang="pl-PL" sz="4000" dirty="0">
                <a:latin typeface="Calibri" panose="020F0502020204030204" pitchFamily="34" charset="0"/>
              </a:rPr>
              <a:t>całkowitej</a:t>
            </a:r>
            <a:r>
              <a:rPr lang="pl-PL" altLang="pl-PL" sz="4000" b="1" dirty="0">
                <a:latin typeface="Calibri" panose="020F0502020204030204" pitchFamily="34" charset="0"/>
              </a:rPr>
              <a:t> </a:t>
            </a:r>
            <a:r>
              <a:rPr lang="pl-PL" altLang="pl-PL" sz="4000" dirty="0">
                <a:latin typeface="Calibri" panose="020F0502020204030204" pitchFamily="34" charset="0"/>
              </a:rPr>
              <a:t>alokacji programu.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pl-PL" altLang="pl-PL" sz="400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pl-PL" altLang="pl-PL" sz="400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pl-PL" altLang="pl-PL" sz="4000" dirty="0"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65121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C9E69-EDB4-B364-FA2C-0DFD9833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021" y="979820"/>
            <a:ext cx="8224838" cy="502320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  <a:t>Wykonanie certyfikacji dla </a:t>
            </a:r>
            <a:b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  <a:t>RPO-Lubuskie 2020 w EUR.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0362250"/>
              </p:ext>
            </p:extLst>
          </p:nvPr>
        </p:nvGraphicFramePr>
        <p:xfrm>
          <a:off x="2463516" y="1618499"/>
          <a:ext cx="7416824" cy="4167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488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06396D8-5DC8-43F6-903D-B7B422485254}"/>
              </a:ext>
            </a:extLst>
          </p:cNvPr>
          <p:cNvSpPr/>
          <p:nvPr/>
        </p:nvSpPr>
        <p:spPr>
          <a:xfrm>
            <a:off x="2279757" y="1949098"/>
            <a:ext cx="790287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  <a:t>Przykładowe projekty</a:t>
            </a:r>
          </a:p>
          <a:p>
            <a:pPr algn="ctr"/>
            <a: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  <a:t>w ramach </a:t>
            </a:r>
          </a:p>
          <a:p>
            <a:pPr algn="ctr"/>
            <a: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  <a:t>RPO-Lubuskie 2020</a:t>
            </a:r>
          </a:p>
        </p:txBody>
      </p:sp>
    </p:spTree>
    <p:extLst>
      <p:ext uri="{BB962C8B-B14F-4D97-AF65-F5344CB8AC3E}">
        <p14:creationId xmlns:p14="http://schemas.microsoft.com/office/powerpoint/2010/main" val="1517756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89757" y="733978"/>
            <a:ext cx="4275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Tytuł projektu: </a:t>
            </a:r>
            <a:r>
              <a:rPr lang="pl-PL" sz="2400" b="1" dirty="0"/>
              <a:t>Budowa mostu przez rzekę Odrę wraz z budową nowego przebiegu drogi wojewódzkiej nr 282 – Etap II</a:t>
            </a:r>
          </a:p>
          <a:p>
            <a:endParaRPr lang="pl-PL" sz="2400" dirty="0"/>
          </a:p>
          <a:p>
            <a:r>
              <a:rPr lang="pl-PL" sz="2400" dirty="0"/>
              <a:t>Nazwa beneficjenta: </a:t>
            </a:r>
            <a:r>
              <a:rPr lang="pl-PL" sz="2400" b="1" dirty="0"/>
              <a:t>Województwo Lubuskie/Zarząd Dróg Wojewódzkich w Zielonej Górze</a:t>
            </a:r>
          </a:p>
          <a:p>
            <a:endParaRPr lang="pl-PL" sz="2400" b="1" dirty="0"/>
          </a:p>
          <a:p>
            <a:r>
              <a:rPr lang="pl-PL" sz="2400" dirty="0"/>
              <a:t>Kwota dofinansowania UE: </a:t>
            </a:r>
            <a:br>
              <a:rPr lang="pl-PL" sz="2400" dirty="0"/>
            </a:br>
            <a:r>
              <a:rPr lang="pl-PL" sz="2400" b="1" dirty="0"/>
              <a:t>66 674 120,24 zł</a:t>
            </a:r>
          </a:p>
        </p:txBody>
      </p:sp>
    </p:spTree>
    <p:extLst>
      <p:ext uri="{BB962C8B-B14F-4D97-AF65-F5344CB8AC3E}">
        <p14:creationId xmlns:p14="http://schemas.microsoft.com/office/powerpoint/2010/main" val="2583329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89757" y="733978"/>
            <a:ext cx="46447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Tytuł projektu: </a:t>
            </a:r>
            <a:r>
              <a:rPr lang="pl-PL" sz="2400" b="1" dirty="0"/>
              <a:t>Utworzenie Centrum Zdrowia Matki i Dziecka w Szpitalu Uniwersyteckim im. Karola Marcinkowskiego w Zielonej Górze Sp. z o.o.</a:t>
            </a:r>
          </a:p>
          <a:p>
            <a:endParaRPr lang="pl-PL" sz="2400" dirty="0"/>
          </a:p>
          <a:p>
            <a:r>
              <a:rPr lang="pl-PL" sz="2400" dirty="0"/>
              <a:t>Nazwa beneficjenta: </a:t>
            </a:r>
            <a:r>
              <a:rPr lang="pl-PL" sz="2400" b="1" dirty="0"/>
              <a:t>Szpital Uniwersytecki im. Karola Marcinkowskiego w Zielonej Górze Sp. z o.o.</a:t>
            </a:r>
          </a:p>
          <a:p>
            <a:endParaRPr lang="pl-PL" sz="2400" b="1" dirty="0"/>
          </a:p>
          <a:p>
            <a:r>
              <a:rPr lang="pl-PL" sz="2400" dirty="0"/>
              <a:t>Kwota dofinansowania UE: </a:t>
            </a:r>
            <a:br>
              <a:rPr lang="pl-PL" sz="2400" dirty="0"/>
            </a:br>
            <a:r>
              <a:rPr lang="pl-PL" sz="2400" b="1" dirty="0"/>
              <a:t>94 203 939,10 zł</a:t>
            </a:r>
          </a:p>
        </p:txBody>
      </p:sp>
    </p:spTree>
    <p:extLst>
      <p:ext uri="{BB962C8B-B14F-4D97-AF65-F5344CB8AC3E}">
        <p14:creationId xmlns:p14="http://schemas.microsoft.com/office/powerpoint/2010/main" val="293597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89757" y="733978"/>
            <a:ext cx="4644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Tytuł projektu: </a:t>
            </a:r>
            <a:r>
              <a:rPr lang="pl-PL" sz="2400" b="1" dirty="0"/>
              <a:t>Zakup pasażerskich pojazdów kolejowych</a:t>
            </a:r>
          </a:p>
          <a:p>
            <a:endParaRPr lang="pl-PL" sz="2400" dirty="0"/>
          </a:p>
          <a:p>
            <a:r>
              <a:rPr lang="pl-PL" sz="2400" dirty="0"/>
              <a:t>Nazwa beneficjenta: </a:t>
            </a:r>
            <a:r>
              <a:rPr lang="pl-PL" sz="2400" b="1" dirty="0"/>
              <a:t>Województwo Lubuskie</a:t>
            </a:r>
          </a:p>
          <a:p>
            <a:endParaRPr lang="pl-PL" sz="2400" b="1" dirty="0"/>
          </a:p>
          <a:p>
            <a:r>
              <a:rPr lang="pl-PL" sz="2400" dirty="0"/>
              <a:t>Kwota dofinansowania UE: </a:t>
            </a:r>
            <a:br>
              <a:rPr lang="pl-PL" sz="2400" dirty="0"/>
            </a:br>
            <a:r>
              <a:rPr lang="pl-PL" sz="2400" b="1" dirty="0"/>
              <a:t>35 706 763,06 zł</a:t>
            </a:r>
          </a:p>
        </p:txBody>
      </p:sp>
    </p:spTree>
    <p:extLst>
      <p:ext uri="{BB962C8B-B14F-4D97-AF65-F5344CB8AC3E}">
        <p14:creationId xmlns:p14="http://schemas.microsoft.com/office/powerpoint/2010/main" val="2895956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89757" y="733978"/>
            <a:ext cx="48292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Tytuł projektu: </a:t>
            </a:r>
            <a:r>
              <a:rPr lang="pl-PL" sz="2400" b="1" dirty="0"/>
              <a:t>Centrum Edukacji Zawodowej przy ulicy Warszawskiej w Gorzowie Wlkp. w ramach Centrum Edukacji Zawodowej </a:t>
            </a:r>
            <a:br>
              <a:rPr lang="pl-PL" sz="2400" b="1" dirty="0"/>
            </a:br>
            <a:r>
              <a:rPr lang="pl-PL" sz="2400" b="1" dirty="0"/>
              <a:t>i Biznesu</a:t>
            </a:r>
          </a:p>
          <a:p>
            <a:endParaRPr lang="pl-PL" sz="2400" dirty="0"/>
          </a:p>
          <a:p>
            <a:r>
              <a:rPr lang="pl-PL" sz="2400" dirty="0"/>
              <a:t>Nazwa beneficjenta: </a:t>
            </a:r>
            <a:r>
              <a:rPr lang="pl-PL" sz="2400" b="1" dirty="0"/>
              <a:t>Miasto Gorzów Wlkp.</a:t>
            </a:r>
          </a:p>
          <a:p>
            <a:endParaRPr lang="pl-PL" sz="2400" b="1" dirty="0"/>
          </a:p>
          <a:p>
            <a:r>
              <a:rPr lang="pl-PL" sz="2400" dirty="0"/>
              <a:t>Kwota dofinansowania UE: </a:t>
            </a:r>
            <a:br>
              <a:rPr lang="pl-PL" sz="2400" dirty="0"/>
            </a:br>
            <a:r>
              <a:rPr lang="pl-PL" sz="2400" b="1" dirty="0"/>
              <a:t>44 736 323,16 zł</a:t>
            </a:r>
          </a:p>
        </p:txBody>
      </p:sp>
    </p:spTree>
    <p:extLst>
      <p:ext uri="{BB962C8B-B14F-4D97-AF65-F5344CB8AC3E}">
        <p14:creationId xmlns:p14="http://schemas.microsoft.com/office/powerpoint/2010/main" val="688683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6"/>
          <p:cNvSpPr>
            <a:spLocks noGrp="1"/>
          </p:cNvSpPr>
          <p:nvPr>
            <p:ph type="title"/>
          </p:nvPr>
        </p:nvSpPr>
        <p:spPr>
          <a:xfrm>
            <a:off x="647564" y="319389"/>
            <a:ext cx="6419056" cy="778098"/>
          </a:xfrm>
        </p:spPr>
        <p:txBody>
          <a:bodyPr>
            <a:noAutofit/>
          </a:bodyPr>
          <a:lstStyle/>
          <a:p>
            <a:r>
              <a:rPr lang="pl-PL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Kontraktacja RPO – Lubuskie 2020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898849" y="1644842"/>
            <a:ext cx="78488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W ramach RPO – Lubuskie 2020 podpisano </a:t>
            </a:r>
            <a:r>
              <a:rPr lang="pl-PL" sz="4800" b="1" dirty="0">
                <a:solidFill>
                  <a:schemeClr val="accent5">
                    <a:lumMod val="75000"/>
                  </a:schemeClr>
                </a:solidFill>
              </a:rPr>
              <a:t>1377</a:t>
            </a:r>
            <a:r>
              <a:rPr lang="pl-PL" sz="48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umów </a:t>
            </a:r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na kwotę dofinansowania UE wynoszącą </a:t>
            </a:r>
            <a:r>
              <a:rPr lang="pl-PL" sz="4800" b="1" dirty="0">
                <a:solidFill>
                  <a:schemeClr val="accent5">
                    <a:lumMod val="75000"/>
                  </a:schemeClr>
                </a:solidFill>
              </a:rPr>
              <a:t>4,11 mld zł</a:t>
            </a:r>
            <a:r>
              <a:rPr lang="pl-PL" sz="48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co stanowi </a:t>
            </a:r>
            <a:r>
              <a:rPr lang="pl-PL" sz="4800" b="1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100,65 %</a:t>
            </a:r>
            <a:r>
              <a:rPr lang="pl-PL" sz="48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alokacji Programu.</a:t>
            </a:r>
            <a:endParaRPr lang="pl-PL" altLang="pl-PL" sz="4200" dirty="0"/>
          </a:p>
          <a:p>
            <a:endParaRPr lang="pl-PL" sz="42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5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" y="0"/>
            <a:ext cx="12190790" cy="685868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81210" y="709915"/>
            <a:ext cx="43078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Tytuł projektu: </a:t>
            </a:r>
            <a:r>
              <a:rPr lang="pl-PL" sz="2400" b="1" dirty="0"/>
              <a:t>Tworzenie systemu ratownictwa i ochrony przed pożarami, powodziami </a:t>
            </a:r>
            <a:br>
              <a:rPr lang="pl-PL" sz="2400" b="1" dirty="0"/>
            </a:br>
            <a:r>
              <a:rPr lang="pl-PL" sz="2400" b="1" dirty="0"/>
              <a:t>i innymi zagrożeniami poprzez doposażenie OSP w samochody ratowniczo-gaśnicze </a:t>
            </a:r>
            <a:br>
              <a:rPr lang="pl-PL" sz="2400" b="1" dirty="0"/>
            </a:br>
            <a:r>
              <a:rPr lang="pl-PL" sz="2400" b="1" dirty="0"/>
              <a:t>i specjalistyczny sprzęt ratowniczy</a:t>
            </a:r>
          </a:p>
          <a:p>
            <a:endParaRPr lang="pl-PL" sz="2400" dirty="0"/>
          </a:p>
          <a:p>
            <a:r>
              <a:rPr lang="pl-PL" sz="2400" dirty="0"/>
              <a:t>Nazwa beneficjenta: </a:t>
            </a:r>
            <a:r>
              <a:rPr lang="pl-PL" sz="2400" b="1" dirty="0"/>
              <a:t>Związek Ochotniczych Straży RP</a:t>
            </a:r>
          </a:p>
          <a:p>
            <a:endParaRPr lang="pl-PL" sz="2400" b="1" dirty="0"/>
          </a:p>
          <a:p>
            <a:r>
              <a:rPr lang="pl-PL" sz="2400" dirty="0"/>
              <a:t>Kwota dofinansowania UE: </a:t>
            </a:r>
            <a:br>
              <a:rPr lang="pl-PL" sz="2400" dirty="0"/>
            </a:br>
            <a:r>
              <a:rPr lang="pl-PL" sz="2400" b="1" dirty="0"/>
              <a:t>9 043 023,42 zł</a:t>
            </a:r>
          </a:p>
        </p:txBody>
      </p:sp>
    </p:spTree>
    <p:extLst>
      <p:ext uri="{BB962C8B-B14F-4D97-AF65-F5344CB8AC3E}">
        <p14:creationId xmlns:p14="http://schemas.microsoft.com/office/powerpoint/2010/main" val="2273956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97251" y="751344"/>
            <a:ext cx="49656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Tytuł projektu: </a:t>
            </a:r>
            <a:r>
              <a:rPr lang="pl-PL" sz="2400" b="1" dirty="0"/>
              <a:t>Kożuchów dzieciom 6 - dzieci przyszłości</a:t>
            </a:r>
          </a:p>
          <a:p>
            <a:endParaRPr lang="pl-PL" sz="2400" dirty="0"/>
          </a:p>
          <a:p>
            <a:r>
              <a:rPr lang="pl-PL" sz="2400" dirty="0"/>
              <a:t>Nazwa beneficjenta: </a:t>
            </a:r>
            <a:r>
              <a:rPr lang="pl-PL" sz="2400" b="1" dirty="0"/>
              <a:t>Gmina Kożuchów/Przedszkole Miejskie nr 1</a:t>
            </a:r>
          </a:p>
          <a:p>
            <a:endParaRPr lang="pl-PL" sz="2400" b="1" dirty="0"/>
          </a:p>
          <a:p>
            <a:r>
              <a:rPr lang="pl-PL" sz="2400" dirty="0"/>
              <a:t>Kwota dofinansowania UE: </a:t>
            </a:r>
            <a:br>
              <a:rPr lang="pl-PL" sz="2400" dirty="0"/>
            </a:br>
            <a:r>
              <a:rPr lang="pl-PL" sz="2400" b="1" dirty="0"/>
              <a:t>274 399,66 zł</a:t>
            </a:r>
          </a:p>
        </p:txBody>
      </p:sp>
    </p:spTree>
    <p:extLst>
      <p:ext uri="{BB962C8B-B14F-4D97-AF65-F5344CB8AC3E}">
        <p14:creationId xmlns:p14="http://schemas.microsoft.com/office/powerpoint/2010/main" val="2493208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97251" y="751344"/>
            <a:ext cx="41314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Tytuł projektu: </a:t>
            </a:r>
            <a:r>
              <a:rPr lang="pl-PL" sz="2400" b="1" dirty="0"/>
              <a:t>Kolej na rower-Budowa ścieżek rowerowych w ramach rozwoju transportu ekologicznego na terenie powiatu nowosolskiego</a:t>
            </a:r>
          </a:p>
          <a:p>
            <a:endParaRPr lang="pl-PL" sz="2400" dirty="0"/>
          </a:p>
          <a:p>
            <a:r>
              <a:rPr lang="pl-PL" sz="2400" dirty="0"/>
              <a:t>Nazwa beneficjenta: </a:t>
            </a:r>
            <a:r>
              <a:rPr lang="pl-PL" sz="2400" b="1" dirty="0"/>
              <a:t>Powiat Nowosolski</a:t>
            </a:r>
          </a:p>
          <a:p>
            <a:endParaRPr lang="pl-PL" sz="2400" b="1" dirty="0"/>
          </a:p>
          <a:p>
            <a:r>
              <a:rPr lang="pl-PL" sz="2400" dirty="0"/>
              <a:t>Kwota dofinansowania UE: </a:t>
            </a:r>
            <a:br>
              <a:rPr lang="pl-PL" sz="2400" dirty="0"/>
            </a:br>
            <a:r>
              <a:rPr lang="pl-PL" sz="2400" b="1" dirty="0"/>
              <a:t>14</a:t>
            </a:r>
            <a:r>
              <a:rPr lang="pl-PL" sz="2400" dirty="0"/>
              <a:t> </a:t>
            </a:r>
            <a:r>
              <a:rPr lang="pl-PL" sz="2400" b="1" dirty="0"/>
              <a:t>905 302,50 zł</a:t>
            </a:r>
          </a:p>
        </p:txBody>
      </p:sp>
    </p:spTree>
    <p:extLst>
      <p:ext uri="{BB962C8B-B14F-4D97-AF65-F5344CB8AC3E}">
        <p14:creationId xmlns:p14="http://schemas.microsoft.com/office/powerpoint/2010/main" val="1004441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72888" y="1652138"/>
            <a:ext cx="488997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chemeClr val="accent5">
                    <a:lumMod val="75000"/>
                  </a:schemeClr>
                </a:solidFill>
              </a:rPr>
              <a:t>REACT-EU </a:t>
            </a:r>
            <a:br>
              <a:rPr lang="pl-PL" sz="6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5">
                    <a:lumMod val="75000"/>
                  </a:schemeClr>
                </a:solidFill>
              </a:rPr>
              <a:t>w ramach</a:t>
            </a:r>
            <a:b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4000" b="1" dirty="0">
                <a:solidFill>
                  <a:schemeClr val="accent5">
                    <a:lumMod val="75000"/>
                  </a:schemeClr>
                </a:solidFill>
              </a:rPr>
              <a:t>RPO-Lubuskie 2020</a:t>
            </a:r>
          </a:p>
          <a:p>
            <a:pPr algn="ctr"/>
            <a:endParaRPr lang="pl-PL" sz="3000" b="1" dirty="0"/>
          </a:p>
          <a:p>
            <a:pPr algn="ctr"/>
            <a:endParaRPr lang="pl-PL" sz="3000" b="1" dirty="0"/>
          </a:p>
          <a:p>
            <a:pPr algn="ctr"/>
            <a:endParaRPr lang="pl-PL" sz="3000" b="1" dirty="0"/>
          </a:p>
          <a:p>
            <a:pPr algn="ctr"/>
            <a:endParaRPr lang="pl-PL" sz="3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98" y="0"/>
            <a:ext cx="6842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33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6"/>
          <p:cNvSpPr>
            <a:spLocks noGrp="1"/>
          </p:cNvSpPr>
          <p:nvPr>
            <p:ph type="title"/>
          </p:nvPr>
        </p:nvSpPr>
        <p:spPr>
          <a:xfrm>
            <a:off x="4242556" y="255221"/>
            <a:ext cx="6419056" cy="778098"/>
          </a:xfrm>
        </p:spPr>
        <p:txBody>
          <a:bodyPr>
            <a:noAutofit/>
          </a:bodyPr>
          <a:lstStyle/>
          <a:p>
            <a:r>
              <a:rPr lang="pl-PL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Kontraktacja REACT-EU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19899" y="1419233"/>
            <a:ext cx="86409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W ramach REACT-EU </a:t>
            </a:r>
          </a:p>
          <a:p>
            <a:pPr algn="ctr"/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RPO – Lubuskie 2020 podpisano </a:t>
            </a:r>
            <a:b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b="1" u="sng" dirty="0">
                <a:solidFill>
                  <a:schemeClr val="accent5">
                    <a:lumMod val="75000"/>
                  </a:schemeClr>
                </a:solidFill>
              </a:rPr>
              <a:t>11</a:t>
            </a:r>
            <a:r>
              <a:rPr lang="pl-PL" sz="4800" b="1" u="sng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umów</a:t>
            </a:r>
            <a:r>
              <a:rPr lang="pl-PL" sz="48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na kwotę dofinansowania UE wynoszącą</a:t>
            </a:r>
            <a:r>
              <a:rPr lang="pl-PL" sz="4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800" b="1" u="sng" dirty="0"/>
              <a:t>56,2 mln zł</a:t>
            </a:r>
            <a:r>
              <a:rPr lang="pl-PL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co stanowi </a:t>
            </a:r>
            <a:r>
              <a:rPr lang="pl-PL" sz="48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102,49 %</a:t>
            </a:r>
            <a:r>
              <a:rPr lang="pl-PL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200" dirty="0">
                <a:ea typeface="Calibri" panose="020F0502020204030204" pitchFamily="34" charset="0"/>
                <a:cs typeface="Times New Roman" panose="02020603050405020304" pitchFamily="18" charset="0"/>
              </a:rPr>
              <a:t>alokacji REACT-EU.</a:t>
            </a:r>
          </a:p>
          <a:p>
            <a:endParaRPr lang="pl-PL" sz="42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346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05436" y="1186623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 ramach REACT-EU podpisano:</a:t>
            </a:r>
          </a:p>
          <a:p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800" dirty="0">
                <a:ea typeface="Calibri" panose="020F0502020204030204" pitchFamily="34" charset="0"/>
                <a:cs typeface="Times New Roman" panose="02020603050405020304" pitchFamily="18" charset="0"/>
              </a:rPr>
              <a:t>1 umowę w ramach infrastruktury zdrowotnej na kwotę dofinansowania UE </a:t>
            </a:r>
            <a:r>
              <a:rPr lang="pl-PL" sz="2800" dirty="0"/>
              <a:t>14,7 mln zł</a:t>
            </a:r>
          </a:p>
          <a:p>
            <a:endParaRPr lang="pl-PL" sz="2800" dirty="0"/>
          </a:p>
          <a:p>
            <a:r>
              <a:rPr lang="pl-PL" sz="2800" dirty="0"/>
              <a:t>8 umów z zakresu termomodernizacji </a:t>
            </a:r>
            <a:r>
              <a:rPr lang="pl-PL" sz="2800" dirty="0">
                <a:ea typeface="Calibri" panose="020F0502020204030204" pitchFamily="34" charset="0"/>
                <a:cs typeface="Times New Roman" panose="02020603050405020304" pitchFamily="18" charset="0"/>
              </a:rPr>
              <a:t>na kwotę dofinansowania UE 39,14 mln zł</a:t>
            </a:r>
            <a:r>
              <a:rPr lang="pl-PL" sz="2800" dirty="0"/>
              <a:t> </a:t>
            </a:r>
            <a:r>
              <a:rPr lang="pl-PL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800" dirty="0">
                <a:ea typeface="Calibri" panose="020F0502020204030204" pitchFamily="34" charset="0"/>
                <a:cs typeface="Times New Roman" panose="02020603050405020304" pitchFamily="18" charset="0"/>
              </a:rPr>
              <a:t>2 umowy w ramach Pomocy Technicznej na kwotę dofinansowania UE 2,36 mln zł.</a:t>
            </a:r>
            <a:endParaRPr lang="pl-PL" altLang="pl-PL" sz="2800" dirty="0"/>
          </a:p>
          <a:p>
            <a:endParaRPr lang="pl-PL" sz="2800" dirty="0"/>
          </a:p>
          <a:p>
            <a:endParaRPr lang="pl-PL" sz="2800" dirty="0"/>
          </a:p>
        </p:txBody>
      </p:sp>
      <p:sp>
        <p:nvSpPr>
          <p:cNvPr id="5" name="Tytuł 6"/>
          <p:cNvSpPr>
            <a:spLocks noGrp="1"/>
          </p:cNvSpPr>
          <p:nvPr>
            <p:ph type="title"/>
          </p:nvPr>
        </p:nvSpPr>
        <p:spPr>
          <a:xfrm>
            <a:off x="4242556" y="255221"/>
            <a:ext cx="6419056" cy="778098"/>
          </a:xfrm>
        </p:spPr>
        <p:txBody>
          <a:bodyPr>
            <a:noAutofit/>
          </a:bodyPr>
          <a:lstStyle/>
          <a:p>
            <a:r>
              <a:rPr lang="pl-PL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Kontraktacja REACT-EU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1" y="1938338"/>
            <a:ext cx="1116801" cy="11168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53" y="3254632"/>
            <a:ext cx="1126959" cy="11269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53" y="4501907"/>
            <a:ext cx="1168978" cy="11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69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21315" y="1544104"/>
            <a:ext cx="59762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Tytuł projektu: </a:t>
            </a:r>
            <a:r>
              <a:rPr lang="pl-PL" sz="2800" b="1" dirty="0"/>
              <a:t>Rozbudowa LCO </a:t>
            </a:r>
            <a:br>
              <a:rPr lang="pl-PL" sz="2800" b="1" dirty="0"/>
            </a:br>
            <a:r>
              <a:rPr lang="pl-PL" sz="2800" b="1" dirty="0"/>
              <a:t>o pawilon rehabilitacyjny</a:t>
            </a:r>
          </a:p>
          <a:p>
            <a:endParaRPr lang="pl-PL" sz="2800" dirty="0"/>
          </a:p>
          <a:p>
            <a:r>
              <a:rPr lang="pl-PL" sz="2800" dirty="0"/>
              <a:t>Nazwa beneficjenta: </a:t>
            </a:r>
            <a:r>
              <a:rPr lang="pl-PL" sz="2800" b="1" dirty="0"/>
              <a:t>Lubuskie Centrum Ortopedii im. dr. Lecha Wierusza </a:t>
            </a:r>
            <a:br>
              <a:rPr lang="pl-PL" sz="2800" b="1" dirty="0"/>
            </a:br>
            <a:r>
              <a:rPr lang="pl-PL" sz="2800" b="1" dirty="0"/>
              <a:t>w Świebodzinie Sp. z o.o. </a:t>
            </a:r>
          </a:p>
          <a:p>
            <a:endParaRPr lang="pl-PL" sz="2800" b="1" dirty="0"/>
          </a:p>
          <a:p>
            <a:r>
              <a:rPr lang="pl-PL" sz="2800" dirty="0"/>
              <a:t>Kwota dofinansowania UE</a:t>
            </a:r>
            <a:r>
              <a:rPr lang="pl-PL" sz="2800"/>
              <a:t>: </a:t>
            </a:r>
          </a:p>
          <a:p>
            <a:r>
              <a:rPr lang="pl-PL" sz="2800" b="1"/>
              <a:t>14 </a:t>
            </a:r>
            <a:r>
              <a:rPr lang="pl-PL" sz="2800" b="1" dirty="0"/>
              <a:t>691 750,00 zł</a:t>
            </a:r>
          </a:p>
        </p:txBody>
      </p:sp>
      <p:sp>
        <p:nvSpPr>
          <p:cNvPr id="4" name="Tytuł 6"/>
          <p:cNvSpPr txBox="1">
            <a:spLocks/>
          </p:cNvSpPr>
          <p:nvPr/>
        </p:nvSpPr>
        <p:spPr>
          <a:xfrm>
            <a:off x="721315" y="376017"/>
            <a:ext cx="64190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Kontraktacja REACT-EU - przykłady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43" y="0"/>
            <a:ext cx="5368758" cy="4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9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05300" y="1435275"/>
            <a:ext cx="102247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Tytuł projektu: </a:t>
            </a:r>
            <a:r>
              <a:rPr lang="pl-PL" sz="2800" b="1" dirty="0"/>
              <a:t>Termomodernizacja Lubuskiego Szpitala Specjalistycznego Pulmonologiczno-Kardiologicznego w Torzymiu Sp. z o. o. – modernizacja systemu co i </a:t>
            </a:r>
            <a:r>
              <a:rPr lang="pl-PL" sz="2800" b="1" dirty="0" err="1"/>
              <a:t>cwu</a:t>
            </a:r>
            <a:r>
              <a:rPr lang="pl-PL" sz="2800" b="1" dirty="0"/>
              <a:t> oraz budynków 7, 12, 13 i 14 z wykorzystaniem odnawialnych źródeł energii</a:t>
            </a:r>
          </a:p>
          <a:p>
            <a:endParaRPr lang="pl-PL" sz="2800" dirty="0"/>
          </a:p>
          <a:p>
            <a:r>
              <a:rPr lang="pl-PL" sz="2800" dirty="0"/>
              <a:t>Nazwa beneficjenta: </a:t>
            </a:r>
            <a:r>
              <a:rPr lang="pl-PL" sz="2800" b="1" dirty="0"/>
              <a:t>Lubuski Szpital Specjalistyczny Pulmonologiczno-Kardiologiczny w Torzymiu Sp. z o.o.</a:t>
            </a:r>
          </a:p>
          <a:p>
            <a:endParaRPr lang="pl-PL" sz="2800" b="1" dirty="0"/>
          </a:p>
          <a:p>
            <a:r>
              <a:rPr lang="pl-PL" sz="2800" dirty="0"/>
              <a:t>Kwota dofinansowania UE: </a:t>
            </a:r>
            <a:r>
              <a:rPr lang="pl-PL" sz="2800" b="1" dirty="0"/>
              <a:t>15 038 734,81 zł</a:t>
            </a:r>
          </a:p>
        </p:txBody>
      </p:sp>
      <p:sp>
        <p:nvSpPr>
          <p:cNvPr id="5" name="Tytuł 6"/>
          <p:cNvSpPr txBox="1">
            <a:spLocks/>
          </p:cNvSpPr>
          <p:nvPr/>
        </p:nvSpPr>
        <p:spPr>
          <a:xfrm>
            <a:off x="721315" y="376017"/>
            <a:ext cx="64190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Kontraktacja REACT-EU - przykłady</a:t>
            </a:r>
          </a:p>
        </p:txBody>
      </p:sp>
    </p:spTree>
    <p:extLst>
      <p:ext uri="{BB962C8B-B14F-4D97-AF65-F5344CB8AC3E}">
        <p14:creationId xmlns:p14="http://schemas.microsoft.com/office/powerpoint/2010/main" val="2774002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43963" y="1812558"/>
            <a:ext cx="864096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  <a:t>Wybrane wskaźniki </a:t>
            </a:r>
            <a:b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  <a:t>w ramach REACT-EU </a:t>
            </a:r>
          </a:p>
          <a:p>
            <a:pPr algn="ctr"/>
            <a: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  <a:t>RPO-Lubuskie 2020</a:t>
            </a:r>
          </a:p>
          <a:p>
            <a:pPr algn="ctr"/>
            <a:endParaRPr lang="pl-PL" sz="5000" b="1" dirty="0"/>
          </a:p>
          <a:p>
            <a:pPr algn="ctr"/>
            <a:endParaRPr lang="pl-PL" sz="5000" b="1" dirty="0"/>
          </a:p>
          <a:p>
            <a:pPr algn="ctr"/>
            <a:endParaRPr lang="pl-PL" sz="5000" b="1" dirty="0"/>
          </a:p>
          <a:p>
            <a:pPr algn="ctr"/>
            <a:endParaRPr lang="pl-PL" sz="5000" b="1" dirty="0"/>
          </a:p>
        </p:txBody>
      </p:sp>
    </p:spTree>
    <p:extLst>
      <p:ext uri="{BB962C8B-B14F-4D97-AF65-F5344CB8AC3E}">
        <p14:creationId xmlns:p14="http://schemas.microsoft.com/office/powerpoint/2010/main" val="3885311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8200EEB-5BFF-A749-3AFE-7BE76DBAC2F2}"/>
              </a:ext>
            </a:extLst>
          </p:cNvPr>
          <p:cNvSpPr txBox="1"/>
          <p:nvPr/>
        </p:nvSpPr>
        <p:spPr>
          <a:xfrm>
            <a:off x="3146394" y="809390"/>
            <a:ext cx="80269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200" b="1" dirty="0"/>
              <a:t>W ramach zawartych umów:</a:t>
            </a:r>
          </a:p>
          <a:p>
            <a:pPr>
              <a:lnSpc>
                <a:spcPct val="150000"/>
              </a:lnSpc>
            </a:pPr>
            <a:r>
              <a:rPr lang="pl-PL" sz="2800" dirty="0"/>
              <a:t>11 budynków zostanie zmodernizowanych energetycznie,</a:t>
            </a:r>
          </a:p>
          <a:p>
            <a:pPr>
              <a:lnSpc>
                <a:spcPct val="150000"/>
              </a:lnSpc>
            </a:pPr>
            <a:endParaRPr lang="pl-PL" sz="2800" dirty="0"/>
          </a:p>
          <a:p>
            <a:pPr>
              <a:lnSpc>
                <a:spcPct val="150000"/>
              </a:lnSpc>
            </a:pPr>
            <a:r>
              <a:rPr lang="pl-PL" sz="2800" dirty="0"/>
              <a:t>1 podmiot otrzymał wsparcie w zakresie zwalczania lub przeciwdziałania skutkom pandemii COVID-19.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45" y="1431756"/>
            <a:ext cx="1623381" cy="162338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18" y="3316704"/>
            <a:ext cx="1703591" cy="17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0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6"/>
          <p:cNvSpPr txBox="1">
            <a:spLocks/>
          </p:cNvSpPr>
          <p:nvPr/>
        </p:nvSpPr>
        <p:spPr>
          <a:xfrm>
            <a:off x="647564" y="319389"/>
            <a:ext cx="64190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Kontraktacja RPO – Lubuskie 2020 </a:t>
            </a:r>
          </a:p>
        </p:txBody>
      </p:sp>
      <p:sp>
        <p:nvSpPr>
          <p:cNvPr id="6" name="Prostokąt 5"/>
          <p:cNvSpPr/>
          <p:nvPr/>
        </p:nvSpPr>
        <p:spPr>
          <a:xfrm>
            <a:off x="2215952" y="1164850"/>
            <a:ext cx="78488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W ramach Europejskiego Funduszu Rozwoju Regionalnego (EFRR) podpisano </a:t>
            </a:r>
            <a:r>
              <a:rPr lang="pl-PL" sz="3200" b="1" u="sng" dirty="0"/>
              <a:t>658</a:t>
            </a:r>
            <a:r>
              <a:rPr lang="pl-PL" sz="32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 umów</a:t>
            </a: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na kwotę dofinansowania UE wynoszącą</a:t>
            </a: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u="sng" dirty="0"/>
              <a:t>3 mld zł, co stanowi 100,76 % alokacji EFRR.</a:t>
            </a:r>
          </a:p>
          <a:p>
            <a:endParaRPr lang="pl-PL" sz="3200" b="1" u="sng" dirty="0">
              <a:solidFill>
                <a:srgbClr val="FF0000"/>
              </a:solidFill>
            </a:endParaRPr>
          </a:p>
          <a:p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W ramach Europejskiego Funduszu Społecznego (EFS) podpisano </a:t>
            </a:r>
            <a:r>
              <a:rPr lang="pl-PL" sz="3200" b="1" u="sng" dirty="0"/>
              <a:t>719</a:t>
            </a:r>
            <a:r>
              <a:rPr lang="pl-PL" sz="32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 umów</a:t>
            </a: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na kwotę dofinansowania UE wynoszącą</a:t>
            </a: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200" b="1" u="sng" dirty="0"/>
              <a:t>1,11 mld zł, co stanowi 100,37 % alokacji EFS.</a:t>
            </a:r>
          </a:p>
          <a:p>
            <a:endParaRPr lang="pl-PL" sz="4800" b="1" u="sng" dirty="0">
              <a:solidFill>
                <a:srgbClr val="FF0000"/>
              </a:solidFill>
              <a:latin typeface="+mj-lt"/>
            </a:endParaRPr>
          </a:p>
          <a:p>
            <a:endParaRPr lang="pl-PL" sz="42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10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735415" y="1901152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accent5">
                    <a:lumMod val="75000"/>
                  </a:schemeClr>
                </a:solidFill>
              </a:rPr>
              <a:t>Certyfikacja wydatków </a:t>
            </a:r>
            <a:br>
              <a:rPr lang="pl-PL" sz="5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400" b="1" dirty="0">
                <a:solidFill>
                  <a:schemeClr val="accent5">
                    <a:lumMod val="75000"/>
                  </a:schemeClr>
                </a:solidFill>
              </a:rPr>
              <a:t>w ramach REACT-EU</a:t>
            </a:r>
            <a:br>
              <a:rPr lang="pl-PL" sz="5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400" b="1" dirty="0">
                <a:solidFill>
                  <a:schemeClr val="accent5">
                    <a:lumMod val="75000"/>
                  </a:schemeClr>
                </a:solidFill>
              </a:rPr>
              <a:t>RPO-Lubuskie 2020</a:t>
            </a:r>
          </a:p>
        </p:txBody>
      </p:sp>
    </p:spTree>
    <p:extLst>
      <p:ext uri="{BB962C8B-B14F-4D97-AF65-F5344CB8AC3E}">
        <p14:creationId xmlns:p14="http://schemas.microsoft.com/office/powerpoint/2010/main" val="2879549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639219" y="1565357"/>
            <a:ext cx="8512175" cy="50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pl-PL" altLang="pl-PL" sz="360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pl-PL" sz="3600" dirty="0">
                <a:latin typeface="Calibri" panose="020F0502020204030204" pitchFamily="34" charset="0"/>
              </a:rPr>
              <a:t>Stan certyfikacji w ramach REACT-EU </a:t>
            </a:r>
            <a:br>
              <a:rPr lang="pl-PL" altLang="pl-PL" sz="3600" dirty="0">
                <a:latin typeface="Calibri" panose="020F0502020204030204" pitchFamily="34" charset="0"/>
              </a:rPr>
            </a:br>
            <a:r>
              <a:rPr lang="pl-PL" altLang="pl-PL" sz="3600" dirty="0">
                <a:latin typeface="Calibri" panose="020F0502020204030204" pitchFamily="34" charset="0"/>
              </a:rPr>
              <a:t>RPO– Lubuskie 2020 wynosi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pl-PL" sz="3600" b="1" dirty="0">
                <a:latin typeface="Calibri" panose="020F0502020204030204" pitchFamily="34" charset="0"/>
              </a:rPr>
              <a:t>1 146 541 EUR</a:t>
            </a:r>
            <a:r>
              <a:rPr lang="pl-PL" altLang="pl-PL" sz="3600" dirty="0">
                <a:latin typeface="Calibri" panose="020F0502020204030204" pitchFamily="34" charset="0"/>
              </a:rPr>
              <a:t>, co stanowi </a:t>
            </a:r>
            <a:r>
              <a:rPr lang="pl-PL" altLang="pl-PL" sz="3600" b="1" dirty="0">
                <a:latin typeface="Calibri" panose="020F0502020204030204" pitchFamily="34" charset="0"/>
              </a:rPr>
              <a:t>7,73% </a:t>
            </a:r>
            <a:r>
              <a:rPr lang="pl-PL" altLang="pl-PL" sz="3600" dirty="0">
                <a:latin typeface="Calibri" panose="020F0502020204030204" pitchFamily="34" charset="0"/>
              </a:rPr>
              <a:t>alokacji REACT-EU</a:t>
            </a:r>
            <a:r>
              <a:rPr lang="pl-PL" altLang="pl-PL" sz="3600" b="1" dirty="0">
                <a:latin typeface="Calibri" panose="020F0502020204030204" pitchFamily="34" charset="0"/>
              </a:rPr>
              <a:t>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pl-PL" altLang="pl-PL" sz="360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pl-PL" altLang="pl-PL" sz="360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pl-PL" altLang="pl-PL" sz="360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pl-PL" altLang="pl-PL" sz="3600" dirty="0"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3" name="Tytuł 6"/>
          <p:cNvSpPr>
            <a:spLocks noGrp="1"/>
          </p:cNvSpPr>
          <p:nvPr>
            <p:ph type="title"/>
          </p:nvPr>
        </p:nvSpPr>
        <p:spPr>
          <a:xfrm>
            <a:off x="4170366" y="335431"/>
            <a:ext cx="6419056" cy="778098"/>
          </a:xfrm>
        </p:spPr>
        <p:txBody>
          <a:bodyPr>
            <a:noAutofit/>
          </a:bodyPr>
          <a:lstStyle/>
          <a:p>
            <a:r>
              <a:rPr lang="pl-PL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Certyfikacja REACT-EU</a:t>
            </a:r>
          </a:p>
        </p:txBody>
      </p:sp>
    </p:spTree>
    <p:extLst>
      <p:ext uri="{BB962C8B-B14F-4D97-AF65-F5344CB8AC3E}">
        <p14:creationId xmlns:p14="http://schemas.microsoft.com/office/powerpoint/2010/main" val="1019635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C9E69-EDB4-B364-FA2C-0DFD9833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936" y="907631"/>
            <a:ext cx="8224838" cy="5023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  <a:t>Wykonanie certyfikacji dla </a:t>
            </a:r>
            <a:b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  <a:t>REACT-EU w EUR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433710"/>
              </p:ext>
            </p:extLst>
          </p:nvPr>
        </p:nvGraphicFramePr>
        <p:xfrm>
          <a:off x="2261936" y="1620253"/>
          <a:ext cx="7560839" cy="424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2981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2737" y="1610036"/>
            <a:ext cx="596479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5">
                    <a:lumMod val="75000"/>
                  </a:schemeClr>
                </a:solidFill>
              </a:rPr>
              <a:t>Dziękuję za uwagę</a:t>
            </a:r>
          </a:p>
          <a:p>
            <a:endParaRPr lang="pl-PL" sz="4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l-PL" sz="3600" b="1" dirty="0">
                <a:solidFill>
                  <a:schemeClr val="accent5">
                    <a:lumMod val="75000"/>
                  </a:schemeClr>
                </a:solidFill>
              </a:rPr>
              <a:t>Sylwia </a:t>
            </a:r>
            <a:r>
              <a:rPr lang="pl-PL" sz="3600" b="1" dirty="0" err="1">
                <a:solidFill>
                  <a:schemeClr val="accent5">
                    <a:lumMod val="75000"/>
                  </a:schemeClr>
                </a:solidFill>
              </a:rPr>
              <a:t>Pędzińska</a:t>
            </a:r>
            <a:endParaRPr lang="pl-PL" sz="3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l-PL" sz="2800" dirty="0">
                <a:solidFill>
                  <a:schemeClr val="accent5">
                    <a:lumMod val="75000"/>
                  </a:schemeClr>
                </a:solidFill>
              </a:rPr>
              <a:t>Dyrektor Departamentu </a:t>
            </a:r>
          </a:p>
          <a:p>
            <a:r>
              <a:rPr lang="pl-PL" sz="2800" dirty="0">
                <a:solidFill>
                  <a:schemeClr val="accent5">
                    <a:lumMod val="75000"/>
                  </a:schemeClr>
                </a:solidFill>
              </a:rPr>
              <a:t>Instytucji Zarządzającej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9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5" name="Tytuł 6"/>
          <p:cNvSpPr txBox="1">
            <a:spLocks/>
          </p:cNvSpPr>
          <p:nvPr/>
        </p:nvSpPr>
        <p:spPr>
          <a:xfrm>
            <a:off x="527248" y="158968"/>
            <a:ext cx="64190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Kontraktacja RPO – Lubuskie 2020 </a:t>
            </a:r>
          </a:p>
        </p:txBody>
      </p:sp>
    </p:spTree>
    <p:extLst>
      <p:ext uri="{BB962C8B-B14F-4D97-AF65-F5344CB8AC3E}">
        <p14:creationId xmlns:p14="http://schemas.microsoft.com/office/powerpoint/2010/main" val="1600230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6"/>
          <p:cNvSpPr>
            <a:spLocks noGrp="1"/>
          </p:cNvSpPr>
          <p:nvPr>
            <p:ph type="title"/>
          </p:nvPr>
        </p:nvSpPr>
        <p:spPr>
          <a:xfrm>
            <a:off x="777461" y="271263"/>
            <a:ext cx="6419056" cy="778098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Stan wdrażania ZIT</a:t>
            </a:r>
          </a:p>
        </p:txBody>
      </p:sp>
      <p:sp>
        <p:nvSpPr>
          <p:cNvPr id="3" name="Prostokąt 2"/>
          <p:cNvSpPr/>
          <p:nvPr/>
        </p:nvSpPr>
        <p:spPr>
          <a:xfrm>
            <a:off x="1687470" y="828506"/>
            <a:ext cx="885698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altLang="pl-PL" sz="3000" b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altLang="pl-PL" sz="3600" dirty="0">
                <a:ea typeface="Calibri" panose="020F0502020204030204" pitchFamily="34" charset="0"/>
                <a:cs typeface="Calibri" panose="020F0502020204030204" pitchFamily="34" charset="0"/>
              </a:rPr>
              <a:t>W ramach:</a:t>
            </a:r>
          </a:p>
          <a:p>
            <a:r>
              <a:rPr lang="pl-PL" altLang="pl-PL" sz="3600" b="1" dirty="0">
                <a:ea typeface="Calibri" panose="020F0502020204030204" pitchFamily="34" charset="0"/>
                <a:cs typeface="Calibri" panose="020F0502020204030204" pitchFamily="34" charset="0"/>
              </a:rPr>
              <a:t>ZIT MOF GW </a:t>
            </a:r>
            <a:r>
              <a:rPr lang="pl-PL" altLang="pl-PL" sz="3000" dirty="0">
                <a:ea typeface="Calibri" panose="020F0502020204030204" pitchFamily="34" charset="0"/>
                <a:cs typeface="Calibri" panose="020F0502020204030204" pitchFamily="34" charset="0"/>
              </a:rPr>
              <a:t>– podpisano </a:t>
            </a:r>
            <a:r>
              <a:rPr lang="pl-PL" altLang="pl-PL" sz="3800" b="1" dirty="0">
                <a:ea typeface="Calibri" panose="020F0502020204030204" pitchFamily="34" charset="0"/>
                <a:cs typeface="Calibri" panose="020F0502020204030204" pitchFamily="34" charset="0"/>
              </a:rPr>
              <a:t>53 </a:t>
            </a:r>
            <a:r>
              <a:rPr lang="pl-PL" altLang="pl-PL" sz="3000" b="1" dirty="0">
                <a:ea typeface="Calibri" panose="020F0502020204030204" pitchFamily="34" charset="0"/>
                <a:cs typeface="Calibri" panose="020F0502020204030204" pitchFamily="34" charset="0"/>
              </a:rPr>
              <a:t>umowy </a:t>
            </a:r>
            <a:r>
              <a:rPr lang="pl-PL" altLang="pl-PL" sz="3000" dirty="0">
                <a:ea typeface="Calibri" panose="020F0502020204030204" pitchFamily="34" charset="0"/>
                <a:cs typeface="Calibri" panose="020F0502020204030204" pitchFamily="34" charset="0"/>
              </a:rPr>
              <a:t>o wartości dofinansowania UE </a:t>
            </a:r>
            <a:r>
              <a:rPr lang="pl-PL" altLang="pl-PL" sz="3800" b="1" dirty="0"/>
              <a:t>255,1 mln zł </a:t>
            </a:r>
            <a:r>
              <a:rPr lang="pl-PL" altLang="pl-PL" sz="3000" dirty="0"/>
              <a:t>(</a:t>
            </a:r>
            <a:r>
              <a:rPr lang="pl-PL" altLang="pl-PL" sz="3800" b="1" dirty="0"/>
              <a:t>100 % </a:t>
            </a:r>
            <a:r>
              <a:rPr lang="pl-PL" altLang="pl-PL" sz="3000" dirty="0"/>
              <a:t>alokacji ZIT GW)</a:t>
            </a:r>
          </a:p>
          <a:p>
            <a:endParaRPr lang="pl-PL" altLang="pl-PL" sz="3800" dirty="0">
              <a:solidFill>
                <a:srgbClr val="FF0000"/>
              </a:solidFill>
            </a:endParaRPr>
          </a:p>
          <a:p>
            <a:r>
              <a:rPr lang="pl-PL" altLang="pl-PL" sz="3800" b="1" dirty="0">
                <a:ea typeface="Calibri" panose="020F0502020204030204" pitchFamily="34" charset="0"/>
                <a:cs typeface="Times New Roman" panose="02020603050405020304" pitchFamily="18" charset="0"/>
              </a:rPr>
              <a:t>ZIT MOF ZG </a:t>
            </a:r>
            <a:r>
              <a:rPr lang="pl-PL" altLang="pl-PL" sz="3000" dirty="0">
                <a:ea typeface="Calibri" panose="020F0502020204030204" pitchFamily="34" charset="0"/>
                <a:cs typeface="Times New Roman" panose="02020603050405020304" pitchFamily="18" charset="0"/>
              </a:rPr>
              <a:t>– podpisano </a:t>
            </a:r>
            <a:r>
              <a:rPr lang="pl-PL" altLang="pl-PL" sz="3800" b="1" dirty="0">
                <a:ea typeface="Calibri" panose="020F0502020204030204" pitchFamily="34" charset="0"/>
                <a:cs typeface="Times New Roman" panose="02020603050405020304" pitchFamily="18" charset="0"/>
              </a:rPr>
              <a:t>45 </a:t>
            </a:r>
            <a:r>
              <a:rPr lang="pl-PL" altLang="pl-PL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umów </a:t>
            </a:r>
            <a:r>
              <a:rPr lang="pl-PL" altLang="pl-PL" sz="3000" dirty="0">
                <a:ea typeface="Calibri" panose="020F0502020204030204" pitchFamily="34" charset="0"/>
                <a:cs typeface="Times New Roman" panose="02020603050405020304" pitchFamily="18" charset="0"/>
              </a:rPr>
              <a:t>o wartości dofinansowania UE </a:t>
            </a:r>
            <a:r>
              <a:rPr lang="pl-PL" altLang="pl-PL" sz="3800" b="1" dirty="0"/>
              <a:t>245,8 mln zł </a:t>
            </a:r>
            <a:r>
              <a:rPr lang="pl-PL" altLang="pl-PL" sz="3000" dirty="0"/>
              <a:t>(</a:t>
            </a:r>
            <a:r>
              <a:rPr lang="pl-PL" altLang="pl-PL" sz="3800" b="1" dirty="0"/>
              <a:t>100 % </a:t>
            </a:r>
            <a:r>
              <a:rPr lang="pl-PL" altLang="pl-PL" sz="3000" dirty="0"/>
              <a:t>alokacji ZIT ZG)</a:t>
            </a:r>
          </a:p>
          <a:p>
            <a:endParaRPr lang="pl-PL" sz="42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9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06396D8-5DC8-43F6-903D-B7B422485254}"/>
              </a:ext>
            </a:extLst>
          </p:cNvPr>
          <p:cNvSpPr/>
          <p:nvPr/>
        </p:nvSpPr>
        <p:spPr>
          <a:xfrm>
            <a:off x="2175484" y="1716487"/>
            <a:ext cx="79028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  <a:t>Realizacja wybranych wskaźników </a:t>
            </a:r>
          </a:p>
          <a:p>
            <a:pPr algn="ctr"/>
            <a:r>
              <a:rPr lang="pl-PL" sz="5000" b="1" dirty="0">
                <a:solidFill>
                  <a:schemeClr val="accent5">
                    <a:lumMod val="75000"/>
                  </a:schemeClr>
                </a:solidFill>
              </a:rPr>
              <a:t>w ramach RPO-Lubuskie 2020</a:t>
            </a:r>
          </a:p>
        </p:txBody>
      </p:sp>
    </p:spTree>
    <p:extLst>
      <p:ext uri="{BB962C8B-B14F-4D97-AF65-F5344CB8AC3E}">
        <p14:creationId xmlns:p14="http://schemas.microsoft.com/office/powerpoint/2010/main" val="146084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1AD5C8-6EE8-0155-A9E0-9B47D217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862" y="568900"/>
            <a:ext cx="4667875" cy="518834"/>
          </a:xfrm>
        </p:spPr>
        <p:txBody>
          <a:bodyPr>
            <a:noAutofit/>
          </a:bodyPr>
          <a:lstStyle/>
          <a:p>
            <a:pPr algn="l"/>
            <a:r>
              <a:rPr lang="pl-PL" sz="2400" b="1" dirty="0">
                <a:solidFill>
                  <a:srgbClr val="FE5400"/>
                </a:solidFill>
                <a:latin typeface="+mn-lt"/>
              </a:rPr>
              <a:t>GOSPODARKA I INNOWACJE</a:t>
            </a:r>
            <a:r>
              <a:rPr lang="pl-PL" sz="2400" b="1" kern="100" dirty="0">
                <a:solidFill>
                  <a:srgbClr val="FE54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400" dirty="0">
              <a:solidFill>
                <a:srgbClr val="FE5400"/>
              </a:solidFill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B25A45-AC6C-541C-D50B-5C9181117671}"/>
              </a:ext>
            </a:extLst>
          </p:cNvPr>
          <p:cNvSpPr txBox="1"/>
          <p:nvPr/>
        </p:nvSpPr>
        <p:spPr>
          <a:xfrm>
            <a:off x="584245" y="5874724"/>
            <a:ext cx="7761269" cy="27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1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Źródło: SL2014 - stan danych na dzień 03.12.2023 r.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1DF227A-E078-42A4-2947-97467932EA17}"/>
              </a:ext>
            </a:extLst>
          </p:cNvPr>
          <p:cNvSpPr txBox="1"/>
          <p:nvPr/>
        </p:nvSpPr>
        <p:spPr>
          <a:xfrm>
            <a:off x="4908883" y="958276"/>
            <a:ext cx="6624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1 775 przedsiębiorstw,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przygotowano ponad 200 ha terenów inwestycyjnych,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dokonano 77 zgłoszeń patentowych,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wdrożono do użytku 38 wyników prac B+R,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8EE4106-CC39-454D-5343-2C344DFF98B6}"/>
              </a:ext>
            </a:extLst>
          </p:cNvPr>
          <p:cNvSpPr txBox="1">
            <a:spLocks/>
          </p:cNvSpPr>
          <p:nvPr/>
        </p:nvSpPr>
        <p:spPr>
          <a:xfrm>
            <a:off x="1197060" y="3323385"/>
            <a:ext cx="6535638" cy="518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rgbClr val="004BBB"/>
                </a:solidFill>
                <a:latin typeface="+mn-lt"/>
              </a:rPr>
              <a:t>ROZWÓJ CYFROWY</a:t>
            </a:r>
            <a:r>
              <a:rPr lang="pl-PL" sz="2400" b="1" kern="100" dirty="0">
                <a:solidFill>
                  <a:srgbClr val="004BBB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400" b="1" dirty="0">
              <a:solidFill>
                <a:srgbClr val="004BBB"/>
              </a:solidFill>
              <a:latin typeface="+mn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82C1B47-9709-0C2D-E1A1-E83B0B0B0A19}"/>
              </a:ext>
            </a:extLst>
          </p:cNvPr>
          <p:cNvSpPr txBox="1"/>
          <p:nvPr/>
        </p:nvSpPr>
        <p:spPr>
          <a:xfrm>
            <a:off x="1208492" y="3774469"/>
            <a:ext cx="741682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127 podmiotów udostępniło on-line informacje sektora publicznego,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uruchomiono 108 systemów teleinformatycznych  w podmiotach wykonujących zadania publiczne,</a:t>
            </a:r>
          </a:p>
        </p:txBody>
      </p:sp>
    </p:spTree>
    <p:extLst>
      <p:ext uri="{BB962C8B-B14F-4D97-AF65-F5344CB8AC3E}">
        <p14:creationId xmlns:p14="http://schemas.microsoft.com/office/powerpoint/2010/main" val="2695855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1AD5C8-6EE8-0155-A9E0-9B47D217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462" y="517080"/>
            <a:ext cx="5629545" cy="518834"/>
          </a:xfrm>
        </p:spPr>
        <p:txBody>
          <a:bodyPr>
            <a:noAutofit/>
          </a:bodyPr>
          <a:lstStyle/>
          <a:p>
            <a:pPr algn="l"/>
            <a:r>
              <a:rPr lang="pl-PL" sz="2400" b="1" dirty="0">
                <a:solidFill>
                  <a:srgbClr val="F400B1"/>
                </a:solidFill>
                <a:latin typeface="+mn-lt"/>
              </a:rPr>
              <a:t>GOSPODARKA NISKOEMISYJNA</a:t>
            </a:r>
            <a:endParaRPr lang="pl-PL" sz="2400" dirty="0">
              <a:solidFill>
                <a:srgbClr val="F400B1"/>
              </a:solidFill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6F5FDA0-73A5-D64A-34C9-27EA631FBE8F}"/>
              </a:ext>
            </a:extLst>
          </p:cNvPr>
          <p:cNvSpPr txBox="1"/>
          <p:nvPr/>
        </p:nvSpPr>
        <p:spPr>
          <a:xfrm>
            <a:off x="4775176" y="938687"/>
            <a:ext cx="741682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zmodernizowano energetycznie 126 budynków,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ponad 158 km infrastruktury rowerowej,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zakupiono 39 jednostek taboru pasażerskiego,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wybudowano 95 jednostek wytwarzania energii elektrycznej z OZE,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20F50F09-4539-3E0D-6718-E247F501EFAA}"/>
              </a:ext>
            </a:extLst>
          </p:cNvPr>
          <p:cNvSpPr txBox="1">
            <a:spLocks/>
          </p:cNvSpPr>
          <p:nvPr/>
        </p:nvSpPr>
        <p:spPr>
          <a:xfrm>
            <a:off x="1037105" y="3268580"/>
            <a:ext cx="6526129" cy="51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rgbClr val="2B9B67"/>
                </a:solidFill>
                <a:latin typeface="+mn-lt"/>
              </a:rPr>
              <a:t>OCHRONA ŚRODOWISKA I WSPARCIE KULTURY</a:t>
            </a:r>
            <a:endParaRPr lang="pl-PL" sz="2400" dirty="0">
              <a:solidFill>
                <a:srgbClr val="2B9B67"/>
              </a:solidFill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88EE968-3542-26AC-8F08-B53A5B748E10}"/>
              </a:ext>
            </a:extLst>
          </p:cNvPr>
          <p:cNvSpPr txBox="1"/>
          <p:nvPr/>
        </p:nvSpPr>
        <p:spPr>
          <a:xfrm>
            <a:off x="1058139" y="3726720"/>
            <a:ext cx="741682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zakupiono 52 wozy strażackie,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wybudowano i wyremontowano 51 km kanalizacji sanitarnej,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18 obiektów instytucji kultury,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22 obiekty turystyczne i rekreacyjne otrzymały wsparcie,</a:t>
            </a:r>
          </a:p>
        </p:txBody>
      </p:sp>
    </p:spTree>
    <p:extLst>
      <p:ext uri="{BB962C8B-B14F-4D97-AF65-F5344CB8AC3E}">
        <p14:creationId xmlns:p14="http://schemas.microsoft.com/office/powerpoint/2010/main" val="1642231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6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1AD5C8-6EE8-0155-A9E0-9B47D217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431" y="529264"/>
            <a:ext cx="5002129" cy="518834"/>
          </a:xfrm>
        </p:spPr>
        <p:txBody>
          <a:bodyPr>
            <a:normAutofit/>
          </a:bodyPr>
          <a:lstStyle/>
          <a:p>
            <a:pPr algn="l"/>
            <a:r>
              <a:rPr lang="pl-PL" sz="2400" b="1" kern="100" dirty="0">
                <a:solidFill>
                  <a:srgbClr val="02BCF3"/>
                </a:solidFill>
                <a:latin typeface="+mn-lt"/>
                <a:cs typeface="Times New Roman" panose="02020603050405020304" pitchFamily="18" charset="0"/>
              </a:rPr>
              <a:t>INFRASTRUKTURA </a:t>
            </a:r>
            <a:r>
              <a:rPr lang="pl-PL" sz="2400" b="1" dirty="0">
                <a:solidFill>
                  <a:srgbClr val="02BCF3"/>
                </a:solidFill>
                <a:latin typeface="+mn-lt"/>
              </a:rPr>
              <a:t>TRANSPORTOWA</a:t>
            </a:r>
            <a:endParaRPr lang="pl-PL" sz="2400" dirty="0">
              <a:solidFill>
                <a:srgbClr val="02BCF3"/>
              </a:solidFill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C0C4027-23CB-D655-191E-4B092EBAF59E}"/>
              </a:ext>
            </a:extLst>
          </p:cNvPr>
          <p:cNvSpPr txBox="1"/>
          <p:nvPr/>
        </p:nvSpPr>
        <p:spPr>
          <a:xfrm>
            <a:off x="4677431" y="957383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przebudowano ponad 89 km dróg,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zmodernizowano 41 km linii kolejowych,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zakupiono 2 (w trakcie procedury zakupowej kolejne 2) jednostki </a:t>
            </a:r>
            <a:br>
              <a:rPr lang="pl-PL" dirty="0"/>
            </a:br>
            <a:r>
              <a:rPr lang="pl-PL" dirty="0"/>
              <a:t>taboru kolejowego,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2B1534CE-33EE-0134-646C-E3A3A1A6CEC2}"/>
              </a:ext>
            </a:extLst>
          </p:cNvPr>
          <p:cNvSpPr txBox="1">
            <a:spLocks/>
          </p:cNvSpPr>
          <p:nvPr/>
        </p:nvSpPr>
        <p:spPr>
          <a:xfrm>
            <a:off x="1251283" y="3270209"/>
            <a:ext cx="6713637" cy="51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kern="100" dirty="0">
                <a:solidFill>
                  <a:srgbClr val="995D28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WSPARCIE </a:t>
            </a:r>
            <a:r>
              <a:rPr lang="pl-PL" sz="2400" b="1" dirty="0">
                <a:solidFill>
                  <a:srgbClr val="995D28"/>
                </a:solidFill>
                <a:latin typeface="+mn-lt"/>
              </a:rPr>
              <a:t>REGIONALNEGO RYNKU PRACY</a:t>
            </a:r>
            <a:endParaRPr lang="pl-PL" sz="2400" dirty="0">
              <a:solidFill>
                <a:srgbClr val="995D28"/>
              </a:solidFill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BAC1F85-8D23-A5C6-37B5-C90C0B1C0AD4}"/>
              </a:ext>
            </a:extLst>
          </p:cNvPr>
          <p:cNvSpPr txBox="1"/>
          <p:nvPr/>
        </p:nvSpPr>
        <p:spPr>
          <a:xfrm>
            <a:off x="1251283" y="3669772"/>
            <a:ext cx="741682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wsparto 12 339 osób bezrobotnych,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utworzono 1 301 miejsc opieki nad dziećmi w wieku dla lat 3,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7 747 osób pracujących, łącznie z prowadzącymi działalność na własny rachunek, objęto wsparciem,</a:t>
            </a:r>
          </a:p>
        </p:txBody>
      </p:sp>
    </p:spTree>
    <p:extLst>
      <p:ext uri="{BB962C8B-B14F-4D97-AF65-F5344CB8AC3E}">
        <p14:creationId xmlns:p14="http://schemas.microsoft.com/office/powerpoint/2010/main" val="5387118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1083</Words>
  <Application>Microsoft Office PowerPoint</Application>
  <PresentationFormat>Panoramiczny</PresentationFormat>
  <Paragraphs>170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Motyw pakietu Office</vt:lpstr>
      <vt:lpstr>Prezentacja programu PowerPoint</vt:lpstr>
      <vt:lpstr>Kontraktacja RPO – Lubuskie 2020 </vt:lpstr>
      <vt:lpstr>Prezentacja programu PowerPoint</vt:lpstr>
      <vt:lpstr>Prezentacja programu PowerPoint</vt:lpstr>
      <vt:lpstr>Stan wdrażania ZIT</vt:lpstr>
      <vt:lpstr>Prezentacja programu PowerPoint</vt:lpstr>
      <vt:lpstr>GOSPODARKA I INNOWACJE </vt:lpstr>
      <vt:lpstr>GOSPODARKA NISKOEMISYJNA</vt:lpstr>
      <vt:lpstr>INFRASTRUKTURA TRANSPORTOWA</vt:lpstr>
      <vt:lpstr>POLITYKA SPOŁECZNA </vt:lpstr>
      <vt:lpstr>INFRASTRUKTURA ZDROWOTNA, SPOŁECZNA,  EDUKACYJNA</vt:lpstr>
      <vt:lpstr>Prezentacja programu PowerPoint</vt:lpstr>
      <vt:lpstr>Prezentacja programu PowerPoint</vt:lpstr>
      <vt:lpstr>Wykonanie certyfikacji dla  RPO-Lubuskie 2020 w EUR.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Kontraktacja REACT-EU</vt:lpstr>
      <vt:lpstr>Kontraktacja REACT-EU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Certyfikacja REACT-EU</vt:lpstr>
      <vt:lpstr>Wykonanie certyfikacji dla  REACT-EU w EUR 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Cyruk Łukasz</dc:creator>
  <cp:lastModifiedBy>Zielińska Monika</cp:lastModifiedBy>
  <cp:revision>39</cp:revision>
  <dcterms:created xsi:type="dcterms:W3CDTF">2023-12-05T10:22:50Z</dcterms:created>
  <dcterms:modified xsi:type="dcterms:W3CDTF">2023-12-11T11:21:29Z</dcterms:modified>
</cp:coreProperties>
</file>