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8"/>
  </p:handoutMasterIdLst>
  <p:sldIdLst>
    <p:sldId id="256" r:id="rId2"/>
    <p:sldId id="334" r:id="rId3"/>
    <p:sldId id="345" r:id="rId4"/>
    <p:sldId id="346" r:id="rId5"/>
    <p:sldId id="335" r:id="rId6"/>
    <p:sldId id="308" r:id="rId7"/>
    <p:sldId id="336" r:id="rId8"/>
    <p:sldId id="378" r:id="rId9"/>
    <p:sldId id="379" r:id="rId10"/>
    <p:sldId id="337" r:id="rId11"/>
    <p:sldId id="344" r:id="rId12"/>
    <p:sldId id="339" r:id="rId13"/>
    <p:sldId id="354" r:id="rId14"/>
    <p:sldId id="338" r:id="rId15"/>
    <p:sldId id="340" r:id="rId16"/>
    <p:sldId id="341" r:id="rId17"/>
    <p:sldId id="342" r:id="rId18"/>
    <p:sldId id="343" r:id="rId19"/>
    <p:sldId id="347" r:id="rId20"/>
    <p:sldId id="349" r:id="rId21"/>
    <p:sldId id="348" r:id="rId22"/>
    <p:sldId id="350" r:id="rId23"/>
    <p:sldId id="351" r:id="rId24"/>
    <p:sldId id="353" r:id="rId25"/>
    <p:sldId id="356" r:id="rId26"/>
    <p:sldId id="357" r:id="rId27"/>
    <p:sldId id="358" r:id="rId28"/>
    <p:sldId id="359" r:id="rId29"/>
    <p:sldId id="360" r:id="rId30"/>
    <p:sldId id="361" r:id="rId31"/>
    <p:sldId id="363" r:id="rId32"/>
    <p:sldId id="364" r:id="rId33"/>
    <p:sldId id="365" r:id="rId34"/>
    <p:sldId id="366" r:id="rId35"/>
    <p:sldId id="367" r:id="rId36"/>
    <p:sldId id="368" r:id="rId37"/>
    <p:sldId id="369" r:id="rId38"/>
    <p:sldId id="370" r:id="rId39"/>
    <p:sldId id="371" r:id="rId40"/>
    <p:sldId id="372" r:id="rId41"/>
    <p:sldId id="373" r:id="rId42"/>
    <p:sldId id="374" r:id="rId43"/>
    <p:sldId id="375" r:id="rId44"/>
    <p:sldId id="376" r:id="rId45"/>
    <p:sldId id="377" r:id="rId46"/>
    <p:sldId id="321" r:id="rId47"/>
  </p:sldIdLst>
  <p:sldSz cx="9144000" cy="6858000" type="screen4x3"/>
  <p:notesSz cx="6797675" cy="9926638"/>
  <p:defaultTextStyle>
    <a:defPPr>
      <a:defRPr lang="pl-PL"/>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ZEJ" initials="" lastIdx="2" clrIdx="0"/>
  <p:cmAuthor id="2" name="Klauza Andrzej"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7CC1"/>
    <a:srgbClr val="A7C539"/>
    <a:srgbClr val="9AB5E4"/>
    <a:srgbClr val="AAE1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Styl ciemny 2 - Akcent 3/Ak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14" d="100"/>
          <a:sy n="114" d="100"/>
        </p:scale>
        <p:origin x="564"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w.majdanski\Documents\organizacja_przewozow\Plan%20transportowy%20kolej\linie.xlsx" TargetMode="Externa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w.majdanski\Documents\organizacja_przewozow\Plan%20transportowy%20kolej\linie.xlsx" TargetMode="Externa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8.xml"/><Relationship Id="rId1" Type="http://schemas.microsoft.com/office/2011/relationships/chartStyle" Target="style28.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w.majdanski\Documents\organizacja_przewozow\Plan%20transportowy%20kolej\linie.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10.0.1.129\dit\DIT.I\!%20KOLEJ\PRZETARGI\Pasazerskie%20przewozy%20kolejowe\2021-2030\umowa_2021-2030\_realizacja_umowy\2024\Kwartalny%20Raport%20Informacyjny%20IV\rozliczenie_informacji_kwartalnej_IV_2024.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mwl.local\zasoby\DIT\DIT.I\!%20KOLEJ\ODWO&#321;ANE%20POCI&#260;GI%202023-2025.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10.0.1.129\dit\DIT.I\!%20KOLEJ\PRZETARGI\Pasazerskie%20przewozy%20kolejowe\2021-2030\umowa_2021-2030\_realizacja_umowy\2024\Kwartalny%20Raport%20Informacyjny%20IV\rozliczenie_informacji_kwartalnej_IV_2024.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10.0.1.129\dit\DIT.I\!%20KOLEJ\PRZETARGI\Pasazerskie%20przewozy%20kolejowe\2021-2030\umowa_2021-2030\_realizacja_umowy\2024\Kwartalny%20Raport%20Informacyjny%20III\rozliczenie_informacji_kwartalnej_III_2024.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1" i="0" u="none" strike="noStrike" kern="1200" cap="all" baseline="0">
                <a:solidFill>
                  <a:schemeClr val="tx1"/>
                </a:solidFill>
                <a:latin typeface="+mn-lt"/>
                <a:ea typeface="+mn-ea"/>
                <a:cs typeface="+mn-cs"/>
              </a:defRPr>
            </a:pPr>
            <a:r>
              <a:rPr lang="pl-PL" sz="1100" dirty="0">
                <a:solidFill>
                  <a:schemeClr val="tx1"/>
                </a:solidFill>
              </a:rPr>
              <a:t>Liczba torów</a:t>
            </a:r>
          </a:p>
        </c:rich>
      </c:tx>
      <c:overlay val="0"/>
      <c:spPr>
        <a:noFill/>
        <a:ln>
          <a:noFill/>
        </a:ln>
        <a:effectLst/>
      </c:spPr>
      <c:txPr>
        <a:bodyPr rot="0" spcFirstLastPara="1" vertOverflow="ellipsis" vert="horz" wrap="square" anchor="ctr" anchorCtr="1"/>
        <a:lstStyle/>
        <a:p>
          <a:pPr>
            <a:defRPr sz="1100" b="1" i="0" u="none" strike="noStrike" kern="1200" cap="all" baseline="0">
              <a:solidFill>
                <a:schemeClr val="tx1"/>
              </a:solidFill>
              <a:latin typeface="+mn-lt"/>
              <a:ea typeface="+mn-ea"/>
              <a:cs typeface="+mn-cs"/>
            </a:defRPr>
          </a:pPr>
          <a:endParaRPr lang="pl-PL"/>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3670809300578359E-2"/>
          <c:y val="0.19934992861194231"/>
          <c:w val="0.89277999953043197"/>
          <c:h val="0.73151147098515534"/>
        </c:manualLayout>
      </c:layout>
      <c:pie3DChart>
        <c:varyColors val="1"/>
        <c:ser>
          <c:idx val="0"/>
          <c:order val="0"/>
          <c:dPt>
            <c:idx val="0"/>
            <c:bubble3D val="0"/>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extLst>
              <c:ext xmlns:c16="http://schemas.microsoft.com/office/drawing/2014/chart" uri="{C3380CC4-5D6E-409C-BE32-E72D297353CC}">
                <c16:uniqueId val="{00000001-06B5-44FA-A667-20DEC2DA9F4E}"/>
              </c:ext>
            </c:extLst>
          </c:dPt>
          <c:dPt>
            <c:idx val="1"/>
            <c:bubble3D val="0"/>
            <c:spPr>
              <a:solidFill>
                <a:schemeClr val="accent2">
                  <a:alpha val="90000"/>
                </a:schemeClr>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extLst>
              <c:ext xmlns:c16="http://schemas.microsoft.com/office/drawing/2014/chart" uri="{C3380CC4-5D6E-409C-BE32-E72D297353CC}">
                <c16:uniqueId val="{00000003-06B5-44FA-A667-20DEC2DA9F4E}"/>
              </c:ext>
            </c:extLst>
          </c:dPt>
          <c:dPt>
            <c:idx val="2"/>
            <c:bubble3D val="0"/>
            <c:spPr>
              <a:solidFill>
                <a:schemeClr val="accent3">
                  <a:alpha val="90000"/>
                </a:schemeClr>
              </a:solidFill>
              <a:ln w="19050">
                <a:solidFill>
                  <a:schemeClr val="accent3">
                    <a:lumMod val="75000"/>
                  </a:schemeClr>
                </a:solidFill>
              </a:ln>
              <a:effectLst>
                <a:innerShdw blurRad="114300">
                  <a:schemeClr val="accent3">
                    <a:lumMod val="75000"/>
                  </a:schemeClr>
                </a:innerShdw>
              </a:effectLst>
              <a:scene3d>
                <a:camera prst="orthographicFront"/>
                <a:lightRig rig="threePt" dir="t"/>
              </a:scene3d>
              <a:sp3d contourW="19050" prstMaterial="flat">
                <a:contourClr>
                  <a:schemeClr val="accent3">
                    <a:lumMod val="75000"/>
                  </a:schemeClr>
                </a:contourClr>
              </a:sp3d>
            </c:spPr>
            <c:extLst>
              <c:ext xmlns:c16="http://schemas.microsoft.com/office/drawing/2014/chart" uri="{C3380CC4-5D6E-409C-BE32-E72D297353CC}">
                <c16:uniqueId val="{00000005-06B5-44FA-A667-20DEC2DA9F4E}"/>
              </c:ext>
            </c:extLst>
          </c:dPt>
          <c:dPt>
            <c:idx val="3"/>
            <c:bubble3D val="0"/>
            <c:spPr>
              <a:solidFill>
                <a:schemeClr val="accent4">
                  <a:alpha val="90000"/>
                </a:schemeClr>
              </a:solidFill>
              <a:ln w="19050">
                <a:solidFill>
                  <a:schemeClr val="accent4">
                    <a:lumMod val="75000"/>
                  </a:schemeClr>
                </a:solidFill>
              </a:ln>
              <a:effectLst>
                <a:innerShdw blurRad="114300">
                  <a:schemeClr val="accent4">
                    <a:lumMod val="75000"/>
                  </a:schemeClr>
                </a:innerShdw>
              </a:effectLst>
              <a:scene3d>
                <a:camera prst="orthographicFront"/>
                <a:lightRig rig="threePt" dir="t"/>
              </a:scene3d>
              <a:sp3d contourW="19050" prstMaterial="flat">
                <a:contourClr>
                  <a:schemeClr val="accent4">
                    <a:lumMod val="75000"/>
                  </a:schemeClr>
                </a:contourClr>
              </a:sp3d>
            </c:spPr>
            <c:extLst>
              <c:ext xmlns:c16="http://schemas.microsoft.com/office/drawing/2014/chart" uri="{C3380CC4-5D6E-409C-BE32-E72D297353CC}">
                <c16:uniqueId val="{00000007-06B5-44FA-A667-20DEC2DA9F4E}"/>
              </c:ext>
            </c:extLst>
          </c:dPt>
          <c:dLbls>
            <c:dLbl>
              <c:idx val="0"/>
              <c:layout>
                <c:manualLayout>
                  <c:x val="-1.999432444569868E-2"/>
                  <c:y val="-4.5687926519501515E-2"/>
                </c:manualLayout>
              </c:layout>
              <c:spPr>
                <a:solidFill>
                  <a:schemeClr val="bg1"/>
                </a:solidFill>
                <a:ln w="12700" cap="flat" cmpd="sng" algn="ctr">
                  <a:solidFill>
                    <a:schemeClr val="accent1"/>
                  </a:solidFill>
                  <a:round/>
                </a:ln>
                <a:effectLst>
                  <a:outerShdw blurRad="50800" dist="38100" dir="2700000" algn="tl" rotWithShape="0">
                    <a:schemeClr val="accent1">
                      <a:lumMod val="75000"/>
                      <a:alpha val="40000"/>
                    </a:schemeClr>
                  </a:outerShdw>
                </a:effectLst>
              </c:spPr>
              <c:txPr>
                <a:bodyPr rot="0" spcFirstLastPara="1" vertOverflow="clip" horzOverflow="clip" vert="horz" wrap="square" lIns="38100" tIns="19050" rIns="38100" bIns="19050" anchor="ctr" anchorCtr="1">
                  <a:spAutoFit/>
                </a:bodyPr>
                <a:lstStyle/>
                <a:p>
                  <a:pPr>
                    <a:defRPr sz="900" b="1" i="0" u="none" strike="noStrike" kern="1200" baseline="0">
                      <a:solidFill>
                        <a:schemeClr val="accent1"/>
                      </a:solidFill>
                      <a:effectLst/>
                      <a:latin typeface="+mn-lt"/>
                      <a:ea typeface="+mn-ea"/>
                      <a:cs typeface="+mn-cs"/>
                    </a:defRPr>
                  </a:pPr>
                  <a:endParaRPr lang="pl-PL"/>
                </a:p>
              </c:txPr>
              <c:dLblPos val="bestFit"/>
              <c:showLegendKey val="0"/>
              <c:showVal val="0"/>
              <c:showCatName val="1"/>
              <c:showSerName val="0"/>
              <c:showPercent val="1"/>
              <c:showBubbleSize val="0"/>
              <c:extLst>
                <c:ext xmlns:c15="http://schemas.microsoft.com/office/drawing/2012/chart" uri="{CE6537A1-D6FC-4f65-9D91-7224C49458BB}">
                  <c15:layout>
                    <c:manualLayout>
                      <c:w val="0.28533635151649811"/>
                      <c:h val="0.20748121576838421"/>
                    </c:manualLayout>
                  </c15:layout>
                </c:ext>
                <c:ext xmlns:c16="http://schemas.microsoft.com/office/drawing/2014/chart" uri="{C3380CC4-5D6E-409C-BE32-E72D297353CC}">
                  <c16:uniqueId val="{00000001-06B5-44FA-A667-20DEC2DA9F4E}"/>
                </c:ext>
              </c:extLst>
            </c:dLbl>
            <c:dLbl>
              <c:idx val="1"/>
              <c:layout>
                <c:manualLayout>
                  <c:x val="2.4672130470051613E-3"/>
                  <c:y val="0.15171344123398656"/>
                </c:manualLayout>
              </c:layout>
              <c:spPr>
                <a:solidFill>
                  <a:schemeClr val="bg1"/>
                </a:solidFill>
                <a:ln w="12700" cap="flat" cmpd="sng" algn="ctr">
                  <a:solidFill>
                    <a:schemeClr val="accent2"/>
                  </a:solidFill>
                  <a:round/>
                </a:ln>
                <a:effectLst>
                  <a:outerShdw blurRad="50800" dist="38100" dir="2700000" algn="tl" rotWithShape="0">
                    <a:schemeClr val="accent2">
                      <a:lumMod val="75000"/>
                      <a:alpha val="40000"/>
                    </a:schemeClr>
                  </a:outerShdw>
                </a:effectLst>
              </c:spPr>
              <c:txPr>
                <a:bodyPr rot="0" spcFirstLastPara="1" vertOverflow="clip" horzOverflow="clip" vert="horz" wrap="square" lIns="38100" tIns="19050" rIns="38100" bIns="19050" anchor="ctr" anchorCtr="1">
                  <a:spAutoFit/>
                </a:bodyPr>
                <a:lstStyle/>
                <a:p>
                  <a:pPr>
                    <a:defRPr sz="900" b="1" i="0" u="none" strike="noStrike" kern="1200" baseline="0">
                      <a:solidFill>
                        <a:schemeClr val="accent2"/>
                      </a:solidFill>
                      <a:effectLst/>
                      <a:latin typeface="+mn-lt"/>
                      <a:ea typeface="+mn-ea"/>
                      <a:cs typeface="+mn-cs"/>
                    </a:defRPr>
                  </a:pPr>
                  <a:endParaRPr lang="pl-PL"/>
                </a:p>
              </c:txPr>
              <c:dLblPos val="bestFit"/>
              <c:showLegendKey val="0"/>
              <c:showVal val="0"/>
              <c:showCatName val="1"/>
              <c:showSerName val="0"/>
              <c:showPercent val="1"/>
              <c:showBubbleSize val="0"/>
              <c:extLst>
                <c:ext xmlns:c15="http://schemas.microsoft.com/office/drawing/2012/chart" uri="{CE6537A1-D6FC-4f65-9D91-7224C49458BB}">
                  <c15:layout>
                    <c:manualLayout>
                      <c:w val="0.30605951190608444"/>
                      <c:h val="0.20748121576838421"/>
                    </c:manualLayout>
                  </c15:layout>
                </c:ext>
                <c:ext xmlns:c16="http://schemas.microsoft.com/office/drawing/2014/chart" uri="{C3380CC4-5D6E-409C-BE32-E72D297353CC}">
                  <c16:uniqueId val="{00000003-06B5-44FA-A667-20DEC2DA9F4E}"/>
                </c:ext>
              </c:extLst>
            </c:dLbl>
            <c:dLbl>
              <c:idx val="2"/>
              <c:spPr>
                <a:solidFill>
                  <a:schemeClr val="bg1"/>
                </a:solidFill>
                <a:ln w="12700" cap="flat" cmpd="sng" algn="ctr">
                  <a:solidFill>
                    <a:schemeClr val="accent3"/>
                  </a:solidFill>
                  <a:round/>
                </a:ln>
                <a:effectLst>
                  <a:outerShdw blurRad="50800" dist="38100" dir="2700000" algn="tl" rotWithShape="0">
                    <a:schemeClr val="accent3">
                      <a:lumMod val="75000"/>
                      <a:alpha val="40000"/>
                    </a:schemeClr>
                  </a:outerShdw>
                </a:effectLst>
              </c:spPr>
              <c:txPr>
                <a:bodyPr rot="0" spcFirstLastPara="1" vertOverflow="clip" horzOverflow="clip" vert="horz" wrap="square" lIns="38100" tIns="19050" rIns="38100" bIns="19050" anchor="ctr" anchorCtr="1">
                  <a:spAutoFit/>
                </a:bodyPr>
                <a:lstStyle/>
                <a:p>
                  <a:pPr>
                    <a:defRPr sz="900" b="1" i="0" u="none" strike="noStrike" kern="1200" baseline="0">
                      <a:solidFill>
                        <a:schemeClr val="accent3"/>
                      </a:solidFill>
                      <a:effectLst/>
                      <a:latin typeface="+mn-lt"/>
                      <a:ea typeface="+mn-ea"/>
                      <a:cs typeface="+mn-cs"/>
                    </a:defRPr>
                  </a:pPr>
                  <a:endParaRPr lang="pl-PL"/>
                </a:p>
              </c:txPr>
              <c:dLblPos val="inEnd"/>
              <c:showLegendKey val="0"/>
              <c:showVal val="0"/>
              <c:showCatName val="1"/>
              <c:showSerName val="0"/>
              <c:showPercent val="1"/>
              <c:showBubbleSize val="0"/>
              <c:extLst>
                <c:ext xmlns:c16="http://schemas.microsoft.com/office/drawing/2014/chart" uri="{C3380CC4-5D6E-409C-BE32-E72D297353CC}">
                  <c16:uniqueId val="{00000005-06B5-44FA-A667-20DEC2DA9F4E}"/>
                </c:ext>
              </c:extLst>
            </c:dLbl>
            <c:dLbl>
              <c:idx val="3"/>
              <c:spPr>
                <a:solidFill>
                  <a:schemeClr val="bg1"/>
                </a:solidFill>
                <a:ln w="12700" cap="flat" cmpd="sng" algn="ctr">
                  <a:solidFill>
                    <a:schemeClr val="accent4"/>
                  </a:solidFill>
                  <a:round/>
                </a:ln>
                <a:effectLst>
                  <a:outerShdw blurRad="50800" dist="38100" dir="2700000" algn="tl" rotWithShape="0">
                    <a:schemeClr val="accent4">
                      <a:lumMod val="75000"/>
                      <a:alpha val="40000"/>
                    </a:schemeClr>
                  </a:outerShdw>
                </a:effectLst>
              </c:spPr>
              <c:txPr>
                <a:bodyPr rot="0" spcFirstLastPara="1" vertOverflow="clip" horzOverflow="clip" vert="horz" wrap="square" lIns="38100" tIns="19050" rIns="38100" bIns="19050" anchor="ctr" anchorCtr="1">
                  <a:spAutoFit/>
                </a:bodyPr>
                <a:lstStyle/>
                <a:p>
                  <a:pPr>
                    <a:defRPr sz="900" b="1" i="0" u="none" strike="noStrike" kern="1200" baseline="0">
                      <a:solidFill>
                        <a:schemeClr val="accent4"/>
                      </a:solidFill>
                      <a:effectLst/>
                      <a:latin typeface="+mn-lt"/>
                      <a:ea typeface="+mn-ea"/>
                      <a:cs typeface="+mn-cs"/>
                    </a:defRPr>
                  </a:pPr>
                  <a:endParaRPr lang="pl-PL"/>
                </a:p>
              </c:txPr>
              <c:dLblPos val="inEnd"/>
              <c:showLegendKey val="0"/>
              <c:showVal val="0"/>
              <c:showCatName val="1"/>
              <c:showSerName val="0"/>
              <c:showPercent val="1"/>
              <c:showBubbleSize val="0"/>
              <c:extLst>
                <c:ext xmlns:c16="http://schemas.microsoft.com/office/drawing/2014/chart" uri="{C3380CC4-5D6E-409C-BE32-E72D297353CC}">
                  <c16:uniqueId val="{00000007-06B5-44FA-A667-20DEC2DA9F4E}"/>
                </c:ext>
              </c:extLst>
            </c:dLbl>
            <c:spPr>
              <a:solidFill>
                <a:schemeClr val="bg1"/>
              </a:solidFill>
            </c:spPr>
            <c:txPr>
              <a:bodyPr rot="0" spcFirstLastPara="1" vertOverflow="clip" horzOverflow="clip" vert="horz" wrap="square" lIns="38100" tIns="19050" rIns="38100" bIns="19050" anchor="ctr" anchorCtr="1">
                <a:spAutoFit/>
              </a:bodyPr>
              <a:lstStyle/>
              <a:p>
                <a:pPr>
                  <a:defRPr sz="900" b="1" i="0" u="none" strike="noStrike" kern="1200" baseline="0">
                    <a:solidFill>
                      <a:schemeClr val="accent1"/>
                    </a:solidFill>
                    <a:effectLst/>
                    <a:latin typeface="+mn-lt"/>
                    <a:ea typeface="+mn-ea"/>
                    <a:cs typeface="+mn-cs"/>
                  </a:defRPr>
                </a:pPr>
                <a:endParaRPr lang="pl-PL"/>
              </a:p>
            </c:txPr>
            <c:dLblPos val="inEnd"/>
            <c:showLegendKey val="0"/>
            <c:showVal val="0"/>
            <c:showCatName val="1"/>
            <c:showSerName val="0"/>
            <c:showPercent val="1"/>
            <c:showBubbleSize val="0"/>
            <c:showLeaderLines val="0"/>
            <c:extLst>
              <c:ext xmlns:c15="http://schemas.microsoft.com/office/drawing/2012/chart" uri="{CE6537A1-D6FC-4f65-9D91-7224C49458BB}"/>
            </c:extLst>
          </c:dLbls>
          <c:cat>
            <c:strRef>
              <c:f>Linie!$R$2:$S$2</c:f>
              <c:strCache>
                <c:ptCount val="2"/>
                <c:pt idx="0">
                  <c:v>Dwutorowa</c:v>
                </c:pt>
                <c:pt idx="1">
                  <c:v>Jednotorowa</c:v>
                </c:pt>
              </c:strCache>
            </c:strRef>
          </c:cat>
          <c:val>
            <c:numRef>
              <c:f>Linie!$R$38:$S$38</c:f>
              <c:numCache>
                <c:formatCode>#\ ##0.000</c:formatCode>
                <c:ptCount val="2"/>
                <c:pt idx="0">
                  <c:v>401.66200000000009</c:v>
                </c:pt>
                <c:pt idx="1">
                  <c:v>658.67999999999961</c:v>
                </c:pt>
              </c:numCache>
            </c:numRef>
          </c:val>
          <c:extLst>
            <c:ext xmlns:c16="http://schemas.microsoft.com/office/drawing/2014/chart" uri="{C3380CC4-5D6E-409C-BE32-E72D297353CC}">
              <c16:uniqueId val="{00000008-06B5-44FA-A667-20DEC2DA9F4E}"/>
            </c:ext>
          </c:extLst>
        </c:ser>
        <c:dLbls>
          <c:dLblPos val="inEnd"/>
          <c:showLegendKey val="0"/>
          <c:showVal val="0"/>
          <c:showCatName val="1"/>
          <c:showSerName val="0"/>
          <c:showPercent val="1"/>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pl-PL"/>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l-PL" b="1" dirty="0"/>
              <a:t>ŻAGAŃ - JABŁONÓW - WICHÓW - ZIELONA GÓRA</a:t>
            </a:r>
          </a:p>
          <a:p>
            <a:pPr>
              <a:defRPr/>
            </a:pPr>
            <a:r>
              <a:rPr lang="en-US" b="1" dirty="0"/>
              <a:t>LICZBA PODRÓŻNYCH</a:t>
            </a:r>
            <a:r>
              <a:rPr lang="pl-PL" b="1" dirty="0"/>
              <a:t> W POSZCZEGÓLNYCH MIESIĄCACH</a:t>
            </a:r>
            <a:endParaRPr lang="en-US"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l-PL"/>
        </a:p>
      </c:txPr>
    </c:title>
    <c:autoTitleDeleted val="0"/>
    <c:plotArea>
      <c:layout/>
      <c:barChart>
        <c:barDir val="col"/>
        <c:grouping val="clustered"/>
        <c:varyColors val="0"/>
        <c:ser>
          <c:idx val="0"/>
          <c:order val="0"/>
          <c:tx>
            <c:strRef>
              <c:f>DANE!$C$22</c:f>
              <c:strCache>
                <c:ptCount val="1"/>
                <c:pt idx="0">
                  <c:v>LICZBA PODRÓŻNYCH</c:v>
                </c:pt>
              </c:strCache>
            </c:strRef>
          </c:tx>
          <c:spPr>
            <a:solidFill>
              <a:schemeClr val="accent1"/>
            </a:solidFill>
            <a:ln>
              <a:noFill/>
            </a:ln>
            <a:effectLst/>
          </c:spPr>
          <c:invertIfNegative val="0"/>
          <c:trendline>
            <c:spPr>
              <a:ln w="19050" cap="rnd">
                <a:solidFill>
                  <a:schemeClr val="accent1"/>
                </a:solidFill>
                <a:prstDash val="sysDot"/>
              </a:ln>
              <a:effectLst/>
            </c:spPr>
            <c:trendlineType val="linear"/>
            <c:dispRSqr val="0"/>
            <c:dispEq val="0"/>
          </c:trendline>
          <c:cat>
            <c:strRef>
              <c:f>DANE!$B$23:$B$34</c:f>
              <c:strCache>
                <c:ptCount val="12"/>
                <c:pt idx="0">
                  <c:v>01-2024</c:v>
                </c:pt>
                <c:pt idx="1">
                  <c:v>02-2024</c:v>
                </c:pt>
                <c:pt idx="2">
                  <c:v>03-2024</c:v>
                </c:pt>
                <c:pt idx="3">
                  <c:v>04-2024</c:v>
                </c:pt>
                <c:pt idx="4">
                  <c:v>05-2024</c:v>
                </c:pt>
                <c:pt idx="5">
                  <c:v>06-2024</c:v>
                </c:pt>
                <c:pt idx="6">
                  <c:v>07-2024</c:v>
                </c:pt>
                <c:pt idx="7">
                  <c:v>08-2024</c:v>
                </c:pt>
                <c:pt idx="8">
                  <c:v>09-2024</c:v>
                </c:pt>
                <c:pt idx="9">
                  <c:v>10-2024</c:v>
                </c:pt>
                <c:pt idx="10">
                  <c:v>11-2024</c:v>
                </c:pt>
                <c:pt idx="11">
                  <c:v>12-2024</c:v>
                </c:pt>
              </c:strCache>
            </c:strRef>
          </c:cat>
          <c:val>
            <c:numRef>
              <c:f>DANE!$C$23:$C$34</c:f>
              <c:numCache>
                <c:formatCode>#,##0.00</c:formatCode>
                <c:ptCount val="12"/>
                <c:pt idx="0">
                  <c:v>563</c:v>
                </c:pt>
                <c:pt idx="1">
                  <c:v>571</c:v>
                </c:pt>
                <c:pt idx="2">
                  <c:v>761</c:v>
                </c:pt>
                <c:pt idx="3">
                  <c:v>776</c:v>
                </c:pt>
                <c:pt idx="4">
                  <c:v>749</c:v>
                </c:pt>
                <c:pt idx="5">
                  <c:v>808</c:v>
                </c:pt>
                <c:pt idx="6">
                  <c:v>577</c:v>
                </c:pt>
                <c:pt idx="7">
                  <c:v>494</c:v>
                </c:pt>
                <c:pt idx="8">
                  <c:v>1031</c:v>
                </c:pt>
                <c:pt idx="9">
                  <c:v>1765</c:v>
                </c:pt>
                <c:pt idx="10">
                  <c:v>1574</c:v>
                </c:pt>
                <c:pt idx="11">
                  <c:v>1469</c:v>
                </c:pt>
              </c:numCache>
            </c:numRef>
          </c:val>
          <c:extLst>
            <c:ext xmlns:c16="http://schemas.microsoft.com/office/drawing/2014/chart" uri="{C3380CC4-5D6E-409C-BE32-E72D297353CC}">
              <c16:uniqueId val="{00000001-2980-4325-8DA4-FFAA555CBF11}"/>
            </c:ext>
          </c:extLst>
        </c:ser>
        <c:dLbls>
          <c:showLegendKey val="0"/>
          <c:showVal val="0"/>
          <c:showCatName val="0"/>
          <c:showSerName val="0"/>
          <c:showPercent val="0"/>
          <c:showBubbleSize val="0"/>
        </c:dLbls>
        <c:gapWidth val="219"/>
        <c:overlap val="-27"/>
        <c:axId val="515829272"/>
        <c:axId val="515824952"/>
      </c:barChart>
      <c:catAx>
        <c:axId val="515829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pl-PL"/>
          </a:p>
        </c:txPr>
        <c:crossAx val="515824952"/>
        <c:crosses val="autoZero"/>
        <c:auto val="1"/>
        <c:lblAlgn val="ctr"/>
        <c:lblOffset val="100"/>
        <c:noMultiLvlLbl val="0"/>
      </c:catAx>
      <c:valAx>
        <c:axId val="51582495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pl-PL"/>
          </a:p>
        </c:txPr>
        <c:crossAx val="5158292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l-PL"/>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pl-PL" b="1" dirty="0"/>
              <a:t>ŻAGAŃ - BRZEŹNICA</a:t>
            </a:r>
            <a:r>
              <a:rPr lang="pl-PL" b="1" baseline="0" dirty="0"/>
              <a:t> - ZIELONA GÓRA</a:t>
            </a:r>
          </a:p>
          <a:p>
            <a:pPr>
              <a:defRPr b="1"/>
            </a:pPr>
            <a:r>
              <a:rPr lang="en-US" b="1" dirty="0"/>
              <a:t>LICZBA PODRÓŻNYCH</a:t>
            </a:r>
            <a:r>
              <a:rPr lang="pl-PL" b="1" dirty="0"/>
              <a:t> W</a:t>
            </a:r>
            <a:r>
              <a:rPr lang="pl-PL" b="1" baseline="0" dirty="0"/>
              <a:t> POSZCZEGÓLNYCH MIESIĄCACH</a:t>
            </a:r>
            <a:endParaRPr lang="en-US" b="1" dirty="0"/>
          </a:p>
        </c:rich>
      </c:tx>
      <c:layout>
        <c:manualLayout>
          <c:xMode val="edge"/>
          <c:yMode val="edge"/>
          <c:x val="0.24382884129304652"/>
          <c:y val="5.8927601177995231E-3"/>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pl-PL"/>
        </a:p>
      </c:txPr>
    </c:title>
    <c:autoTitleDeleted val="0"/>
    <c:plotArea>
      <c:layout>
        <c:manualLayout>
          <c:layoutTarget val="inner"/>
          <c:xMode val="edge"/>
          <c:yMode val="edge"/>
          <c:x val="5.2956312115661798E-2"/>
          <c:y val="0.11604818298511142"/>
          <c:w val="0.9262603145829793"/>
          <c:h val="0.83426342984423318"/>
        </c:manualLayout>
      </c:layout>
      <c:barChart>
        <c:barDir val="col"/>
        <c:grouping val="clustered"/>
        <c:varyColors val="0"/>
        <c:ser>
          <c:idx val="0"/>
          <c:order val="0"/>
          <c:tx>
            <c:strRef>
              <c:f>DANE!$C$40</c:f>
              <c:strCache>
                <c:ptCount val="1"/>
                <c:pt idx="0">
                  <c:v>LICZBA PODRÓŻNYCH</c:v>
                </c:pt>
              </c:strCache>
            </c:strRef>
          </c:tx>
          <c:spPr>
            <a:solidFill>
              <a:schemeClr val="accent1"/>
            </a:solidFill>
            <a:ln>
              <a:noFill/>
            </a:ln>
            <a:effectLst/>
          </c:spPr>
          <c:invertIfNegative val="0"/>
          <c:trendline>
            <c:spPr>
              <a:ln w="19050" cap="rnd">
                <a:solidFill>
                  <a:schemeClr val="accent1"/>
                </a:solidFill>
                <a:prstDash val="sysDot"/>
              </a:ln>
              <a:effectLst/>
            </c:spPr>
            <c:trendlineType val="linear"/>
            <c:dispRSqr val="0"/>
            <c:dispEq val="0"/>
          </c:trendline>
          <c:cat>
            <c:strRef>
              <c:f>DANE!$B$41:$B$52</c:f>
              <c:strCache>
                <c:ptCount val="12"/>
                <c:pt idx="0">
                  <c:v>01-2024</c:v>
                </c:pt>
                <c:pt idx="1">
                  <c:v>02-2024</c:v>
                </c:pt>
                <c:pt idx="2">
                  <c:v>03-2024</c:v>
                </c:pt>
                <c:pt idx="3">
                  <c:v>04-2024</c:v>
                </c:pt>
                <c:pt idx="4">
                  <c:v>05-2024</c:v>
                </c:pt>
                <c:pt idx="5">
                  <c:v>06-2024</c:v>
                </c:pt>
                <c:pt idx="6">
                  <c:v>07-2024</c:v>
                </c:pt>
                <c:pt idx="7">
                  <c:v>08-2024</c:v>
                </c:pt>
                <c:pt idx="8">
                  <c:v>09-2024</c:v>
                </c:pt>
                <c:pt idx="9">
                  <c:v>10-2024</c:v>
                </c:pt>
                <c:pt idx="10">
                  <c:v>11-2024</c:v>
                </c:pt>
                <c:pt idx="11">
                  <c:v>12-2024</c:v>
                </c:pt>
              </c:strCache>
            </c:strRef>
          </c:cat>
          <c:val>
            <c:numRef>
              <c:f>DANE!$C$41:$C$52</c:f>
              <c:numCache>
                <c:formatCode>#,##0.00</c:formatCode>
                <c:ptCount val="12"/>
                <c:pt idx="0">
                  <c:v>1548</c:v>
                </c:pt>
                <c:pt idx="1">
                  <c:v>993</c:v>
                </c:pt>
                <c:pt idx="2">
                  <c:v>1484</c:v>
                </c:pt>
                <c:pt idx="3">
                  <c:v>1591</c:v>
                </c:pt>
                <c:pt idx="4">
                  <c:v>1360</c:v>
                </c:pt>
                <c:pt idx="5">
                  <c:v>1295</c:v>
                </c:pt>
                <c:pt idx="6">
                  <c:v>490</c:v>
                </c:pt>
                <c:pt idx="7">
                  <c:v>451</c:v>
                </c:pt>
                <c:pt idx="8">
                  <c:v>1681</c:v>
                </c:pt>
                <c:pt idx="9">
                  <c:v>2140</c:v>
                </c:pt>
                <c:pt idx="10">
                  <c:v>1636</c:v>
                </c:pt>
                <c:pt idx="11">
                  <c:v>1276</c:v>
                </c:pt>
              </c:numCache>
            </c:numRef>
          </c:val>
          <c:extLst>
            <c:ext xmlns:c16="http://schemas.microsoft.com/office/drawing/2014/chart" uri="{C3380CC4-5D6E-409C-BE32-E72D297353CC}">
              <c16:uniqueId val="{00000000-92C2-4C29-874D-1AF5C6359C87}"/>
            </c:ext>
          </c:extLst>
        </c:ser>
        <c:dLbls>
          <c:showLegendKey val="0"/>
          <c:showVal val="0"/>
          <c:showCatName val="0"/>
          <c:showSerName val="0"/>
          <c:showPercent val="0"/>
          <c:showBubbleSize val="0"/>
        </c:dLbls>
        <c:gapWidth val="219"/>
        <c:overlap val="-27"/>
        <c:axId val="518962704"/>
        <c:axId val="518962344"/>
      </c:barChart>
      <c:catAx>
        <c:axId val="518962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pl-PL"/>
          </a:p>
        </c:txPr>
        <c:crossAx val="518962344"/>
        <c:crosses val="autoZero"/>
        <c:auto val="1"/>
        <c:lblAlgn val="ctr"/>
        <c:lblOffset val="100"/>
        <c:noMultiLvlLbl val="0"/>
      </c:catAx>
      <c:valAx>
        <c:axId val="51896234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pl-PL"/>
          </a:p>
        </c:txPr>
        <c:crossAx val="5189627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l-PL"/>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0"/>
          <a:lstStyle/>
          <a:p>
            <a:pPr>
              <a:defRPr sz="1400" b="0" i="0" u="none" strike="noStrike" kern="1200" spc="0" baseline="0">
                <a:solidFill>
                  <a:schemeClr val="tx1">
                    <a:lumMod val="65000"/>
                    <a:lumOff val="35000"/>
                  </a:schemeClr>
                </a:solidFill>
                <a:latin typeface="+mn-lt"/>
                <a:ea typeface="+mn-ea"/>
                <a:cs typeface="+mn-cs"/>
              </a:defRPr>
            </a:pPr>
            <a:r>
              <a:rPr lang="pl-PL" b="1" dirty="0"/>
              <a:t>ŻAGAŃ - JABŁONÓW - BRZEŹNICA - ZIELONA GÓRA</a:t>
            </a:r>
          </a:p>
          <a:p>
            <a:pPr>
              <a:defRPr/>
            </a:pPr>
            <a:r>
              <a:rPr lang="pl-PL" dirty="0"/>
              <a:t>         </a:t>
            </a:r>
            <a:r>
              <a:rPr lang="pl-PL" b="1" dirty="0"/>
              <a:t>L</a:t>
            </a:r>
            <a:r>
              <a:rPr lang="en-US" b="1" dirty="0"/>
              <a:t>ICZBA PODRÓŻNYCH</a:t>
            </a:r>
            <a:r>
              <a:rPr lang="pl-PL" b="1" dirty="0"/>
              <a:t> W POSZCZEGÓLNYCH MIESIĄCACH </a:t>
            </a:r>
            <a:endParaRPr lang="en-US" b="1" dirty="0"/>
          </a:p>
        </c:rich>
      </c:tx>
      <c:layout>
        <c:manualLayout>
          <c:xMode val="edge"/>
          <c:yMode val="edge"/>
          <c:x val="0.23213141025641026"/>
          <c:y val="5.9769234280809044E-3"/>
        </c:manualLayout>
      </c:layout>
      <c:overlay val="0"/>
      <c:spPr>
        <a:noFill/>
        <a:ln>
          <a:noFill/>
        </a:ln>
        <a:effectLst/>
      </c:spPr>
      <c:txPr>
        <a:bodyPr rot="0" spcFirstLastPara="1" vertOverflow="ellipsis" vert="horz" wrap="square" anchor="ctr" anchorCtr="0"/>
        <a:lstStyle/>
        <a:p>
          <a:pPr>
            <a:defRPr sz="1400" b="0" i="0" u="none" strike="noStrike" kern="1200" spc="0" baseline="0">
              <a:solidFill>
                <a:schemeClr val="tx1">
                  <a:lumMod val="65000"/>
                  <a:lumOff val="35000"/>
                </a:schemeClr>
              </a:solidFill>
              <a:latin typeface="+mn-lt"/>
              <a:ea typeface="+mn-ea"/>
              <a:cs typeface="+mn-cs"/>
            </a:defRPr>
          </a:pPr>
          <a:endParaRPr lang="pl-PL"/>
        </a:p>
      </c:txPr>
    </c:title>
    <c:autoTitleDeleted val="0"/>
    <c:plotArea>
      <c:layout/>
      <c:barChart>
        <c:barDir val="col"/>
        <c:grouping val="clustered"/>
        <c:varyColors val="0"/>
        <c:ser>
          <c:idx val="0"/>
          <c:order val="0"/>
          <c:tx>
            <c:strRef>
              <c:f>DANE!$C$58</c:f>
              <c:strCache>
                <c:ptCount val="1"/>
                <c:pt idx="0">
                  <c:v>LICZBA PODRÓŻNYCH</c:v>
                </c:pt>
              </c:strCache>
            </c:strRef>
          </c:tx>
          <c:spPr>
            <a:solidFill>
              <a:schemeClr val="accent1"/>
            </a:solidFill>
            <a:ln>
              <a:noFill/>
            </a:ln>
            <a:effectLst/>
          </c:spPr>
          <c:invertIfNegative val="0"/>
          <c:trendline>
            <c:spPr>
              <a:ln w="19050" cap="rnd">
                <a:solidFill>
                  <a:schemeClr val="accent1"/>
                </a:solidFill>
                <a:prstDash val="sysDot"/>
              </a:ln>
              <a:effectLst/>
            </c:spPr>
            <c:trendlineType val="linear"/>
            <c:dispRSqr val="0"/>
            <c:dispEq val="0"/>
          </c:trendline>
          <c:cat>
            <c:strRef>
              <c:f>DANE!$B$59:$B$70</c:f>
              <c:strCache>
                <c:ptCount val="12"/>
                <c:pt idx="0">
                  <c:v>01-2024</c:v>
                </c:pt>
                <c:pt idx="1">
                  <c:v>02-2024</c:v>
                </c:pt>
                <c:pt idx="2">
                  <c:v>03-2024</c:v>
                </c:pt>
                <c:pt idx="3">
                  <c:v>04-2024</c:v>
                </c:pt>
                <c:pt idx="4">
                  <c:v>05-2024</c:v>
                </c:pt>
                <c:pt idx="5">
                  <c:v>06-2024</c:v>
                </c:pt>
                <c:pt idx="6">
                  <c:v>07-2024</c:v>
                </c:pt>
                <c:pt idx="7">
                  <c:v>08-2024</c:v>
                </c:pt>
                <c:pt idx="8">
                  <c:v>09-2024</c:v>
                </c:pt>
                <c:pt idx="9">
                  <c:v>10-2024</c:v>
                </c:pt>
                <c:pt idx="10">
                  <c:v>11-2024</c:v>
                </c:pt>
                <c:pt idx="11">
                  <c:v>12-2024</c:v>
                </c:pt>
              </c:strCache>
            </c:strRef>
          </c:cat>
          <c:val>
            <c:numRef>
              <c:f>DANE!$C$59:$C$70</c:f>
              <c:numCache>
                <c:formatCode>#,##0</c:formatCode>
                <c:ptCount val="12"/>
                <c:pt idx="0">
                  <c:v>236</c:v>
                </c:pt>
                <c:pt idx="1">
                  <c:v>123</c:v>
                </c:pt>
                <c:pt idx="2">
                  <c:v>207</c:v>
                </c:pt>
                <c:pt idx="3">
                  <c:v>210</c:v>
                </c:pt>
                <c:pt idx="4">
                  <c:v>186</c:v>
                </c:pt>
                <c:pt idx="5">
                  <c:v>185</c:v>
                </c:pt>
                <c:pt idx="8">
                  <c:v>207</c:v>
                </c:pt>
                <c:pt idx="9">
                  <c:v>247</c:v>
                </c:pt>
                <c:pt idx="10" formatCode="0">
                  <c:v>166</c:v>
                </c:pt>
                <c:pt idx="11">
                  <c:v>169</c:v>
                </c:pt>
              </c:numCache>
            </c:numRef>
          </c:val>
          <c:extLst>
            <c:ext xmlns:c16="http://schemas.microsoft.com/office/drawing/2014/chart" uri="{C3380CC4-5D6E-409C-BE32-E72D297353CC}">
              <c16:uniqueId val="{00000000-E29A-4F2D-9EFA-5870A85C03C3}"/>
            </c:ext>
          </c:extLst>
        </c:ser>
        <c:dLbls>
          <c:showLegendKey val="0"/>
          <c:showVal val="0"/>
          <c:showCatName val="0"/>
          <c:showSerName val="0"/>
          <c:showPercent val="0"/>
          <c:showBubbleSize val="0"/>
        </c:dLbls>
        <c:gapWidth val="219"/>
        <c:overlap val="-27"/>
        <c:axId val="641550528"/>
        <c:axId val="641548728"/>
      </c:barChart>
      <c:catAx>
        <c:axId val="641550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641548728"/>
        <c:crosses val="autoZero"/>
        <c:auto val="1"/>
        <c:lblAlgn val="ctr"/>
        <c:lblOffset val="100"/>
        <c:noMultiLvlLbl val="0"/>
      </c:catAx>
      <c:valAx>
        <c:axId val="6415487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6415505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l-PL"/>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pl-PL" b="1" dirty="0"/>
              <a:t>LUBSKO - STARA WODA - ZIELONA GÓRA</a:t>
            </a:r>
          </a:p>
          <a:p>
            <a:pPr>
              <a:defRPr b="1"/>
            </a:pPr>
            <a:r>
              <a:rPr lang="en-US" b="1" dirty="0"/>
              <a:t>LICZBA PODRÓŻNYCH</a:t>
            </a:r>
            <a:r>
              <a:rPr lang="pl-PL" b="1" dirty="0"/>
              <a:t> W POSZCZEGÓLNYCH MIESIĄCACH</a:t>
            </a:r>
            <a:endParaRPr lang="en-US" b="1" dirty="0"/>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pl-PL"/>
        </a:p>
      </c:txPr>
    </c:title>
    <c:autoTitleDeleted val="0"/>
    <c:plotArea>
      <c:layout/>
      <c:barChart>
        <c:barDir val="col"/>
        <c:grouping val="clustered"/>
        <c:varyColors val="0"/>
        <c:ser>
          <c:idx val="0"/>
          <c:order val="0"/>
          <c:tx>
            <c:strRef>
              <c:f>DANE!$C$76</c:f>
              <c:strCache>
                <c:ptCount val="1"/>
                <c:pt idx="0">
                  <c:v>LICZBA PODRÓŻNYCH</c:v>
                </c:pt>
              </c:strCache>
            </c:strRef>
          </c:tx>
          <c:spPr>
            <a:solidFill>
              <a:schemeClr val="accent1"/>
            </a:solidFill>
            <a:ln>
              <a:noFill/>
            </a:ln>
            <a:effectLst/>
          </c:spPr>
          <c:invertIfNegative val="0"/>
          <c:trendline>
            <c:spPr>
              <a:ln w="19050" cap="rnd">
                <a:solidFill>
                  <a:schemeClr val="accent1"/>
                </a:solidFill>
                <a:prstDash val="sysDot"/>
              </a:ln>
              <a:effectLst/>
            </c:spPr>
            <c:trendlineType val="linear"/>
            <c:dispRSqr val="0"/>
            <c:dispEq val="0"/>
          </c:trendline>
          <c:cat>
            <c:strRef>
              <c:f>DANE!$B$77:$B$88</c:f>
              <c:strCache>
                <c:ptCount val="12"/>
                <c:pt idx="0">
                  <c:v>01-2024</c:v>
                </c:pt>
                <c:pt idx="1">
                  <c:v>02-2024</c:v>
                </c:pt>
                <c:pt idx="2">
                  <c:v>03-2024</c:v>
                </c:pt>
                <c:pt idx="3">
                  <c:v>04-2024</c:v>
                </c:pt>
                <c:pt idx="4">
                  <c:v>05-2024</c:v>
                </c:pt>
                <c:pt idx="5">
                  <c:v>06-2024</c:v>
                </c:pt>
                <c:pt idx="6">
                  <c:v>07-2024</c:v>
                </c:pt>
                <c:pt idx="7">
                  <c:v>08-2024</c:v>
                </c:pt>
                <c:pt idx="8">
                  <c:v>09-2024</c:v>
                </c:pt>
                <c:pt idx="9">
                  <c:v>10-2024</c:v>
                </c:pt>
                <c:pt idx="10">
                  <c:v>11-2024</c:v>
                </c:pt>
                <c:pt idx="11">
                  <c:v>12-2024</c:v>
                </c:pt>
              </c:strCache>
            </c:strRef>
          </c:cat>
          <c:val>
            <c:numRef>
              <c:f>DANE!$C$77:$C$88</c:f>
              <c:numCache>
                <c:formatCode>#,##0.00</c:formatCode>
                <c:ptCount val="12"/>
                <c:pt idx="0">
                  <c:v>757</c:v>
                </c:pt>
                <c:pt idx="1">
                  <c:v>369</c:v>
                </c:pt>
                <c:pt idx="2">
                  <c:v>628</c:v>
                </c:pt>
                <c:pt idx="3">
                  <c:v>687</c:v>
                </c:pt>
                <c:pt idx="4">
                  <c:v>705</c:v>
                </c:pt>
                <c:pt idx="5">
                  <c:v>587</c:v>
                </c:pt>
                <c:pt idx="8">
                  <c:v>667</c:v>
                </c:pt>
                <c:pt idx="9">
                  <c:v>853</c:v>
                </c:pt>
                <c:pt idx="10">
                  <c:v>816</c:v>
                </c:pt>
                <c:pt idx="11">
                  <c:v>571</c:v>
                </c:pt>
              </c:numCache>
            </c:numRef>
          </c:val>
          <c:extLst>
            <c:ext xmlns:c16="http://schemas.microsoft.com/office/drawing/2014/chart" uri="{C3380CC4-5D6E-409C-BE32-E72D297353CC}">
              <c16:uniqueId val="{00000000-670C-4DF7-AF8E-D2B043C2CA17}"/>
            </c:ext>
          </c:extLst>
        </c:ser>
        <c:dLbls>
          <c:showLegendKey val="0"/>
          <c:showVal val="0"/>
          <c:showCatName val="0"/>
          <c:showSerName val="0"/>
          <c:showPercent val="0"/>
          <c:showBubbleSize val="0"/>
        </c:dLbls>
        <c:gapWidth val="219"/>
        <c:overlap val="-27"/>
        <c:axId val="706755576"/>
        <c:axId val="706757016"/>
      </c:barChart>
      <c:catAx>
        <c:axId val="706755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pl-PL"/>
          </a:p>
        </c:txPr>
        <c:crossAx val="706757016"/>
        <c:crosses val="autoZero"/>
        <c:auto val="1"/>
        <c:lblAlgn val="ctr"/>
        <c:lblOffset val="100"/>
        <c:noMultiLvlLbl val="0"/>
      </c:catAx>
      <c:valAx>
        <c:axId val="70675701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pl-PL"/>
          </a:p>
        </c:txPr>
        <c:crossAx val="706755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l-PL"/>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l-PL" b="1" dirty="0"/>
              <a:t>LUBSKO - JASIEŃ - ZIELONA GÓRA</a:t>
            </a:r>
          </a:p>
          <a:p>
            <a:pPr>
              <a:defRPr/>
            </a:pPr>
            <a:r>
              <a:rPr lang="en-US" b="1" dirty="0"/>
              <a:t>LICZBA PODRÓŻNYCH</a:t>
            </a:r>
            <a:r>
              <a:rPr lang="pl-PL" b="1" dirty="0"/>
              <a:t> W POSZCZEGÓLNYCH MIESIĄCACH</a:t>
            </a:r>
            <a:endParaRPr lang="en-US"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l-PL"/>
        </a:p>
      </c:txPr>
    </c:title>
    <c:autoTitleDeleted val="0"/>
    <c:plotArea>
      <c:layout/>
      <c:barChart>
        <c:barDir val="col"/>
        <c:grouping val="clustered"/>
        <c:varyColors val="0"/>
        <c:ser>
          <c:idx val="0"/>
          <c:order val="0"/>
          <c:tx>
            <c:strRef>
              <c:f>DANE!$C$94</c:f>
              <c:strCache>
                <c:ptCount val="1"/>
                <c:pt idx="0">
                  <c:v>LICZBA PODRÓŻNYCH</c:v>
                </c:pt>
              </c:strCache>
            </c:strRef>
          </c:tx>
          <c:spPr>
            <a:solidFill>
              <a:schemeClr val="accent1"/>
            </a:solidFill>
            <a:ln>
              <a:noFill/>
            </a:ln>
            <a:effectLst/>
          </c:spPr>
          <c:invertIfNegative val="0"/>
          <c:trendline>
            <c:spPr>
              <a:ln w="19050" cap="rnd">
                <a:solidFill>
                  <a:schemeClr val="accent1"/>
                </a:solidFill>
                <a:prstDash val="sysDot"/>
              </a:ln>
              <a:effectLst/>
            </c:spPr>
            <c:trendlineType val="linear"/>
            <c:dispRSqr val="0"/>
            <c:dispEq val="0"/>
          </c:trendline>
          <c:cat>
            <c:strRef>
              <c:f>DANE!$B$95:$B$106</c:f>
              <c:strCache>
                <c:ptCount val="12"/>
                <c:pt idx="0">
                  <c:v>01-2024</c:v>
                </c:pt>
                <c:pt idx="1">
                  <c:v>02-2024</c:v>
                </c:pt>
                <c:pt idx="2">
                  <c:v>03-2024</c:v>
                </c:pt>
                <c:pt idx="3">
                  <c:v>04-2024</c:v>
                </c:pt>
                <c:pt idx="4">
                  <c:v>05-2024</c:v>
                </c:pt>
                <c:pt idx="5">
                  <c:v>06-2024</c:v>
                </c:pt>
                <c:pt idx="6">
                  <c:v>07-2024</c:v>
                </c:pt>
                <c:pt idx="7">
                  <c:v>08-2024</c:v>
                </c:pt>
                <c:pt idx="8">
                  <c:v>09-2024</c:v>
                </c:pt>
                <c:pt idx="9">
                  <c:v>10-2024</c:v>
                </c:pt>
                <c:pt idx="10">
                  <c:v>11-2024</c:v>
                </c:pt>
                <c:pt idx="11">
                  <c:v>12-2024</c:v>
                </c:pt>
              </c:strCache>
            </c:strRef>
          </c:cat>
          <c:val>
            <c:numRef>
              <c:f>DANE!$C$95:$C$106</c:f>
              <c:numCache>
                <c:formatCode>#,##0.00</c:formatCode>
                <c:ptCount val="12"/>
                <c:pt idx="0">
                  <c:v>3646</c:v>
                </c:pt>
                <c:pt idx="1">
                  <c:v>3563</c:v>
                </c:pt>
                <c:pt idx="2">
                  <c:v>3975</c:v>
                </c:pt>
                <c:pt idx="3">
                  <c:v>3649</c:v>
                </c:pt>
                <c:pt idx="4">
                  <c:v>3527</c:v>
                </c:pt>
                <c:pt idx="5">
                  <c:v>3684</c:v>
                </c:pt>
                <c:pt idx="6">
                  <c:v>3251</c:v>
                </c:pt>
                <c:pt idx="7">
                  <c:v>3404</c:v>
                </c:pt>
                <c:pt idx="8">
                  <c:v>3824</c:v>
                </c:pt>
                <c:pt idx="9">
                  <c:v>4516</c:v>
                </c:pt>
                <c:pt idx="10">
                  <c:v>3633</c:v>
                </c:pt>
                <c:pt idx="11">
                  <c:v>3488</c:v>
                </c:pt>
              </c:numCache>
            </c:numRef>
          </c:val>
          <c:extLst>
            <c:ext xmlns:c16="http://schemas.microsoft.com/office/drawing/2014/chart" uri="{C3380CC4-5D6E-409C-BE32-E72D297353CC}">
              <c16:uniqueId val="{00000000-17A7-4719-88E9-AFAE2B091FE6}"/>
            </c:ext>
          </c:extLst>
        </c:ser>
        <c:dLbls>
          <c:showLegendKey val="0"/>
          <c:showVal val="0"/>
          <c:showCatName val="0"/>
          <c:showSerName val="0"/>
          <c:showPercent val="0"/>
          <c:showBubbleSize val="0"/>
        </c:dLbls>
        <c:gapWidth val="219"/>
        <c:overlap val="-27"/>
        <c:axId val="706747656"/>
        <c:axId val="706748376"/>
      </c:barChart>
      <c:catAx>
        <c:axId val="706747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pl-PL"/>
          </a:p>
        </c:txPr>
        <c:crossAx val="706748376"/>
        <c:crosses val="autoZero"/>
        <c:auto val="1"/>
        <c:lblAlgn val="ctr"/>
        <c:lblOffset val="100"/>
        <c:noMultiLvlLbl val="0"/>
      </c:catAx>
      <c:valAx>
        <c:axId val="70674837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pl-PL"/>
          </a:p>
        </c:txPr>
        <c:crossAx val="7067476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l-PL"/>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pl-PL" b="1"/>
              <a:t>ŻARY - WYMIARKI - WITOSZYN - ŻARY</a:t>
            </a:r>
          </a:p>
          <a:p>
            <a:pPr>
              <a:defRPr b="1"/>
            </a:pPr>
            <a:r>
              <a:rPr lang="en-US" b="1"/>
              <a:t>LICZBA PODRÓŻNYCH</a:t>
            </a:r>
            <a:r>
              <a:rPr lang="pl-PL" b="1"/>
              <a:t> W POSZCZEGÓLNYCH MIESIĄCACH</a:t>
            </a:r>
            <a:endParaRPr lang="en-US"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pl-PL"/>
        </a:p>
      </c:txPr>
    </c:title>
    <c:autoTitleDeleted val="0"/>
    <c:plotArea>
      <c:layout/>
      <c:barChart>
        <c:barDir val="col"/>
        <c:grouping val="clustered"/>
        <c:varyColors val="0"/>
        <c:ser>
          <c:idx val="0"/>
          <c:order val="0"/>
          <c:tx>
            <c:strRef>
              <c:f>DANE!$C$112</c:f>
              <c:strCache>
                <c:ptCount val="1"/>
                <c:pt idx="0">
                  <c:v>LICZBA PODRÓŻNYCH</c:v>
                </c:pt>
              </c:strCache>
            </c:strRef>
          </c:tx>
          <c:spPr>
            <a:solidFill>
              <a:schemeClr val="accent1"/>
            </a:solidFill>
            <a:ln>
              <a:noFill/>
            </a:ln>
            <a:effectLst/>
          </c:spPr>
          <c:invertIfNegative val="0"/>
          <c:trendline>
            <c:spPr>
              <a:ln w="19050" cap="rnd">
                <a:solidFill>
                  <a:schemeClr val="accent1"/>
                </a:solidFill>
                <a:prstDash val="sysDot"/>
              </a:ln>
              <a:effectLst/>
            </c:spPr>
            <c:trendlineType val="linear"/>
            <c:dispRSqr val="0"/>
            <c:dispEq val="0"/>
          </c:trendline>
          <c:cat>
            <c:strRef>
              <c:f>DANE!$B$113:$B$124</c:f>
              <c:strCache>
                <c:ptCount val="12"/>
                <c:pt idx="0">
                  <c:v>01-2024</c:v>
                </c:pt>
                <c:pt idx="1">
                  <c:v>02-2024</c:v>
                </c:pt>
                <c:pt idx="2">
                  <c:v>03-2024</c:v>
                </c:pt>
                <c:pt idx="3">
                  <c:v>04-2024</c:v>
                </c:pt>
                <c:pt idx="4">
                  <c:v>05-2024</c:v>
                </c:pt>
                <c:pt idx="5">
                  <c:v>06-2024</c:v>
                </c:pt>
                <c:pt idx="6">
                  <c:v>07-2024</c:v>
                </c:pt>
                <c:pt idx="7">
                  <c:v>08-2024</c:v>
                </c:pt>
                <c:pt idx="8">
                  <c:v>09-2024</c:v>
                </c:pt>
                <c:pt idx="9">
                  <c:v>10-2024</c:v>
                </c:pt>
                <c:pt idx="10">
                  <c:v>11-2024</c:v>
                </c:pt>
                <c:pt idx="11">
                  <c:v>12-2024</c:v>
                </c:pt>
              </c:strCache>
            </c:strRef>
          </c:cat>
          <c:val>
            <c:numRef>
              <c:f>DANE!$C$113:$C$124</c:f>
              <c:numCache>
                <c:formatCode>#,##0.00</c:formatCode>
                <c:ptCount val="12"/>
                <c:pt idx="0">
                  <c:v>1091</c:v>
                </c:pt>
                <c:pt idx="1">
                  <c:v>1024</c:v>
                </c:pt>
                <c:pt idx="2">
                  <c:v>1179</c:v>
                </c:pt>
                <c:pt idx="3">
                  <c:v>1172</c:v>
                </c:pt>
                <c:pt idx="4">
                  <c:v>902</c:v>
                </c:pt>
                <c:pt idx="5">
                  <c:v>907</c:v>
                </c:pt>
                <c:pt idx="6">
                  <c:v>322</c:v>
                </c:pt>
                <c:pt idx="7">
                  <c:v>269</c:v>
                </c:pt>
                <c:pt idx="8">
                  <c:v>1052</c:v>
                </c:pt>
                <c:pt idx="9">
                  <c:v>1410</c:v>
                </c:pt>
                <c:pt idx="10">
                  <c:v>1240</c:v>
                </c:pt>
                <c:pt idx="11">
                  <c:v>1138</c:v>
                </c:pt>
              </c:numCache>
            </c:numRef>
          </c:val>
          <c:extLst>
            <c:ext xmlns:c16="http://schemas.microsoft.com/office/drawing/2014/chart" uri="{C3380CC4-5D6E-409C-BE32-E72D297353CC}">
              <c16:uniqueId val="{00000000-BE55-4694-8122-EBCC51617ACE}"/>
            </c:ext>
          </c:extLst>
        </c:ser>
        <c:dLbls>
          <c:showLegendKey val="0"/>
          <c:showVal val="0"/>
          <c:showCatName val="0"/>
          <c:showSerName val="0"/>
          <c:showPercent val="0"/>
          <c:showBubbleSize val="0"/>
        </c:dLbls>
        <c:gapWidth val="219"/>
        <c:overlap val="-27"/>
        <c:axId val="518968104"/>
        <c:axId val="518955864"/>
      </c:barChart>
      <c:catAx>
        <c:axId val="518968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pl-PL"/>
          </a:p>
        </c:txPr>
        <c:crossAx val="518955864"/>
        <c:crosses val="autoZero"/>
        <c:auto val="1"/>
        <c:lblAlgn val="ctr"/>
        <c:lblOffset val="100"/>
        <c:noMultiLvlLbl val="0"/>
      </c:catAx>
      <c:valAx>
        <c:axId val="51895586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pl-PL"/>
          </a:p>
        </c:txPr>
        <c:crossAx val="5189681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l-PL"/>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l-PL" b="1" dirty="0"/>
              <a:t>SŁUBICE - ZIELONA GÓRA</a:t>
            </a:r>
          </a:p>
          <a:p>
            <a:pPr>
              <a:defRPr/>
            </a:pPr>
            <a:r>
              <a:rPr lang="en-US" b="1" dirty="0"/>
              <a:t>LICZBA PODRÓŻNYCH</a:t>
            </a:r>
            <a:r>
              <a:rPr lang="pl-PL" b="1" dirty="0"/>
              <a:t> W POSZCEGÓLNYCH MIESIĄCACH</a:t>
            </a:r>
            <a:endParaRPr lang="en-US"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l-PL"/>
        </a:p>
      </c:txPr>
    </c:title>
    <c:autoTitleDeleted val="0"/>
    <c:plotArea>
      <c:layout/>
      <c:barChart>
        <c:barDir val="col"/>
        <c:grouping val="clustered"/>
        <c:varyColors val="0"/>
        <c:ser>
          <c:idx val="0"/>
          <c:order val="0"/>
          <c:tx>
            <c:strRef>
              <c:f>DANE!$C$4</c:f>
              <c:strCache>
                <c:ptCount val="1"/>
                <c:pt idx="0">
                  <c:v>LICZBA PODRÓŻNYCH</c:v>
                </c:pt>
              </c:strCache>
            </c:strRef>
          </c:tx>
          <c:spPr>
            <a:solidFill>
              <a:schemeClr val="accent1"/>
            </a:solidFill>
            <a:ln>
              <a:noFill/>
            </a:ln>
            <a:effectLst/>
          </c:spPr>
          <c:invertIfNegative val="0"/>
          <c:trendline>
            <c:spPr>
              <a:ln w="19050" cap="rnd">
                <a:solidFill>
                  <a:schemeClr val="accent1"/>
                </a:solidFill>
                <a:prstDash val="sysDot"/>
              </a:ln>
              <a:effectLst/>
            </c:spPr>
            <c:trendlineType val="linear"/>
            <c:dispRSqr val="0"/>
            <c:dispEq val="0"/>
          </c:trendline>
          <c:cat>
            <c:strRef>
              <c:f>DANE!$B$5:$B$16</c:f>
              <c:strCache>
                <c:ptCount val="12"/>
                <c:pt idx="0">
                  <c:v>01-2024</c:v>
                </c:pt>
                <c:pt idx="1">
                  <c:v>02-2024</c:v>
                </c:pt>
                <c:pt idx="2">
                  <c:v>03-2024</c:v>
                </c:pt>
                <c:pt idx="3">
                  <c:v>04-2024</c:v>
                </c:pt>
                <c:pt idx="4">
                  <c:v>05-2024</c:v>
                </c:pt>
                <c:pt idx="5">
                  <c:v>06-2024</c:v>
                </c:pt>
                <c:pt idx="6">
                  <c:v>07-2024</c:v>
                </c:pt>
                <c:pt idx="7">
                  <c:v>08-2024</c:v>
                </c:pt>
                <c:pt idx="8">
                  <c:v>09-2024</c:v>
                </c:pt>
                <c:pt idx="9">
                  <c:v>10-2024</c:v>
                </c:pt>
                <c:pt idx="10">
                  <c:v>11-2024</c:v>
                </c:pt>
                <c:pt idx="11">
                  <c:v>12-2024</c:v>
                </c:pt>
              </c:strCache>
            </c:strRef>
          </c:cat>
          <c:val>
            <c:numRef>
              <c:f>DANE!$C$5:$C$16</c:f>
              <c:numCache>
                <c:formatCode>#,##0</c:formatCode>
                <c:ptCount val="12"/>
                <c:pt idx="0">
                  <c:v>425</c:v>
                </c:pt>
                <c:pt idx="1">
                  <c:v>419</c:v>
                </c:pt>
                <c:pt idx="2">
                  <c:v>383</c:v>
                </c:pt>
                <c:pt idx="3">
                  <c:v>483</c:v>
                </c:pt>
                <c:pt idx="4">
                  <c:v>389</c:v>
                </c:pt>
                <c:pt idx="5">
                  <c:v>332</c:v>
                </c:pt>
                <c:pt idx="6">
                  <c:v>489</c:v>
                </c:pt>
                <c:pt idx="7">
                  <c:v>353</c:v>
                </c:pt>
                <c:pt idx="8">
                  <c:v>377</c:v>
                </c:pt>
                <c:pt idx="9">
                  <c:v>347</c:v>
                </c:pt>
                <c:pt idx="10">
                  <c:v>380</c:v>
                </c:pt>
              </c:numCache>
            </c:numRef>
          </c:val>
          <c:extLst>
            <c:ext xmlns:c16="http://schemas.microsoft.com/office/drawing/2014/chart" uri="{C3380CC4-5D6E-409C-BE32-E72D297353CC}">
              <c16:uniqueId val="{00000000-7C08-473B-8CA3-686FB7173211}"/>
            </c:ext>
          </c:extLst>
        </c:ser>
        <c:dLbls>
          <c:showLegendKey val="0"/>
          <c:showVal val="0"/>
          <c:showCatName val="0"/>
          <c:showSerName val="0"/>
          <c:showPercent val="0"/>
          <c:showBubbleSize val="0"/>
        </c:dLbls>
        <c:gapWidth val="219"/>
        <c:overlap val="-27"/>
        <c:axId val="501245584"/>
        <c:axId val="501237304"/>
      </c:barChart>
      <c:catAx>
        <c:axId val="501245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pl-PL"/>
          </a:p>
        </c:txPr>
        <c:crossAx val="501237304"/>
        <c:crosses val="autoZero"/>
        <c:auto val="1"/>
        <c:lblAlgn val="ctr"/>
        <c:lblOffset val="100"/>
        <c:noMultiLvlLbl val="0"/>
      </c:catAx>
      <c:valAx>
        <c:axId val="5012373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pl-PL"/>
          </a:p>
        </c:txPr>
        <c:crossAx val="5012455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l-PL"/>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l-PL" b="1" dirty="0"/>
              <a:t>SŁUBICE - KOSTRZYN</a:t>
            </a:r>
            <a:endParaRPr lang="pl-PL" b="1" baseline="0" dirty="0"/>
          </a:p>
          <a:p>
            <a:pPr>
              <a:defRPr/>
            </a:pPr>
            <a:r>
              <a:rPr lang="en-US" b="1" dirty="0"/>
              <a:t>LICZBA PODRÓŻNYCH</a:t>
            </a:r>
            <a:r>
              <a:rPr lang="pl-PL" b="1" dirty="0"/>
              <a:t> W POSZCZEGÓLNYCH MIESIĄCACH</a:t>
            </a:r>
            <a:endParaRPr lang="en-US"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l-PL"/>
        </a:p>
      </c:txPr>
    </c:title>
    <c:autoTitleDeleted val="0"/>
    <c:plotArea>
      <c:layout>
        <c:manualLayout>
          <c:layoutTarget val="inner"/>
          <c:xMode val="edge"/>
          <c:yMode val="edge"/>
          <c:x val="4.7379276146438373E-2"/>
          <c:y val="9.058917715038356E-2"/>
          <c:w val="0.93657579806134339"/>
          <c:h val="0.78001551009588244"/>
        </c:manualLayout>
      </c:layout>
      <c:barChart>
        <c:barDir val="col"/>
        <c:grouping val="clustered"/>
        <c:varyColors val="0"/>
        <c:ser>
          <c:idx val="0"/>
          <c:order val="0"/>
          <c:tx>
            <c:strRef>
              <c:f>DANE!$C$22:$C$26</c:f>
              <c:strCache>
                <c:ptCount val="5"/>
                <c:pt idx="0">
                  <c:v>LICZBA PODRÓŻNYCH</c:v>
                </c:pt>
              </c:strCache>
            </c:strRef>
          </c:tx>
          <c:spPr>
            <a:solidFill>
              <a:schemeClr val="accent1"/>
            </a:solidFill>
            <a:ln>
              <a:noFill/>
            </a:ln>
            <a:effectLst/>
          </c:spPr>
          <c:invertIfNegative val="0"/>
          <c:trendline>
            <c:spPr>
              <a:ln w="19050" cap="rnd">
                <a:solidFill>
                  <a:schemeClr val="accent1"/>
                </a:solidFill>
                <a:prstDash val="sysDot"/>
              </a:ln>
              <a:effectLst/>
            </c:spPr>
            <c:trendlineType val="linear"/>
            <c:dispRSqr val="0"/>
            <c:dispEq val="0"/>
          </c:trendline>
          <c:cat>
            <c:strRef>
              <c:f>DANE!$B$27:$B$34</c:f>
              <c:strCache>
                <c:ptCount val="8"/>
                <c:pt idx="0">
                  <c:v>05-2024</c:v>
                </c:pt>
                <c:pt idx="1">
                  <c:v>06-2024</c:v>
                </c:pt>
                <c:pt idx="2">
                  <c:v>07-2024</c:v>
                </c:pt>
                <c:pt idx="3">
                  <c:v>08-2024</c:v>
                </c:pt>
                <c:pt idx="4">
                  <c:v>09-2024</c:v>
                </c:pt>
                <c:pt idx="5">
                  <c:v>10-2024</c:v>
                </c:pt>
                <c:pt idx="6">
                  <c:v>11-2024</c:v>
                </c:pt>
                <c:pt idx="7">
                  <c:v>12-2024</c:v>
                </c:pt>
              </c:strCache>
            </c:strRef>
          </c:cat>
          <c:val>
            <c:numRef>
              <c:f>DANE!$C$27:$C$34</c:f>
              <c:numCache>
                <c:formatCode>#,##0</c:formatCode>
                <c:ptCount val="8"/>
                <c:pt idx="0">
                  <c:v>301</c:v>
                </c:pt>
                <c:pt idx="1">
                  <c:v>228</c:v>
                </c:pt>
                <c:pt idx="2">
                  <c:v>370</c:v>
                </c:pt>
                <c:pt idx="3">
                  <c:v>313</c:v>
                </c:pt>
                <c:pt idx="4">
                  <c:v>317</c:v>
                </c:pt>
                <c:pt idx="5">
                  <c:v>277</c:v>
                </c:pt>
                <c:pt idx="6">
                  <c:v>305</c:v>
                </c:pt>
              </c:numCache>
            </c:numRef>
          </c:val>
          <c:extLst>
            <c:ext xmlns:c16="http://schemas.microsoft.com/office/drawing/2014/chart" uri="{C3380CC4-5D6E-409C-BE32-E72D297353CC}">
              <c16:uniqueId val="{00000000-2DE2-45A9-9348-7149369C78AF}"/>
            </c:ext>
          </c:extLst>
        </c:ser>
        <c:dLbls>
          <c:showLegendKey val="0"/>
          <c:showVal val="0"/>
          <c:showCatName val="0"/>
          <c:showSerName val="0"/>
          <c:showPercent val="0"/>
          <c:showBubbleSize val="0"/>
        </c:dLbls>
        <c:gapWidth val="219"/>
        <c:overlap val="-27"/>
        <c:axId val="502937720"/>
        <c:axId val="502943120"/>
      </c:barChart>
      <c:catAx>
        <c:axId val="502937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pl-PL"/>
          </a:p>
        </c:txPr>
        <c:crossAx val="502943120"/>
        <c:crosses val="autoZero"/>
        <c:auto val="1"/>
        <c:lblAlgn val="ctr"/>
        <c:lblOffset val="100"/>
        <c:noMultiLvlLbl val="0"/>
      </c:catAx>
      <c:valAx>
        <c:axId val="5029431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pl-PL"/>
          </a:p>
        </c:txPr>
        <c:crossAx val="5029377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l-PL"/>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pl-PL" b="1"/>
              <a:t>SŁUBICE - SŁOŃSK - GORZÓW</a:t>
            </a:r>
          </a:p>
          <a:p>
            <a:pPr>
              <a:defRPr b="1"/>
            </a:pPr>
            <a:r>
              <a:rPr lang="en-US" b="1"/>
              <a:t>LICZBA PODRÓŻNYCH</a:t>
            </a:r>
            <a:r>
              <a:rPr lang="pl-PL" b="1"/>
              <a:t> W POSZCZEGÓLNYCH MIESIĄCACH</a:t>
            </a:r>
            <a:endParaRPr lang="en-US"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pl-PL"/>
        </a:p>
      </c:txPr>
    </c:title>
    <c:autoTitleDeleted val="0"/>
    <c:plotArea>
      <c:layout/>
      <c:barChart>
        <c:barDir val="col"/>
        <c:grouping val="clustered"/>
        <c:varyColors val="0"/>
        <c:ser>
          <c:idx val="0"/>
          <c:order val="0"/>
          <c:tx>
            <c:strRef>
              <c:f>DANE!$C$40</c:f>
              <c:strCache>
                <c:ptCount val="1"/>
                <c:pt idx="0">
                  <c:v>LICZBA PODRÓŻNYCH</c:v>
                </c:pt>
              </c:strCache>
            </c:strRef>
          </c:tx>
          <c:spPr>
            <a:solidFill>
              <a:schemeClr val="accent1"/>
            </a:solidFill>
            <a:ln>
              <a:noFill/>
            </a:ln>
            <a:effectLst/>
          </c:spPr>
          <c:invertIfNegative val="0"/>
          <c:trendline>
            <c:spPr>
              <a:ln w="19050" cap="rnd">
                <a:solidFill>
                  <a:schemeClr val="accent1"/>
                </a:solidFill>
                <a:prstDash val="sysDot"/>
              </a:ln>
              <a:effectLst/>
            </c:spPr>
            <c:trendlineType val="linear"/>
            <c:dispRSqr val="0"/>
            <c:dispEq val="0"/>
          </c:trendline>
          <c:cat>
            <c:strRef>
              <c:f>DANE!$B$41:$B$52</c:f>
              <c:strCache>
                <c:ptCount val="12"/>
                <c:pt idx="0">
                  <c:v>01-2024</c:v>
                </c:pt>
                <c:pt idx="1">
                  <c:v>02-2024</c:v>
                </c:pt>
                <c:pt idx="2">
                  <c:v>03-2024</c:v>
                </c:pt>
                <c:pt idx="3">
                  <c:v>04-2024</c:v>
                </c:pt>
                <c:pt idx="4">
                  <c:v>05-2024</c:v>
                </c:pt>
                <c:pt idx="5">
                  <c:v>06-2024</c:v>
                </c:pt>
                <c:pt idx="6">
                  <c:v>07-2024</c:v>
                </c:pt>
                <c:pt idx="7">
                  <c:v>08-2024</c:v>
                </c:pt>
                <c:pt idx="8">
                  <c:v>09-2024</c:v>
                </c:pt>
                <c:pt idx="9">
                  <c:v>10-2024</c:v>
                </c:pt>
                <c:pt idx="10">
                  <c:v>11-2024</c:v>
                </c:pt>
                <c:pt idx="11">
                  <c:v>12-2024</c:v>
                </c:pt>
              </c:strCache>
            </c:strRef>
          </c:cat>
          <c:val>
            <c:numRef>
              <c:f>DANE!$C$41:$C$52</c:f>
              <c:numCache>
                <c:formatCode>#,##0</c:formatCode>
                <c:ptCount val="12"/>
                <c:pt idx="0">
                  <c:v>550</c:v>
                </c:pt>
                <c:pt idx="1">
                  <c:v>360</c:v>
                </c:pt>
                <c:pt idx="2">
                  <c:v>523</c:v>
                </c:pt>
                <c:pt idx="3">
                  <c:v>551</c:v>
                </c:pt>
                <c:pt idx="4">
                  <c:v>464</c:v>
                </c:pt>
                <c:pt idx="5">
                  <c:v>224</c:v>
                </c:pt>
                <c:pt idx="6">
                  <c:v>0</c:v>
                </c:pt>
                <c:pt idx="7">
                  <c:v>0</c:v>
                </c:pt>
                <c:pt idx="8">
                  <c:v>318</c:v>
                </c:pt>
                <c:pt idx="9">
                  <c:v>298</c:v>
                </c:pt>
                <c:pt idx="10">
                  <c:v>290</c:v>
                </c:pt>
              </c:numCache>
            </c:numRef>
          </c:val>
          <c:extLst>
            <c:ext xmlns:c16="http://schemas.microsoft.com/office/drawing/2014/chart" uri="{C3380CC4-5D6E-409C-BE32-E72D297353CC}">
              <c16:uniqueId val="{00000000-F0DC-46F4-9651-2D6B95074BD7}"/>
            </c:ext>
          </c:extLst>
        </c:ser>
        <c:dLbls>
          <c:showLegendKey val="0"/>
          <c:showVal val="0"/>
          <c:showCatName val="0"/>
          <c:showSerName val="0"/>
          <c:showPercent val="0"/>
          <c:showBubbleSize val="0"/>
        </c:dLbls>
        <c:gapWidth val="219"/>
        <c:overlap val="-27"/>
        <c:axId val="502935200"/>
        <c:axId val="502935560"/>
      </c:barChart>
      <c:catAx>
        <c:axId val="502935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pl-PL"/>
          </a:p>
        </c:txPr>
        <c:crossAx val="502935560"/>
        <c:crosses val="autoZero"/>
        <c:auto val="1"/>
        <c:lblAlgn val="ctr"/>
        <c:lblOffset val="100"/>
        <c:noMultiLvlLbl val="0"/>
      </c:catAx>
      <c:valAx>
        <c:axId val="5029355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pl-PL"/>
          </a:p>
        </c:txPr>
        <c:crossAx val="5029352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l-PL"/>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l-PL" b="1" dirty="0"/>
              <a:t>SŁUBICE - SULĘCIN - GORZÓW</a:t>
            </a:r>
          </a:p>
          <a:p>
            <a:pPr>
              <a:defRPr/>
            </a:pPr>
            <a:r>
              <a:rPr lang="en-US" b="1" dirty="0"/>
              <a:t>LICZBA PODRÓŻNYCH</a:t>
            </a:r>
            <a:r>
              <a:rPr lang="pl-PL" b="1" dirty="0"/>
              <a:t> W POSZCZEGÓLNYCH MIESIĄCACH</a:t>
            </a:r>
            <a:endParaRPr lang="en-US"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l-PL"/>
        </a:p>
      </c:txPr>
    </c:title>
    <c:autoTitleDeleted val="0"/>
    <c:plotArea>
      <c:layout/>
      <c:barChart>
        <c:barDir val="col"/>
        <c:grouping val="clustered"/>
        <c:varyColors val="0"/>
        <c:ser>
          <c:idx val="0"/>
          <c:order val="0"/>
          <c:tx>
            <c:strRef>
              <c:f>DANE!$C$58</c:f>
              <c:strCache>
                <c:ptCount val="1"/>
                <c:pt idx="0">
                  <c:v>LICZBA PODRÓŻNYCH</c:v>
                </c:pt>
              </c:strCache>
            </c:strRef>
          </c:tx>
          <c:spPr>
            <a:solidFill>
              <a:schemeClr val="accent1"/>
            </a:solidFill>
            <a:ln>
              <a:noFill/>
            </a:ln>
            <a:effectLst/>
          </c:spPr>
          <c:invertIfNegative val="0"/>
          <c:trendline>
            <c:spPr>
              <a:ln w="19050" cap="rnd">
                <a:solidFill>
                  <a:schemeClr val="accent1"/>
                </a:solidFill>
                <a:prstDash val="sysDot"/>
              </a:ln>
              <a:effectLst/>
            </c:spPr>
            <c:trendlineType val="linear"/>
            <c:dispRSqr val="0"/>
            <c:dispEq val="0"/>
          </c:trendline>
          <c:cat>
            <c:strRef>
              <c:f>DANE!$B$59:$B$70</c:f>
              <c:strCache>
                <c:ptCount val="12"/>
                <c:pt idx="0">
                  <c:v>01-2024</c:v>
                </c:pt>
                <c:pt idx="1">
                  <c:v>02-2024</c:v>
                </c:pt>
                <c:pt idx="2">
                  <c:v>03-2024</c:v>
                </c:pt>
                <c:pt idx="3">
                  <c:v>04-2024</c:v>
                </c:pt>
                <c:pt idx="4">
                  <c:v>05-2024</c:v>
                </c:pt>
                <c:pt idx="5">
                  <c:v>06-2024</c:v>
                </c:pt>
                <c:pt idx="6">
                  <c:v>07-2024</c:v>
                </c:pt>
                <c:pt idx="7">
                  <c:v>08-2024</c:v>
                </c:pt>
                <c:pt idx="8">
                  <c:v>09-2024</c:v>
                </c:pt>
                <c:pt idx="9">
                  <c:v>10-2024</c:v>
                </c:pt>
                <c:pt idx="10">
                  <c:v>11-2024</c:v>
                </c:pt>
                <c:pt idx="11">
                  <c:v>12-2024</c:v>
                </c:pt>
              </c:strCache>
            </c:strRef>
          </c:cat>
          <c:val>
            <c:numRef>
              <c:f>DANE!$C$59:$C$70</c:f>
              <c:numCache>
                <c:formatCode>#,##0</c:formatCode>
                <c:ptCount val="12"/>
                <c:pt idx="0">
                  <c:v>263</c:v>
                </c:pt>
                <c:pt idx="1">
                  <c:v>338</c:v>
                </c:pt>
                <c:pt idx="2">
                  <c:v>319</c:v>
                </c:pt>
                <c:pt idx="3">
                  <c:v>374</c:v>
                </c:pt>
                <c:pt idx="4">
                  <c:v>336</c:v>
                </c:pt>
                <c:pt idx="5">
                  <c:v>301</c:v>
                </c:pt>
                <c:pt idx="6">
                  <c:v>0</c:v>
                </c:pt>
                <c:pt idx="7">
                  <c:v>0</c:v>
                </c:pt>
                <c:pt idx="8">
                  <c:v>413</c:v>
                </c:pt>
                <c:pt idx="9">
                  <c:v>499</c:v>
                </c:pt>
                <c:pt idx="10">
                  <c:v>436</c:v>
                </c:pt>
              </c:numCache>
            </c:numRef>
          </c:val>
          <c:extLst>
            <c:ext xmlns:c16="http://schemas.microsoft.com/office/drawing/2014/chart" uri="{C3380CC4-5D6E-409C-BE32-E72D297353CC}">
              <c16:uniqueId val="{00000000-6275-4535-B697-B11553419060}"/>
            </c:ext>
          </c:extLst>
        </c:ser>
        <c:dLbls>
          <c:showLegendKey val="0"/>
          <c:showVal val="0"/>
          <c:showCatName val="0"/>
          <c:showSerName val="0"/>
          <c:showPercent val="0"/>
          <c:showBubbleSize val="0"/>
        </c:dLbls>
        <c:gapWidth val="219"/>
        <c:overlap val="-27"/>
        <c:axId val="501248464"/>
        <c:axId val="501251344"/>
      </c:barChart>
      <c:catAx>
        <c:axId val="501248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pl-PL"/>
          </a:p>
        </c:txPr>
        <c:crossAx val="501251344"/>
        <c:crosses val="autoZero"/>
        <c:auto val="1"/>
        <c:lblAlgn val="ctr"/>
        <c:lblOffset val="100"/>
        <c:noMultiLvlLbl val="0"/>
      </c:catAx>
      <c:valAx>
        <c:axId val="5012513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pl-PL"/>
          </a:p>
        </c:txPr>
        <c:crossAx val="501248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l-P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1" i="0" u="none" strike="noStrike" kern="1200" cap="all" baseline="0">
                <a:solidFill>
                  <a:schemeClr val="tx1"/>
                </a:solidFill>
                <a:latin typeface="+mn-lt"/>
                <a:ea typeface="+mn-ea"/>
                <a:cs typeface="+mn-cs"/>
              </a:defRPr>
            </a:pPr>
            <a:r>
              <a:rPr lang="pl-PL" sz="1100" dirty="0">
                <a:solidFill>
                  <a:schemeClr val="tx1"/>
                </a:solidFill>
              </a:rPr>
              <a:t>Elektryfikacja</a:t>
            </a:r>
          </a:p>
        </c:rich>
      </c:tx>
      <c:layout>
        <c:manualLayout>
          <c:xMode val="edge"/>
          <c:yMode val="edge"/>
          <c:x val="0.2064036670017913"/>
          <c:y val="6.3261050833169186E-2"/>
        </c:manualLayout>
      </c:layout>
      <c:overlay val="0"/>
      <c:spPr>
        <a:noFill/>
        <a:ln>
          <a:noFill/>
        </a:ln>
        <a:effectLst/>
      </c:spPr>
      <c:txPr>
        <a:bodyPr rot="0" spcFirstLastPara="1" vertOverflow="ellipsis" vert="horz" wrap="square" anchor="ctr" anchorCtr="1"/>
        <a:lstStyle/>
        <a:p>
          <a:pPr>
            <a:defRPr sz="1100" b="1" i="0" u="none" strike="noStrike" kern="1200" cap="all" baseline="0">
              <a:solidFill>
                <a:schemeClr val="tx1"/>
              </a:solidFill>
              <a:latin typeface="+mn-lt"/>
              <a:ea typeface="+mn-ea"/>
              <a:cs typeface="+mn-cs"/>
            </a:defRPr>
          </a:pPr>
          <a:endParaRPr lang="pl-PL"/>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9738851558457253E-2"/>
          <c:y val="0.21103873243487645"/>
          <c:w val="0.89277999953043197"/>
          <c:h val="0.73151147098515534"/>
        </c:manualLayout>
      </c:layout>
      <c:pie3DChart>
        <c:varyColors val="1"/>
        <c:ser>
          <c:idx val="0"/>
          <c:order val="0"/>
          <c:dPt>
            <c:idx val="0"/>
            <c:bubble3D val="0"/>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extLst>
              <c:ext xmlns:c16="http://schemas.microsoft.com/office/drawing/2014/chart" uri="{C3380CC4-5D6E-409C-BE32-E72D297353CC}">
                <c16:uniqueId val="{00000001-8B84-4A85-9D63-591490838093}"/>
              </c:ext>
            </c:extLst>
          </c:dPt>
          <c:dPt>
            <c:idx val="1"/>
            <c:bubble3D val="0"/>
            <c:spPr>
              <a:solidFill>
                <a:schemeClr val="accent2">
                  <a:alpha val="90000"/>
                </a:schemeClr>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extLst>
              <c:ext xmlns:c16="http://schemas.microsoft.com/office/drawing/2014/chart" uri="{C3380CC4-5D6E-409C-BE32-E72D297353CC}">
                <c16:uniqueId val="{00000003-8B84-4A85-9D63-591490838093}"/>
              </c:ext>
            </c:extLst>
          </c:dPt>
          <c:dPt>
            <c:idx val="2"/>
            <c:bubble3D val="0"/>
            <c:spPr>
              <a:solidFill>
                <a:schemeClr val="accent3">
                  <a:alpha val="90000"/>
                </a:schemeClr>
              </a:solidFill>
              <a:ln w="19050">
                <a:solidFill>
                  <a:schemeClr val="accent3">
                    <a:lumMod val="75000"/>
                  </a:schemeClr>
                </a:solidFill>
              </a:ln>
              <a:effectLst>
                <a:innerShdw blurRad="114300">
                  <a:schemeClr val="accent3">
                    <a:lumMod val="75000"/>
                  </a:schemeClr>
                </a:innerShdw>
              </a:effectLst>
              <a:scene3d>
                <a:camera prst="orthographicFront"/>
                <a:lightRig rig="threePt" dir="t"/>
              </a:scene3d>
              <a:sp3d contourW="19050" prstMaterial="flat">
                <a:contourClr>
                  <a:schemeClr val="accent3">
                    <a:lumMod val="75000"/>
                  </a:schemeClr>
                </a:contourClr>
              </a:sp3d>
            </c:spPr>
            <c:extLst>
              <c:ext xmlns:c16="http://schemas.microsoft.com/office/drawing/2014/chart" uri="{C3380CC4-5D6E-409C-BE32-E72D297353CC}">
                <c16:uniqueId val="{00000005-8B84-4A85-9D63-591490838093}"/>
              </c:ext>
            </c:extLst>
          </c:dPt>
          <c:dPt>
            <c:idx val="3"/>
            <c:bubble3D val="0"/>
            <c:spPr>
              <a:solidFill>
                <a:schemeClr val="accent4">
                  <a:alpha val="90000"/>
                </a:schemeClr>
              </a:solidFill>
              <a:ln w="19050">
                <a:solidFill>
                  <a:schemeClr val="accent4">
                    <a:lumMod val="75000"/>
                  </a:schemeClr>
                </a:solidFill>
              </a:ln>
              <a:effectLst>
                <a:innerShdw blurRad="114300">
                  <a:schemeClr val="accent4">
                    <a:lumMod val="75000"/>
                  </a:schemeClr>
                </a:innerShdw>
              </a:effectLst>
              <a:scene3d>
                <a:camera prst="orthographicFront"/>
                <a:lightRig rig="threePt" dir="t"/>
              </a:scene3d>
              <a:sp3d contourW="19050" prstMaterial="flat">
                <a:contourClr>
                  <a:schemeClr val="accent4">
                    <a:lumMod val="75000"/>
                  </a:schemeClr>
                </a:contourClr>
              </a:sp3d>
            </c:spPr>
            <c:extLst>
              <c:ext xmlns:c16="http://schemas.microsoft.com/office/drawing/2014/chart" uri="{C3380CC4-5D6E-409C-BE32-E72D297353CC}">
                <c16:uniqueId val="{00000007-8B84-4A85-9D63-591490838093}"/>
              </c:ext>
            </c:extLst>
          </c:dPt>
          <c:dLbls>
            <c:dLbl>
              <c:idx val="0"/>
              <c:layout>
                <c:manualLayout>
                  <c:x val="-1.4407502682597965E-2"/>
                  <c:y val="1.8774895592199459E-2"/>
                </c:manualLayout>
              </c:layout>
              <c:spPr>
                <a:solidFill>
                  <a:schemeClr val="bg1"/>
                </a:solidFill>
                <a:ln w="12700" cap="flat" cmpd="sng" algn="ctr">
                  <a:solidFill>
                    <a:schemeClr val="accent1"/>
                  </a:solidFill>
                  <a:round/>
                </a:ln>
                <a:effectLst>
                  <a:outerShdw blurRad="50800" dist="38100" dir="2700000" algn="tl" rotWithShape="0">
                    <a:schemeClr val="accent1">
                      <a:lumMod val="75000"/>
                      <a:alpha val="40000"/>
                    </a:schemeClr>
                  </a:outerShdw>
                </a:effectLst>
              </c:spPr>
              <c:txPr>
                <a:bodyPr rot="0" spcFirstLastPara="1" vertOverflow="clip" horzOverflow="clip" vert="horz" wrap="square" lIns="38100" tIns="19050" rIns="38100" bIns="19050" anchor="ctr" anchorCtr="1">
                  <a:spAutoFit/>
                </a:bodyPr>
                <a:lstStyle/>
                <a:p>
                  <a:pPr>
                    <a:defRPr sz="900" b="1" i="0" u="none" strike="noStrike" kern="1200" baseline="0">
                      <a:solidFill>
                        <a:schemeClr val="accent1"/>
                      </a:solidFill>
                      <a:effectLst/>
                      <a:latin typeface="+mn-lt"/>
                      <a:ea typeface="+mn-ea"/>
                      <a:cs typeface="+mn-cs"/>
                    </a:defRPr>
                  </a:pPr>
                  <a:endParaRPr lang="pl-PL"/>
                </a:p>
              </c:txPr>
              <c:dLblPos val="bestFit"/>
              <c:showLegendKey val="0"/>
              <c:showVal val="0"/>
              <c:showCatName val="1"/>
              <c:showSerName val="0"/>
              <c:showPercent val="1"/>
              <c:showBubbleSize val="0"/>
              <c:extLst>
                <c:ext xmlns:c15="http://schemas.microsoft.com/office/drawing/2012/chart" uri="{CE6537A1-D6FC-4f65-9D91-7224C49458BB}">
                  <c15:layout>
                    <c:manualLayout>
                      <c:w val="0.42723767808746077"/>
                      <c:h val="0.18572614776974747"/>
                    </c:manualLayout>
                  </c15:layout>
                </c:ext>
                <c:ext xmlns:c16="http://schemas.microsoft.com/office/drawing/2014/chart" uri="{C3380CC4-5D6E-409C-BE32-E72D297353CC}">
                  <c16:uniqueId val="{00000001-8B84-4A85-9D63-591490838093}"/>
                </c:ext>
              </c:extLst>
            </c:dLbl>
            <c:dLbl>
              <c:idx val="1"/>
              <c:layout>
                <c:manualLayout>
                  <c:x val="4.5903258334530472E-3"/>
                  <c:y val="7.923804593479794E-2"/>
                </c:manualLayout>
              </c:layout>
              <c:spPr>
                <a:solidFill>
                  <a:schemeClr val="bg1"/>
                </a:solidFill>
                <a:ln w="12700" cap="flat" cmpd="sng" algn="ctr">
                  <a:solidFill>
                    <a:schemeClr val="accent2"/>
                  </a:solidFill>
                  <a:round/>
                </a:ln>
                <a:effectLst>
                  <a:outerShdw blurRad="50800" dist="38100" dir="2700000" algn="tl" rotWithShape="0">
                    <a:schemeClr val="accent2">
                      <a:lumMod val="75000"/>
                      <a:alpha val="40000"/>
                    </a:schemeClr>
                  </a:outerShdw>
                </a:effectLst>
              </c:spPr>
              <c:txPr>
                <a:bodyPr rot="0" spcFirstLastPara="1" vertOverflow="clip" horzOverflow="clip" vert="horz" wrap="square" lIns="38100" tIns="19050" rIns="38100" bIns="19050" anchor="ctr" anchorCtr="1">
                  <a:spAutoFit/>
                </a:bodyPr>
                <a:lstStyle/>
                <a:p>
                  <a:pPr>
                    <a:defRPr sz="900" b="1" i="0" u="none" strike="noStrike" kern="1200" baseline="0">
                      <a:solidFill>
                        <a:schemeClr val="accent2"/>
                      </a:solidFill>
                      <a:effectLst/>
                      <a:latin typeface="+mn-lt"/>
                      <a:ea typeface="+mn-ea"/>
                      <a:cs typeface="+mn-cs"/>
                    </a:defRPr>
                  </a:pPr>
                  <a:endParaRPr lang="pl-PL"/>
                </a:p>
              </c:txPr>
              <c:dLblPos val="bestFit"/>
              <c:showLegendKey val="0"/>
              <c:showVal val="0"/>
              <c:showCatName val="1"/>
              <c:showSerName val="0"/>
              <c:showPercent val="1"/>
              <c:showBubbleSize val="0"/>
              <c:extLst>
                <c:ext xmlns:c15="http://schemas.microsoft.com/office/drawing/2012/chart" uri="{CE6537A1-D6FC-4f65-9D91-7224C49458BB}">
                  <c15:layout>
                    <c:manualLayout>
                      <c:w val="0.50522200184808086"/>
                      <c:h val="0.20445681793936077"/>
                    </c:manualLayout>
                  </c15:layout>
                </c:ext>
                <c:ext xmlns:c16="http://schemas.microsoft.com/office/drawing/2014/chart" uri="{C3380CC4-5D6E-409C-BE32-E72D297353CC}">
                  <c16:uniqueId val="{00000003-8B84-4A85-9D63-591490838093}"/>
                </c:ext>
              </c:extLst>
            </c:dLbl>
            <c:dLbl>
              <c:idx val="2"/>
              <c:spPr>
                <a:solidFill>
                  <a:schemeClr val="bg1"/>
                </a:solidFill>
                <a:ln w="12700" cap="flat" cmpd="sng" algn="ctr">
                  <a:solidFill>
                    <a:schemeClr val="accent3"/>
                  </a:solidFill>
                  <a:round/>
                </a:ln>
                <a:effectLst>
                  <a:outerShdw blurRad="50800" dist="38100" dir="2700000" algn="tl" rotWithShape="0">
                    <a:schemeClr val="accent3">
                      <a:lumMod val="75000"/>
                      <a:alpha val="40000"/>
                    </a:schemeClr>
                  </a:outerShdw>
                </a:effectLst>
              </c:spPr>
              <c:txPr>
                <a:bodyPr rot="0" spcFirstLastPara="1" vertOverflow="clip" horzOverflow="clip" vert="horz" wrap="square" lIns="38100" tIns="19050" rIns="38100" bIns="19050" anchor="ctr" anchorCtr="1">
                  <a:spAutoFit/>
                </a:bodyPr>
                <a:lstStyle/>
                <a:p>
                  <a:pPr>
                    <a:defRPr sz="900" b="1" i="0" u="none" strike="noStrike" kern="1200" baseline="0">
                      <a:solidFill>
                        <a:schemeClr val="accent3"/>
                      </a:solidFill>
                      <a:effectLst/>
                      <a:latin typeface="+mn-lt"/>
                      <a:ea typeface="+mn-ea"/>
                      <a:cs typeface="+mn-cs"/>
                    </a:defRPr>
                  </a:pPr>
                  <a:endParaRPr lang="pl-PL"/>
                </a:p>
              </c:txPr>
              <c:dLblPos val="inEnd"/>
              <c:showLegendKey val="0"/>
              <c:showVal val="0"/>
              <c:showCatName val="1"/>
              <c:showSerName val="0"/>
              <c:showPercent val="1"/>
              <c:showBubbleSize val="0"/>
              <c:extLst>
                <c:ext xmlns:c16="http://schemas.microsoft.com/office/drawing/2014/chart" uri="{C3380CC4-5D6E-409C-BE32-E72D297353CC}">
                  <c16:uniqueId val="{00000005-8B84-4A85-9D63-591490838093}"/>
                </c:ext>
              </c:extLst>
            </c:dLbl>
            <c:dLbl>
              <c:idx val="3"/>
              <c:spPr>
                <a:solidFill>
                  <a:schemeClr val="bg1"/>
                </a:solidFill>
                <a:ln w="12700" cap="flat" cmpd="sng" algn="ctr">
                  <a:solidFill>
                    <a:schemeClr val="accent4"/>
                  </a:solidFill>
                  <a:round/>
                </a:ln>
                <a:effectLst>
                  <a:outerShdw blurRad="50800" dist="38100" dir="2700000" algn="tl" rotWithShape="0">
                    <a:schemeClr val="accent4">
                      <a:lumMod val="75000"/>
                      <a:alpha val="40000"/>
                    </a:schemeClr>
                  </a:outerShdw>
                </a:effectLst>
              </c:spPr>
              <c:txPr>
                <a:bodyPr rot="0" spcFirstLastPara="1" vertOverflow="clip" horzOverflow="clip" vert="horz" wrap="square" lIns="38100" tIns="19050" rIns="38100" bIns="19050" anchor="ctr" anchorCtr="1">
                  <a:spAutoFit/>
                </a:bodyPr>
                <a:lstStyle/>
                <a:p>
                  <a:pPr>
                    <a:defRPr sz="900" b="1" i="0" u="none" strike="noStrike" kern="1200" baseline="0">
                      <a:solidFill>
                        <a:schemeClr val="accent4"/>
                      </a:solidFill>
                      <a:effectLst/>
                      <a:latin typeface="+mn-lt"/>
                      <a:ea typeface="+mn-ea"/>
                      <a:cs typeface="+mn-cs"/>
                    </a:defRPr>
                  </a:pPr>
                  <a:endParaRPr lang="pl-PL"/>
                </a:p>
              </c:txPr>
              <c:dLblPos val="inEnd"/>
              <c:showLegendKey val="0"/>
              <c:showVal val="0"/>
              <c:showCatName val="1"/>
              <c:showSerName val="0"/>
              <c:showPercent val="1"/>
              <c:showBubbleSize val="0"/>
              <c:extLst>
                <c:ext xmlns:c16="http://schemas.microsoft.com/office/drawing/2014/chart" uri="{C3380CC4-5D6E-409C-BE32-E72D297353CC}">
                  <c16:uniqueId val="{00000007-8B84-4A85-9D63-591490838093}"/>
                </c:ext>
              </c:extLst>
            </c:dLbl>
            <c:spPr>
              <a:solidFill>
                <a:schemeClr val="bg1"/>
              </a:solidFill>
            </c:spPr>
            <c:txPr>
              <a:bodyPr rot="0" spcFirstLastPara="1" vertOverflow="clip" horzOverflow="clip" vert="horz" wrap="square" lIns="38100" tIns="19050" rIns="38100" bIns="19050" anchor="ctr" anchorCtr="1">
                <a:spAutoFit/>
              </a:bodyPr>
              <a:lstStyle/>
              <a:p>
                <a:pPr>
                  <a:defRPr sz="900" b="1" i="0" u="none" strike="noStrike" kern="1200" baseline="0">
                    <a:solidFill>
                      <a:schemeClr val="accent1"/>
                    </a:solidFill>
                    <a:effectLst/>
                    <a:latin typeface="+mn-lt"/>
                    <a:ea typeface="+mn-ea"/>
                    <a:cs typeface="+mn-cs"/>
                  </a:defRPr>
                </a:pPr>
                <a:endParaRPr lang="pl-PL"/>
              </a:p>
            </c:txPr>
            <c:dLblPos val="inEnd"/>
            <c:showLegendKey val="0"/>
            <c:showVal val="0"/>
            <c:showCatName val="1"/>
            <c:showSerName val="0"/>
            <c:showPercent val="1"/>
            <c:showBubbleSize val="0"/>
            <c:showLeaderLines val="0"/>
            <c:extLst>
              <c:ext xmlns:c15="http://schemas.microsoft.com/office/drawing/2012/chart" uri="{CE6537A1-D6FC-4f65-9D91-7224C49458BB}"/>
            </c:extLst>
          </c:dLbls>
          <c:cat>
            <c:strRef>
              <c:f>Linie!$T$2:$U$2</c:f>
              <c:strCache>
                <c:ptCount val="2"/>
                <c:pt idx="0">
                  <c:v>Zelektryfikowana</c:v>
                </c:pt>
                <c:pt idx="1">
                  <c:v>Niezelektryfikowana</c:v>
                </c:pt>
              </c:strCache>
            </c:strRef>
          </c:cat>
          <c:val>
            <c:numRef>
              <c:f>Linie!$T$38:$U$38</c:f>
              <c:numCache>
                <c:formatCode>#\ ##0.000</c:formatCode>
                <c:ptCount val="2"/>
                <c:pt idx="0">
                  <c:v>337.738</c:v>
                </c:pt>
                <c:pt idx="1">
                  <c:v>722.6039999999997</c:v>
                </c:pt>
              </c:numCache>
            </c:numRef>
          </c:val>
          <c:extLst>
            <c:ext xmlns:c16="http://schemas.microsoft.com/office/drawing/2014/chart" uri="{C3380CC4-5D6E-409C-BE32-E72D297353CC}">
              <c16:uniqueId val="{00000008-8B84-4A85-9D63-591490838093}"/>
            </c:ext>
          </c:extLst>
        </c:ser>
        <c:dLbls>
          <c:dLblPos val="inEnd"/>
          <c:showLegendKey val="0"/>
          <c:showVal val="0"/>
          <c:showCatName val="1"/>
          <c:showSerName val="0"/>
          <c:showPercent val="1"/>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pl-PL"/>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l-PL" b="1" dirty="0"/>
              <a:t>RADĘCIN - DOBIEGNIEW</a:t>
            </a:r>
            <a:r>
              <a:rPr lang="pl-PL" b="1" baseline="0" dirty="0"/>
              <a:t> - DREZDENKO - GORZÓW WIELKOPOLSKI</a:t>
            </a:r>
            <a:endParaRPr lang="pl-PL" b="1" dirty="0"/>
          </a:p>
          <a:p>
            <a:pPr>
              <a:defRPr/>
            </a:pPr>
            <a:r>
              <a:rPr lang="en-US" b="1" dirty="0"/>
              <a:t>LICZBA PODRÓŻNYCH</a:t>
            </a:r>
            <a:r>
              <a:rPr lang="pl-PL" b="1" dirty="0"/>
              <a:t> W POSZCZEGÓLNYCH MIESIĄCACH</a:t>
            </a:r>
            <a:endParaRPr lang="en-US" b="1" dirty="0"/>
          </a:p>
        </c:rich>
      </c:tx>
      <c:layout>
        <c:manualLayout>
          <c:xMode val="edge"/>
          <c:yMode val="edge"/>
          <c:x val="0.19314148681055157"/>
          <c:y val="6.1138009428251296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l-PL"/>
        </a:p>
      </c:txPr>
    </c:title>
    <c:autoTitleDeleted val="0"/>
    <c:plotArea>
      <c:layout/>
      <c:barChart>
        <c:barDir val="col"/>
        <c:grouping val="clustered"/>
        <c:varyColors val="0"/>
        <c:ser>
          <c:idx val="0"/>
          <c:order val="0"/>
          <c:tx>
            <c:strRef>
              <c:f>DANE!$C$4:$C$8</c:f>
              <c:strCache>
                <c:ptCount val="5"/>
                <c:pt idx="0">
                  <c:v>LICZBA PODRÓŻNYCH</c:v>
                </c:pt>
              </c:strCache>
            </c:strRef>
          </c:tx>
          <c:spPr>
            <a:solidFill>
              <a:schemeClr val="accent1"/>
            </a:solidFill>
            <a:ln>
              <a:noFill/>
            </a:ln>
            <a:effectLst/>
          </c:spPr>
          <c:invertIfNegative val="0"/>
          <c:trendline>
            <c:spPr>
              <a:ln w="19050" cap="rnd">
                <a:solidFill>
                  <a:schemeClr val="accent1"/>
                </a:solidFill>
                <a:prstDash val="sysDot"/>
              </a:ln>
              <a:effectLst/>
            </c:spPr>
            <c:trendlineType val="linear"/>
            <c:dispRSqr val="0"/>
            <c:dispEq val="0"/>
          </c:trendline>
          <c:cat>
            <c:strRef>
              <c:f>DANE!$B$9:$B$16</c:f>
              <c:strCache>
                <c:ptCount val="8"/>
                <c:pt idx="0">
                  <c:v>05-2024</c:v>
                </c:pt>
                <c:pt idx="1">
                  <c:v>06-2024</c:v>
                </c:pt>
                <c:pt idx="2">
                  <c:v>07-2024</c:v>
                </c:pt>
                <c:pt idx="3">
                  <c:v>08-2024</c:v>
                </c:pt>
                <c:pt idx="4">
                  <c:v>09-2024</c:v>
                </c:pt>
                <c:pt idx="5">
                  <c:v>10-2024</c:v>
                </c:pt>
                <c:pt idx="6">
                  <c:v>11-2024</c:v>
                </c:pt>
                <c:pt idx="7">
                  <c:v>12-2024</c:v>
                </c:pt>
              </c:strCache>
            </c:strRef>
          </c:cat>
          <c:val>
            <c:numRef>
              <c:f>DANE!$C$9:$C$16</c:f>
              <c:numCache>
                <c:formatCode>#,##0</c:formatCode>
                <c:ptCount val="8"/>
                <c:pt idx="0">
                  <c:v>154</c:v>
                </c:pt>
                <c:pt idx="1">
                  <c:v>207</c:v>
                </c:pt>
                <c:pt idx="2">
                  <c:v>228</c:v>
                </c:pt>
                <c:pt idx="3">
                  <c:v>212</c:v>
                </c:pt>
                <c:pt idx="4">
                  <c:v>208</c:v>
                </c:pt>
                <c:pt idx="5">
                  <c:v>253</c:v>
                </c:pt>
              </c:numCache>
            </c:numRef>
          </c:val>
          <c:extLst>
            <c:ext xmlns:c16="http://schemas.microsoft.com/office/drawing/2014/chart" uri="{C3380CC4-5D6E-409C-BE32-E72D297353CC}">
              <c16:uniqueId val="{00000000-31B0-4E74-8733-1AE27F7E398B}"/>
            </c:ext>
          </c:extLst>
        </c:ser>
        <c:dLbls>
          <c:showLegendKey val="0"/>
          <c:showVal val="0"/>
          <c:showCatName val="0"/>
          <c:showSerName val="0"/>
          <c:showPercent val="0"/>
          <c:showBubbleSize val="0"/>
        </c:dLbls>
        <c:gapWidth val="219"/>
        <c:overlap val="-27"/>
        <c:axId val="390585888"/>
        <c:axId val="390595608"/>
      </c:barChart>
      <c:catAx>
        <c:axId val="390585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390595608"/>
        <c:crosses val="autoZero"/>
        <c:auto val="1"/>
        <c:lblAlgn val="ctr"/>
        <c:lblOffset val="100"/>
        <c:noMultiLvlLbl val="0"/>
      </c:catAx>
      <c:valAx>
        <c:axId val="3905956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3905858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l-PL"/>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l-PL" b="1" dirty="0"/>
              <a:t>MIĘDZYRZECZ - ŁAGÓW -</a:t>
            </a:r>
            <a:r>
              <a:rPr lang="pl-PL" b="1" baseline="0" dirty="0"/>
              <a:t> ŚWIEBODZIN</a:t>
            </a:r>
            <a:endParaRPr lang="pl-PL" b="1" dirty="0"/>
          </a:p>
          <a:p>
            <a:pPr>
              <a:defRPr/>
            </a:pPr>
            <a:r>
              <a:rPr lang="en-US" b="1" dirty="0"/>
              <a:t>LICZBA PODRÓŻNYCH</a:t>
            </a:r>
            <a:r>
              <a:rPr lang="pl-PL" b="1" dirty="0"/>
              <a:t> W POSZCZEGÓLNYCH MIESIĄCACH</a:t>
            </a:r>
            <a:endParaRPr lang="en-US"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l-PL"/>
        </a:p>
      </c:txPr>
    </c:title>
    <c:autoTitleDeleted val="0"/>
    <c:plotArea>
      <c:layout/>
      <c:barChart>
        <c:barDir val="col"/>
        <c:grouping val="clustered"/>
        <c:varyColors val="0"/>
        <c:ser>
          <c:idx val="0"/>
          <c:order val="0"/>
          <c:tx>
            <c:strRef>
              <c:f>DANE!$C$40:$C$44</c:f>
              <c:strCache>
                <c:ptCount val="5"/>
                <c:pt idx="0">
                  <c:v>LICZBA PODRÓŻNYCH</c:v>
                </c:pt>
              </c:strCache>
            </c:strRef>
          </c:tx>
          <c:spPr>
            <a:solidFill>
              <a:schemeClr val="accent1"/>
            </a:solidFill>
            <a:ln>
              <a:noFill/>
            </a:ln>
            <a:effectLst/>
          </c:spPr>
          <c:invertIfNegative val="0"/>
          <c:trendline>
            <c:spPr>
              <a:ln w="19050" cap="rnd">
                <a:solidFill>
                  <a:schemeClr val="accent1"/>
                </a:solidFill>
                <a:prstDash val="sysDot"/>
              </a:ln>
              <a:effectLst/>
            </c:spPr>
            <c:trendlineType val="linear"/>
            <c:dispRSqr val="0"/>
            <c:dispEq val="0"/>
          </c:trendline>
          <c:cat>
            <c:strRef>
              <c:f>DANE!$B$45:$B$52</c:f>
              <c:strCache>
                <c:ptCount val="8"/>
                <c:pt idx="0">
                  <c:v>05-2024</c:v>
                </c:pt>
                <c:pt idx="1">
                  <c:v>06-2024</c:v>
                </c:pt>
                <c:pt idx="2">
                  <c:v>07-2024</c:v>
                </c:pt>
                <c:pt idx="3">
                  <c:v>08-2024</c:v>
                </c:pt>
                <c:pt idx="4">
                  <c:v>09-2024</c:v>
                </c:pt>
                <c:pt idx="5">
                  <c:v>10-2024</c:v>
                </c:pt>
                <c:pt idx="6">
                  <c:v>11-2024</c:v>
                </c:pt>
                <c:pt idx="7">
                  <c:v>12-2024</c:v>
                </c:pt>
              </c:strCache>
            </c:strRef>
          </c:cat>
          <c:val>
            <c:numRef>
              <c:f>DANE!$C$45:$C$52</c:f>
              <c:numCache>
                <c:formatCode>#,##0</c:formatCode>
                <c:ptCount val="8"/>
                <c:pt idx="0">
                  <c:v>188</c:v>
                </c:pt>
                <c:pt idx="1">
                  <c:v>356</c:v>
                </c:pt>
                <c:pt idx="2">
                  <c:v>575</c:v>
                </c:pt>
                <c:pt idx="3">
                  <c:v>582</c:v>
                </c:pt>
                <c:pt idx="4">
                  <c:v>337</c:v>
                </c:pt>
                <c:pt idx="5">
                  <c:v>350</c:v>
                </c:pt>
              </c:numCache>
            </c:numRef>
          </c:val>
          <c:extLst>
            <c:ext xmlns:c16="http://schemas.microsoft.com/office/drawing/2014/chart" uri="{C3380CC4-5D6E-409C-BE32-E72D297353CC}">
              <c16:uniqueId val="{00000000-6E74-4F64-9C6D-434A9E630EBD}"/>
            </c:ext>
          </c:extLst>
        </c:ser>
        <c:dLbls>
          <c:showLegendKey val="0"/>
          <c:showVal val="0"/>
          <c:showCatName val="0"/>
          <c:showSerName val="0"/>
          <c:showPercent val="0"/>
          <c:showBubbleSize val="0"/>
        </c:dLbls>
        <c:gapWidth val="219"/>
        <c:overlap val="-27"/>
        <c:axId val="393867672"/>
        <c:axId val="393870192"/>
      </c:barChart>
      <c:catAx>
        <c:axId val="393867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393870192"/>
        <c:crosses val="autoZero"/>
        <c:auto val="1"/>
        <c:lblAlgn val="ctr"/>
        <c:lblOffset val="100"/>
        <c:noMultiLvlLbl val="0"/>
      </c:catAx>
      <c:valAx>
        <c:axId val="3938701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3938676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l-PL"/>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l-PL" b="1" dirty="0"/>
              <a:t>SULĘCIN - KRZESZYCE - GORZÓW WIELKOPOLSKI</a:t>
            </a:r>
          </a:p>
          <a:p>
            <a:pPr>
              <a:defRPr/>
            </a:pPr>
            <a:r>
              <a:rPr lang="en-US" b="1" dirty="0"/>
              <a:t>LICZBA PODRÓŻNYCH</a:t>
            </a:r>
            <a:r>
              <a:rPr lang="pl-PL" b="1" dirty="0"/>
              <a:t> W POSZCZEGÓLNYCH MIESIĄCACH</a:t>
            </a:r>
            <a:endParaRPr lang="en-US"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l-PL"/>
        </a:p>
      </c:txPr>
    </c:title>
    <c:autoTitleDeleted val="0"/>
    <c:plotArea>
      <c:layout/>
      <c:barChart>
        <c:barDir val="col"/>
        <c:grouping val="clustered"/>
        <c:varyColors val="0"/>
        <c:ser>
          <c:idx val="0"/>
          <c:order val="0"/>
          <c:tx>
            <c:strRef>
              <c:f>DANE!$C$22</c:f>
              <c:strCache>
                <c:ptCount val="1"/>
                <c:pt idx="0">
                  <c:v>LICZBA PODRÓŻNYCH</c:v>
                </c:pt>
              </c:strCache>
            </c:strRef>
          </c:tx>
          <c:spPr>
            <a:solidFill>
              <a:schemeClr val="accent1"/>
            </a:solidFill>
            <a:ln>
              <a:noFill/>
            </a:ln>
            <a:effectLst/>
          </c:spPr>
          <c:invertIfNegative val="0"/>
          <c:trendline>
            <c:spPr>
              <a:ln w="19050" cap="rnd">
                <a:solidFill>
                  <a:schemeClr val="accent1"/>
                </a:solidFill>
                <a:prstDash val="sysDot"/>
              </a:ln>
              <a:effectLst/>
            </c:spPr>
            <c:trendlineType val="linear"/>
            <c:dispRSqr val="0"/>
            <c:dispEq val="0"/>
          </c:trendline>
          <c:cat>
            <c:strRef>
              <c:f>DANE!$B$23:$B$34</c:f>
              <c:strCache>
                <c:ptCount val="12"/>
                <c:pt idx="0">
                  <c:v>01-2024</c:v>
                </c:pt>
                <c:pt idx="1">
                  <c:v>02-2024</c:v>
                </c:pt>
                <c:pt idx="2">
                  <c:v>03-2024</c:v>
                </c:pt>
                <c:pt idx="3">
                  <c:v>04-2024</c:v>
                </c:pt>
                <c:pt idx="4">
                  <c:v>05-2024</c:v>
                </c:pt>
                <c:pt idx="5">
                  <c:v>06-2024</c:v>
                </c:pt>
                <c:pt idx="6">
                  <c:v>07-2024</c:v>
                </c:pt>
                <c:pt idx="7">
                  <c:v>08-2024</c:v>
                </c:pt>
                <c:pt idx="8">
                  <c:v>09-2024</c:v>
                </c:pt>
                <c:pt idx="9">
                  <c:v>10-2024</c:v>
                </c:pt>
                <c:pt idx="10">
                  <c:v>11-2024</c:v>
                </c:pt>
                <c:pt idx="11">
                  <c:v>12-2024</c:v>
                </c:pt>
              </c:strCache>
            </c:strRef>
          </c:cat>
          <c:val>
            <c:numRef>
              <c:f>DANE!$C$23:$C$34</c:f>
              <c:numCache>
                <c:formatCode>#,##0</c:formatCode>
                <c:ptCount val="12"/>
                <c:pt idx="0">
                  <c:v>139</c:v>
                </c:pt>
                <c:pt idx="1">
                  <c:v>205</c:v>
                </c:pt>
                <c:pt idx="2">
                  <c:v>280</c:v>
                </c:pt>
                <c:pt idx="3">
                  <c:v>344</c:v>
                </c:pt>
                <c:pt idx="4">
                  <c:v>299</c:v>
                </c:pt>
                <c:pt idx="5">
                  <c:v>294</c:v>
                </c:pt>
                <c:pt idx="6">
                  <c:v>377</c:v>
                </c:pt>
                <c:pt idx="7">
                  <c:v>352</c:v>
                </c:pt>
                <c:pt idx="8">
                  <c:v>330</c:v>
                </c:pt>
                <c:pt idx="9">
                  <c:v>403</c:v>
                </c:pt>
              </c:numCache>
            </c:numRef>
          </c:val>
          <c:extLst>
            <c:ext xmlns:c16="http://schemas.microsoft.com/office/drawing/2014/chart" uri="{C3380CC4-5D6E-409C-BE32-E72D297353CC}">
              <c16:uniqueId val="{00000000-F631-4440-9013-5EAB9DCA73F3}"/>
            </c:ext>
          </c:extLst>
        </c:ser>
        <c:dLbls>
          <c:showLegendKey val="0"/>
          <c:showVal val="0"/>
          <c:showCatName val="0"/>
          <c:showSerName val="0"/>
          <c:showPercent val="0"/>
          <c:showBubbleSize val="0"/>
        </c:dLbls>
        <c:gapWidth val="219"/>
        <c:overlap val="-27"/>
        <c:axId val="393987216"/>
        <c:axId val="393988656"/>
      </c:barChart>
      <c:catAx>
        <c:axId val="393987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pl-PL"/>
          </a:p>
        </c:txPr>
        <c:crossAx val="393988656"/>
        <c:crosses val="autoZero"/>
        <c:auto val="1"/>
        <c:lblAlgn val="ctr"/>
        <c:lblOffset val="100"/>
        <c:noMultiLvlLbl val="0"/>
      </c:catAx>
      <c:valAx>
        <c:axId val="3939886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pl-PL"/>
          </a:p>
        </c:txPr>
        <c:crossAx val="3939872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l-PL"/>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l-PL" b="1" dirty="0"/>
              <a:t>ZIELONA GÓRA - SŁAWA</a:t>
            </a:r>
            <a:r>
              <a:rPr lang="pl-PL" b="1" baseline="0" dirty="0"/>
              <a:t> - WSCHOWA</a:t>
            </a:r>
            <a:endParaRPr lang="pl-PL" b="1" dirty="0"/>
          </a:p>
          <a:p>
            <a:pPr>
              <a:defRPr/>
            </a:pPr>
            <a:r>
              <a:rPr lang="en-US" b="1" dirty="0"/>
              <a:t>LICZBA PODRÓŻNYCH</a:t>
            </a:r>
            <a:r>
              <a:rPr lang="pl-PL" b="1" dirty="0"/>
              <a:t> W</a:t>
            </a:r>
            <a:r>
              <a:rPr lang="pl-PL" b="1" baseline="0" dirty="0"/>
              <a:t> POSZCZEGÓLNYCH MIESIĄCACH</a:t>
            </a:r>
            <a:endParaRPr lang="en-US"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l-PL"/>
        </a:p>
      </c:txPr>
    </c:title>
    <c:autoTitleDeleted val="0"/>
    <c:plotArea>
      <c:layout/>
      <c:barChart>
        <c:barDir val="col"/>
        <c:grouping val="clustered"/>
        <c:varyColors val="0"/>
        <c:ser>
          <c:idx val="0"/>
          <c:order val="0"/>
          <c:tx>
            <c:strRef>
              <c:f>DANE!$C$22:$C$26</c:f>
              <c:strCache>
                <c:ptCount val="5"/>
                <c:pt idx="0">
                  <c:v>LICZBA PODRÓŻNYCH</c:v>
                </c:pt>
              </c:strCache>
            </c:strRef>
          </c:tx>
          <c:spPr>
            <a:solidFill>
              <a:schemeClr val="accent1"/>
            </a:solidFill>
            <a:ln>
              <a:noFill/>
            </a:ln>
            <a:effectLst/>
          </c:spPr>
          <c:invertIfNegative val="0"/>
          <c:trendline>
            <c:spPr>
              <a:ln w="19050" cap="rnd">
                <a:solidFill>
                  <a:schemeClr val="accent1"/>
                </a:solidFill>
                <a:prstDash val="sysDot"/>
              </a:ln>
              <a:effectLst/>
            </c:spPr>
            <c:trendlineType val="linear"/>
            <c:dispRSqr val="0"/>
            <c:dispEq val="0"/>
          </c:trendline>
          <c:cat>
            <c:strRef>
              <c:f>DANE!$B$27:$B$34</c:f>
              <c:strCache>
                <c:ptCount val="8"/>
                <c:pt idx="0">
                  <c:v>05-2024</c:v>
                </c:pt>
                <c:pt idx="1">
                  <c:v>06-2024</c:v>
                </c:pt>
                <c:pt idx="2">
                  <c:v>07-2024</c:v>
                </c:pt>
                <c:pt idx="3">
                  <c:v>08-2024</c:v>
                </c:pt>
                <c:pt idx="4">
                  <c:v>09-2024</c:v>
                </c:pt>
                <c:pt idx="5">
                  <c:v>10-2024</c:v>
                </c:pt>
                <c:pt idx="6">
                  <c:v>11-2024</c:v>
                </c:pt>
                <c:pt idx="7">
                  <c:v>12-2024</c:v>
                </c:pt>
              </c:strCache>
            </c:strRef>
          </c:cat>
          <c:val>
            <c:numRef>
              <c:f>DANE!$C$27:$C$34</c:f>
              <c:numCache>
                <c:formatCode>#,##0</c:formatCode>
                <c:ptCount val="8"/>
                <c:pt idx="0">
                  <c:v>423</c:v>
                </c:pt>
                <c:pt idx="1">
                  <c:v>800</c:v>
                </c:pt>
                <c:pt idx="2">
                  <c:v>1227</c:v>
                </c:pt>
                <c:pt idx="3">
                  <c:v>1354</c:v>
                </c:pt>
                <c:pt idx="4">
                  <c:v>810</c:v>
                </c:pt>
                <c:pt idx="5">
                  <c:v>808</c:v>
                </c:pt>
              </c:numCache>
            </c:numRef>
          </c:val>
          <c:extLst>
            <c:ext xmlns:c16="http://schemas.microsoft.com/office/drawing/2014/chart" uri="{C3380CC4-5D6E-409C-BE32-E72D297353CC}">
              <c16:uniqueId val="{00000000-E2FE-4D61-827D-57CD846C647B}"/>
            </c:ext>
          </c:extLst>
        </c:ser>
        <c:dLbls>
          <c:showLegendKey val="0"/>
          <c:showVal val="0"/>
          <c:showCatName val="0"/>
          <c:showSerName val="0"/>
          <c:showPercent val="0"/>
          <c:showBubbleSize val="0"/>
        </c:dLbls>
        <c:gapWidth val="219"/>
        <c:overlap val="-27"/>
        <c:axId val="404241792"/>
        <c:axId val="404237472"/>
      </c:barChart>
      <c:catAx>
        <c:axId val="404241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404237472"/>
        <c:crosses val="autoZero"/>
        <c:auto val="1"/>
        <c:lblAlgn val="ctr"/>
        <c:lblOffset val="100"/>
        <c:noMultiLvlLbl val="0"/>
      </c:catAx>
      <c:valAx>
        <c:axId val="4042374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4042417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l-PL"/>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l-PL" b="1" baseline="0" dirty="0"/>
              <a:t>ZIELONA GÓRA - MIĘDZYRZECZ - SULĘCIN</a:t>
            </a:r>
          </a:p>
          <a:p>
            <a:pPr>
              <a:defRPr/>
            </a:pPr>
            <a:r>
              <a:rPr lang="pl-PL" b="1" baseline="0" dirty="0"/>
              <a:t>LICZBA PODRÓŻNYCH W POSZCZEGÓLNYCH MIESIĄCACH</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l-PL"/>
        </a:p>
      </c:txPr>
    </c:title>
    <c:autoTitleDeleted val="0"/>
    <c:plotArea>
      <c:layout/>
      <c:barChart>
        <c:barDir val="col"/>
        <c:grouping val="clustered"/>
        <c:varyColors val="0"/>
        <c:ser>
          <c:idx val="0"/>
          <c:order val="0"/>
          <c:tx>
            <c:strRef>
              <c:f>DANE!$C$4</c:f>
              <c:strCache>
                <c:ptCount val="1"/>
                <c:pt idx="0">
                  <c:v>LICZBA PODRÓŻNYCH</c:v>
                </c:pt>
              </c:strCache>
            </c:strRef>
          </c:tx>
          <c:spPr>
            <a:solidFill>
              <a:schemeClr val="accent1"/>
            </a:solidFill>
            <a:ln>
              <a:noFill/>
            </a:ln>
            <a:effectLst/>
          </c:spPr>
          <c:invertIfNegative val="0"/>
          <c:trendline>
            <c:spPr>
              <a:ln w="19050" cap="rnd">
                <a:solidFill>
                  <a:schemeClr val="accent1"/>
                </a:solidFill>
                <a:prstDash val="sysDot"/>
              </a:ln>
              <a:effectLst/>
            </c:spPr>
            <c:trendlineType val="linear"/>
            <c:dispRSqr val="0"/>
            <c:dispEq val="0"/>
          </c:trendline>
          <c:cat>
            <c:strRef>
              <c:f>DANE!$B$5:$B$16</c:f>
              <c:strCache>
                <c:ptCount val="12"/>
                <c:pt idx="0">
                  <c:v>01-2024</c:v>
                </c:pt>
                <c:pt idx="1">
                  <c:v>02-2024</c:v>
                </c:pt>
                <c:pt idx="2">
                  <c:v>03-2024</c:v>
                </c:pt>
                <c:pt idx="3">
                  <c:v>04-2024</c:v>
                </c:pt>
                <c:pt idx="4">
                  <c:v>05-2024</c:v>
                </c:pt>
                <c:pt idx="5">
                  <c:v>06-2024</c:v>
                </c:pt>
                <c:pt idx="6">
                  <c:v>07-2024</c:v>
                </c:pt>
                <c:pt idx="7">
                  <c:v>08-2024</c:v>
                </c:pt>
                <c:pt idx="8">
                  <c:v>09-2024</c:v>
                </c:pt>
                <c:pt idx="9">
                  <c:v>10-2024</c:v>
                </c:pt>
                <c:pt idx="10">
                  <c:v>11-2024</c:v>
                </c:pt>
                <c:pt idx="11">
                  <c:v>12-2024</c:v>
                </c:pt>
              </c:strCache>
            </c:strRef>
          </c:cat>
          <c:val>
            <c:numRef>
              <c:f>DANE!$C$5:$C$16</c:f>
              <c:numCache>
                <c:formatCode>#,##0</c:formatCode>
                <c:ptCount val="12"/>
                <c:pt idx="0">
                  <c:v>300</c:v>
                </c:pt>
                <c:pt idx="1">
                  <c:v>468</c:v>
                </c:pt>
                <c:pt idx="2">
                  <c:v>476</c:v>
                </c:pt>
                <c:pt idx="3">
                  <c:v>644</c:v>
                </c:pt>
                <c:pt idx="4">
                  <c:v>654</c:v>
                </c:pt>
                <c:pt idx="5">
                  <c:v>666</c:v>
                </c:pt>
                <c:pt idx="6">
                  <c:v>787</c:v>
                </c:pt>
                <c:pt idx="7">
                  <c:v>813</c:v>
                </c:pt>
                <c:pt idx="8">
                  <c:v>882</c:v>
                </c:pt>
                <c:pt idx="9">
                  <c:v>936</c:v>
                </c:pt>
              </c:numCache>
            </c:numRef>
          </c:val>
          <c:extLst>
            <c:ext xmlns:c16="http://schemas.microsoft.com/office/drawing/2014/chart" uri="{C3380CC4-5D6E-409C-BE32-E72D297353CC}">
              <c16:uniqueId val="{00000000-E7A8-4911-A9A3-ABB3C0B51969}"/>
            </c:ext>
          </c:extLst>
        </c:ser>
        <c:dLbls>
          <c:showLegendKey val="0"/>
          <c:showVal val="0"/>
          <c:showCatName val="0"/>
          <c:showSerName val="0"/>
          <c:showPercent val="0"/>
          <c:showBubbleSize val="0"/>
        </c:dLbls>
        <c:gapWidth val="219"/>
        <c:overlap val="-27"/>
        <c:axId val="404025344"/>
        <c:axId val="404026784"/>
      </c:barChart>
      <c:catAx>
        <c:axId val="404025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404026784"/>
        <c:crosses val="autoZero"/>
        <c:auto val="1"/>
        <c:lblAlgn val="ctr"/>
        <c:lblOffset val="100"/>
        <c:noMultiLvlLbl val="0"/>
      </c:catAx>
      <c:valAx>
        <c:axId val="4040267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pl-PL"/>
          </a:p>
        </c:txPr>
        <c:crossAx val="4040253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l-PL"/>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l-PL" b="1" dirty="0"/>
              <a:t>SZPROTAWA - ZIELONA GÓRA</a:t>
            </a:r>
          </a:p>
          <a:p>
            <a:pPr>
              <a:defRPr/>
            </a:pPr>
            <a:r>
              <a:rPr lang="en-US" b="1" dirty="0"/>
              <a:t>LICZBA PODRÓŻNYCH</a:t>
            </a:r>
            <a:r>
              <a:rPr lang="pl-PL" b="1" dirty="0"/>
              <a:t> W</a:t>
            </a:r>
            <a:r>
              <a:rPr lang="pl-PL" b="1" baseline="0" dirty="0"/>
              <a:t> POSZCZEGÓLNYCH MIESIĄCACH</a:t>
            </a:r>
            <a:endParaRPr lang="en-US"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l-PL"/>
        </a:p>
      </c:txPr>
    </c:title>
    <c:autoTitleDeleted val="0"/>
    <c:plotArea>
      <c:layout/>
      <c:barChart>
        <c:barDir val="col"/>
        <c:grouping val="clustered"/>
        <c:varyColors val="0"/>
        <c:ser>
          <c:idx val="0"/>
          <c:order val="0"/>
          <c:tx>
            <c:strRef>
              <c:f>DANE!$C$4</c:f>
              <c:strCache>
                <c:ptCount val="1"/>
                <c:pt idx="0">
                  <c:v>LICZBA PODRÓŻNYCH</c:v>
                </c:pt>
              </c:strCache>
            </c:strRef>
          </c:tx>
          <c:spPr>
            <a:solidFill>
              <a:schemeClr val="accent1"/>
            </a:solidFill>
            <a:ln>
              <a:noFill/>
            </a:ln>
            <a:effectLst/>
          </c:spPr>
          <c:invertIfNegative val="0"/>
          <c:trendline>
            <c:spPr>
              <a:ln w="19050" cap="rnd">
                <a:solidFill>
                  <a:schemeClr val="accent1"/>
                </a:solidFill>
                <a:prstDash val="sysDot"/>
              </a:ln>
              <a:effectLst/>
            </c:spPr>
            <c:trendlineType val="linear"/>
            <c:dispRSqr val="0"/>
            <c:dispEq val="0"/>
          </c:trendline>
          <c:cat>
            <c:strRef>
              <c:f>DANE!$B$5:$B$16</c:f>
              <c:strCache>
                <c:ptCount val="12"/>
                <c:pt idx="0">
                  <c:v>01-2024</c:v>
                </c:pt>
                <c:pt idx="1">
                  <c:v>02-2024</c:v>
                </c:pt>
                <c:pt idx="2">
                  <c:v>03-2024</c:v>
                </c:pt>
                <c:pt idx="3">
                  <c:v>04-2024</c:v>
                </c:pt>
                <c:pt idx="4">
                  <c:v>05-2024</c:v>
                </c:pt>
                <c:pt idx="5">
                  <c:v>06-2024</c:v>
                </c:pt>
                <c:pt idx="6">
                  <c:v>07-2024</c:v>
                </c:pt>
                <c:pt idx="7">
                  <c:v>08-2024</c:v>
                </c:pt>
                <c:pt idx="8">
                  <c:v>09-2024</c:v>
                </c:pt>
                <c:pt idx="9">
                  <c:v>10-2024</c:v>
                </c:pt>
                <c:pt idx="10">
                  <c:v>11-2024</c:v>
                </c:pt>
                <c:pt idx="11">
                  <c:v>12-2024</c:v>
                </c:pt>
              </c:strCache>
            </c:strRef>
          </c:cat>
          <c:val>
            <c:numRef>
              <c:f>DANE!$C$5:$C$16</c:f>
              <c:numCache>
                <c:formatCode>#,##0</c:formatCode>
                <c:ptCount val="12"/>
                <c:pt idx="0">
                  <c:v>934</c:v>
                </c:pt>
                <c:pt idx="1">
                  <c:v>1556</c:v>
                </c:pt>
                <c:pt idx="2">
                  <c:v>1616</c:v>
                </c:pt>
                <c:pt idx="3">
                  <c:v>1659</c:v>
                </c:pt>
                <c:pt idx="4">
                  <c:v>1681</c:v>
                </c:pt>
                <c:pt idx="5">
                  <c:v>1853</c:v>
                </c:pt>
                <c:pt idx="6">
                  <c:v>2407</c:v>
                </c:pt>
                <c:pt idx="7">
                  <c:v>2279</c:v>
                </c:pt>
                <c:pt idx="8">
                  <c:v>1687</c:v>
                </c:pt>
              </c:numCache>
            </c:numRef>
          </c:val>
          <c:extLst>
            <c:ext xmlns:c16="http://schemas.microsoft.com/office/drawing/2014/chart" uri="{C3380CC4-5D6E-409C-BE32-E72D297353CC}">
              <c16:uniqueId val="{00000000-E075-445C-A18D-7C269507C342}"/>
            </c:ext>
          </c:extLst>
        </c:ser>
        <c:dLbls>
          <c:showLegendKey val="0"/>
          <c:showVal val="0"/>
          <c:showCatName val="0"/>
          <c:showSerName val="0"/>
          <c:showPercent val="0"/>
          <c:showBubbleSize val="0"/>
        </c:dLbls>
        <c:gapWidth val="219"/>
        <c:overlap val="-27"/>
        <c:axId val="394317872"/>
        <c:axId val="394320752"/>
      </c:barChart>
      <c:catAx>
        <c:axId val="394317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pl-PL"/>
          </a:p>
        </c:txPr>
        <c:crossAx val="394320752"/>
        <c:crosses val="autoZero"/>
        <c:auto val="1"/>
        <c:lblAlgn val="ctr"/>
        <c:lblOffset val="100"/>
        <c:noMultiLvlLbl val="0"/>
      </c:catAx>
      <c:valAx>
        <c:axId val="3943207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pl-PL"/>
          </a:p>
        </c:txPr>
        <c:crossAx val="394317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l-PL"/>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l-PL" b="1" dirty="0"/>
              <a:t>ŻAGAŃ</a:t>
            </a:r>
            <a:r>
              <a:rPr lang="pl-PL" b="1" baseline="0" dirty="0"/>
              <a:t> - NOWA SÓL</a:t>
            </a:r>
          </a:p>
          <a:p>
            <a:pPr>
              <a:defRPr/>
            </a:pPr>
            <a:r>
              <a:rPr lang="en-US" b="1" dirty="0"/>
              <a:t>LICZBA PODRÓŻNYCH</a:t>
            </a:r>
            <a:r>
              <a:rPr lang="pl-PL" b="1" dirty="0"/>
              <a:t> W</a:t>
            </a:r>
            <a:r>
              <a:rPr lang="pl-PL" b="1" baseline="0" dirty="0"/>
              <a:t> POSZCZEGÓLNYCH MIESIĄCACH</a:t>
            </a:r>
            <a:endParaRPr lang="en-US"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l-PL"/>
        </a:p>
      </c:txPr>
    </c:title>
    <c:autoTitleDeleted val="0"/>
    <c:plotArea>
      <c:layout/>
      <c:barChart>
        <c:barDir val="col"/>
        <c:grouping val="clustered"/>
        <c:varyColors val="0"/>
        <c:ser>
          <c:idx val="0"/>
          <c:order val="0"/>
          <c:tx>
            <c:strRef>
              <c:f>DANE!$C$58</c:f>
              <c:strCache>
                <c:ptCount val="1"/>
                <c:pt idx="0">
                  <c:v>LICZBA PODRÓŻNYCH</c:v>
                </c:pt>
              </c:strCache>
            </c:strRef>
          </c:tx>
          <c:spPr>
            <a:solidFill>
              <a:schemeClr val="accent1"/>
            </a:solidFill>
            <a:ln>
              <a:noFill/>
            </a:ln>
            <a:effectLst/>
          </c:spPr>
          <c:invertIfNegative val="0"/>
          <c:trendline>
            <c:spPr>
              <a:ln w="19050" cap="rnd">
                <a:solidFill>
                  <a:schemeClr val="accent1"/>
                </a:solidFill>
                <a:prstDash val="sysDot"/>
              </a:ln>
              <a:effectLst/>
            </c:spPr>
            <c:trendlineType val="linear"/>
            <c:dispRSqr val="0"/>
            <c:dispEq val="0"/>
          </c:trendline>
          <c:cat>
            <c:strRef>
              <c:f>DANE!$B$59:$B$70</c:f>
              <c:strCache>
                <c:ptCount val="12"/>
                <c:pt idx="0">
                  <c:v>01-2024</c:v>
                </c:pt>
                <c:pt idx="1">
                  <c:v>02-2024</c:v>
                </c:pt>
                <c:pt idx="2">
                  <c:v>03-2024</c:v>
                </c:pt>
                <c:pt idx="3">
                  <c:v>04-2024</c:v>
                </c:pt>
                <c:pt idx="4">
                  <c:v>05-2024</c:v>
                </c:pt>
                <c:pt idx="5">
                  <c:v>06-2024</c:v>
                </c:pt>
                <c:pt idx="6">
                  <c:v>07-2024</c:v>
                </c:pt>
                <c:pt idx="7">
                  <c:v>08-2024</c:v>
                </c:pt>
                <c:pt idx="8">
                  <c:v>09-2024</c:v>
                </c:pt>
                <c:pt idx="9">
                  <c:v>10-2024</c:v>
                </c:pt>
                <c:pt idx="10">
                  <c:v>11-2024</c:v>
                </c:pt>
                <c:pt idx="11">
                  <c:v>12-2024</c:v>
                </c:pt>
              </c:strCache>
            </c:strRef>
          </c:cat>
          <c:val>
            <c:numRef>
              <c:f>DANE!$C$59:$C$70</c:f>
              <c:numCache>
                <c:formatCode>#,##0</c:formatCode>
                <c:ptCount val="12"/>
                <c:pt idx="0">
                  <c:v>1874</c:v>
                </c:pt>
                <c:pt idx="1">
                  <c:v>2383</c:v>
                </c:pt>
                <c:pt idx="2">
                  <c:v>2433</c:v>
                </c:pt>
                <c:pt idx="3">
                  <c:v>2657</c:v>
                </c:pt>
                <c:pt idx="4">
                  <c:v>2718</c:v>
                </c:pt>
                <c:pt idx="5">
                  <c:v>2799</c:v>
                </c:pt>
                <c:pt idx="6">
                  <c:v>2326</c:v>
                </c:pt>
                <c:pt idx="7">
                  <c:v>2233</c:v>
                </c:pt>
                <c:pt idx="8">
                  <c:v>1731</c:v>
                </c:pt>
              </c:numCache>
            </c:numRef>
          </c:val>
          <c:extLst>
            <c:ext xmlns:c16="http://schemas.microsoft.com/office/drawing/2014/chart" uri="{C3380CC4-5D6E-409C-BE32-E72D297353CC}">
              <c16:uniqueId val="{00000000-613F-4F8A-BD9C-6D6205745F5F}"/>
            </c:ext>
          </c:extLst>
        </c:ser>
        <c:dLbls>
          <c:showLegendKey val="0"/>
          <c:showVal val="0"/>
          <c:showCatName val="0"/>
          <c:showSerName val="0"/>
          <c:showPercent val="0"/>
          <c:showBubbleSize val="0"/>
        </c:dLbls>
        <c:gapWidth val="219"/>
        <c:overlap val="-27"/>
        <c:axId val="631907448"/>
        <c:axId val="631910328"/>
      </c:barChart>
      <c:catAx>
        <c:axId val="631907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pl-PL"/>
          </a:p>
        </c:txPr>
        <c:crossAx val="631910328"/>
        <c:crosses val="autoZero"/>
        <c:auto val="1"/>
        <c:lblAlgn val="ctr"/>
        <c:lblOffset val="100"/>
        <c:noMultiLvlLbl val="0"/>
      </c:catAx>
      <c:valAx>
        <c:axId val="6319103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pl-PL"/>
          </a:p>
        </c:txPr>
        <c:crossAx val="6319074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l-PL"/>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l-PL" b="1" dirty="0"/>
              <a:t>ŻARY - SZPROTAWA – WIECHLICE</a:t>
            </a:r>
          </a:p>
          <a:p>
            <a:pPr>
              <a:defRPr/>
            </a:pPr>
            <a:r>
              <a:rPr lang="en-US" b="1" dirty="0"/>
              <a:t>LICZBA PODRÓŻNYCH</a:t>
            </a:r>
            <a:r>
              <a:rPr lang="pl-PL" b="1" dirty="0"/>
              <a:t> W POSZCZEGÓLNYCH MIESIĄCACH</a:t>
            </a:r>
            <a:endParaRPr lang="en-US"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l-PL"/>
        </a:p>
      </c:txPr>
    </c:title>
    <c:autoTitleDeleted val="0"/>
    <c:plotArea>
      <c:layout/>
      <c:barChart>
        <c:barDir val="col"/>
        <c:grouping val="clustered"/>
        <c:varyColors val="0"/>
        <c:ser>
          <c:idx val="0"/>
          <c:order val="0"/>
          <c:tx>
            <c:strRef>
              <c:f>DANE!$C$22:$C$26</c:f>
              <c:strCache>
                <c:ptCount val="5"/>
                <c:pt idx="0">
                  <c:v>LICZBA PODRÓŻNYCH</c:v>
                </c:pt>
              </c:strCache>
            </c:strRef>
          </c:tx>
          <c:spPr>
            <a:solidFill>
              <a:schemeClr val="accent1"/>
            </a:solidFill>
            <a:ln>
              <a:noFill/>
            </a:ln>
            <a:effectLst/>
          </c:spPr>
          <c:invertIfNegative val="0"/>
          <c:trendline>
            <c:spPr>
              <a:ln w="19050" cap="rnd">
                <a:solidFill>
                  <a:schemeClr val="accent1"/>
                </a:solidFill>
                <a:prstDash val="sysDot"/>
              </a:ln>
              <a:effectLst/>
            </c:spPr>
            <c:trendlineType val="linear"/>
            <c:dispRSqr val="0"/>
            <c:dispEq val="0"/>
          </c:trendline>
          <c:cat>
            <c:strRef>
              <c:f>DANE!$B$27:$B$34</c:f>
              <c:strCache>
                <c:ptCount val="8"/>
                <c:pt idx="0">
                  <c:v>05-2024</c:v>
                </c:pt>
                <c:pt idx="1">
                  <c:v>06-2024</c:v>
                </c:pt>
                <c:pt idx="2">
                  <c:v>07-2024</c:v>
                </c:pt>
                <c:pt idx="3">
                  <c:v>08-2024</c:v>
                </c:pt>
                <c:pt idx="4">
                  <c:v>09-2024</c:v>
                </c:pt>
                <c:pt idx="5">
                  <c:v>10-2024</c:v>
                </c:pt>
                <c:pt idx="6">
                  <c:v>11-2024</c:v>
                </c:pt>
                <c:pt idx="7">
                  <c:v>12-2024</c:v>
                </c:pt>
              </c:strCache>
            </c:strRef>
          </c:cat>
          <c:val>
            <c:numRef>
              <c:f>DANE!$C$27:$C$34</c:f>
              <c:numCache>
                <c:formatCode>#,##0</c:formatCode>
                <c:ptCount val="8"/>
                <c:pt idx="0">
                  <c:v>4495</c:v>
                </c:pt>
                <c:pt idx="1">
                  <c:v>5205</c:v>
                </c:pt>
                <c:pt idx="2">
                  <c:v>5713</c:v>
                </c:pt>
                <c:pt idx="3">
                  <c:v>5258</c:v>
                </c:pt>
                <c:pt idx="4">
                  <c:v>4626</c:v>
                </c:pt>
              </c:numCache>
            </c:numRef>
          </c:val>
          <c:extLst>
            <c:ext xmlns:c16="http://schemas.microsoft.com/office/drawing/2014/chart" uri="{C3380CC4-5D6E-409C-BE32-E72D297353CC}">
              <c16:uniqueId val="{00000000-A21F-4D47-A0B8-54CE85E12283}"/>
            </c:ext>
          </c:extLst>
        </c:ser>
        <c:dLbls>
          <c:showLegendKey val="0"/>
          <c:showVal val="0"/>
          <c:showCatName val="0"/>
          <c:showSerName val="0"/>
          <c:showPercent val="0"/>
          <c:showBubbleSize val="0"/>
        </c:dLbls>
        <c:gapWidth val="219"/>
        <c:overlap val="-27"/>
        <c:axId val="540151656"/>
        <c:axId val="540153096"/>
      </c:barChart>
      <c:catAx>
        <c:axId val="540151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540153096"/>
        <c:crosses val="autoZero"/>
        <c:auto val="1"/>
        <c:lblAlgn val="ctr"/>
        <c:lblOffset val="100"/>
        <c:noMultiLvlLbl val="0"/>
      </c:catAx>
      <c:valAx>
        <c:axId val="5401530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5401516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l-PL"/>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l-PL" b="1" dirty="0"/>
              <a:t>NOWOGRÓD</a:t>
            </a:r>
            <a:r>
              <a:rPr lang="pl-PL" b="1" baseline="0" dirty="0"/>
              <a:t> BOBRZAŃSKI - IŁOWA ŻAGAŃSKA</a:t>
            </a:r>
          </a:p>
          <a:p>
            <a:pPr>
              <a:defRPr/>
            </a:pPr>
            <a:r>
              <a:rPr lang="en-US" b="1" dirty="0"/>
              <a:t>LICZBA PODRÓŻNYCH</a:t>
            </a:r>
            <a:r>
              <a:rPr lang="pl-PL" b="1" dirty="0"/>
              <a:t> W POSZCZEGÓLNYCH MIESIĄCACH</a:t>
            </a:r>
            <a:endParaRPr lang="en-US"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l-PL"/>
        </a:p>
      </c:txPr>
    </c:title>
    <c:autoTitleDeleted val="0"/>
    <c:plotArea>
      <c:layout/>
      <c:barChart>
        <c:barDir val="col"/>
        <c:grouping val="clustered"/>
        <c:varyColors val="0"/>
        <c:ser>
          <c:idx val="0"/>
          <c:order val="0"/>
          <c:tx>
            <c:strRef>
              <c:f>DANE!$C$40:$C$44</c:f>
              <c:strCache>
                <c:ptCount val="5"/>
                <c:pt idx="0">
                  <c:v>LICZBA PODRÓŻNYCH</c:v>
                </c:pt>
              </c:strCache>
            </c:strRef>
          </c:tx>
          <c:spPr>
            <a:solidFill>
              <a:schemeClr val="accent1"/>
            </a:solidFill>
            <a:ln>
              <a:noFill/>
            </a:ln>
            <a:effectLst/>
          </c:spPr>
          <c:invertIfNegative val="0"/>
          <c:trendline>
            <c:spPr>
              <a:ln w="19050" cap="rnd">
                <a:solidFill>
                  <a:schemeClr val="accent1"/>
                </a:solidFill>
                <a:prstDash val="sysDot"/>
              </a:ln>
              <a:effectLst/>
            </c:spPr>
            <c:trendlineType val="linear"/>
            <c:dispRSqr val="0"/>
            <c:dispEq val="0"/>
          </c:trendline>
          <c:cat>
            <c:strRef>
              <c:f>DANE!$B$45:$B$52</c:f>
              <c:strCache>
                <c:ptCount val="8"/>
                <c:pt idx="0">
                  <c:v>05-2024</c:v>
                </c:pt>
                <c:pt idx="1">
                  <c:v>06-2024</c:v>
                </c:pt>
                <c:pt idx="2">
                  <c:v>07-2024</c:v>
                </c:pt>
                <c:pt idx="3">
                  <c:v>08-2024</c:v>
                </c:pt>
                <c:pt idx="4">
                  <c:v>09-2024</c:v>
                </c:pt>
                <c:pt idx="5">
                  <c:v>10-2024</c:v>
                </c:pt>
                <c:pt idx="6">
                  <c:v>11-2024</c:v>
                </c:pt>
                <c:pt idx="7">
                  <c:v>12-2024</c:v>
                </c:pt>
              </c:strCache>
            </c:strRef>
          </c:cat>
          <c:val>
            <c:numRef>
              <c:f>DANE!$C$45:$C$52</c:f>
              <c:numCache>
                <c:formatCode>#,##0</c:formatCode>
                <c:ptCount val="8"/>
                <c:pt idx="0">
                  <c:v>76</c:v>
                </c:pt>
                <c:pt idx="1">
                  <c:v>199</c:v>
                </c:pt>
                <c:pt idx="2">
                  <c:v>450</c:v>
                </c:pt>
                <c:pt idx="3">
                  <c:v>617</c:v>
                </c:pt>
                <c:pt idx="4">
                  <c:v>653</c:v>
                </c:pt>
              </c:numCache>
            </c:numRef>
          </c:val>
          <c:extLst>
            <c:ext xmlns:c16="http://schemas.microsoft.com/office/drawing/2014/chart" uri="{C3380CC4-5D6E-409C-BE32-E72D297353CC}">
              <c16:uniqueId val="{00000000-8115-455C-B60E-A056C8F9B8BD}"/>
            </c:ext>
          </c:extLst>
        </c:ser>
        <c:dLbls>
          <c:showLegendKey val="0"/>
          <c:showVal val="0"/>
          <c:showCatName val="0"/>
          <c:showSerName val="0"/>
          <c:showPercent val="0"/>
          <c:showBubbleSize val="0"/>
        </c:dLbls>
        <c:gapWidth val="219"/>
        <c:overlap val="-27"/>
        <c:axId val="540151296"/>
        <c:axId val="540154176"/>
      </c:barChart>
      <c:catAx>
        <c:axId val="540151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540154176"/>
        <c:crosses val="autoZero"/>
        <c:auto val="1"/>
        <c:lblAlgn val="ctr"/>
        <c:lblOffset val="100"/>
        <c:noMultiLvlLbl val="0"/>
      </c:catAx>
      <c:valAx>
        <c:axId val="5401541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540151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l-P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1" i="0" u="none" strike="noStrike" kern="1200" cap="all" baseline="0">
                <a:solidFill>
                  <a:schemeClr val="tx1"/>
                </a:solidFill>
                <a:latin typeface="+mn-lt"/>
                <a:ea typeface="+mn-ea"/>
                <a:cs typeface="+mn-cs"/>
              </a:defRPr>
            </a:pPr>
            <a:r>
              <a:rPr lang="pl-PL" sz="1100" dirty="0">
                <a:solidFill>
                  <a:schemeClr val="tx1"/>
                </a:solidFill>
              </a:rPr>
              <a:t>Charakterystyka linii</a:t>
            </a:r>
          </a:p>
        </c:rich>
      </c:tx>
      <c:overlay val="0"/>
      <c:spPr>
        <a:noFill/>
        <a:ln>
          <a:noFill/>
        </a:ln>
        <a:effectLst/>
      </c:spPr>
      <c:txPr>
        <a:bodyPr rot="0" spcFirstLastPara="1" vertOverflow="ellipsis" vert="horz" wrap="square" anchor="ctr" anchorCtr="1"/>
        <a:lstStyle/>
        <a:p>
          <a:pPr>
            <a:defRPr sz="1100" b="1" i="0" u="none" strike="noStrike" kern="1200" cap="all" baseline="0">
              <a:solidFill>
                <a:schemeClr val="tx1"/>
              </a:solidFill>
              <a:latin typeface="+mn-lt"/>
              <a:ea typeface="+mn-ea"/>
              <a:cs typeface="+mn-cs"/>
            </a:defRPr>
          </a:pPr>
          <a:endParaRPr lang="pl-PL"/>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3670809300578359E-2"/>
          <c:y val="0.19934992861194231"/>
          <c:w val="0.89277999953043197"/>
          <c:h val="0.73151147098515534"/>
        </c:manualLayout>
      </c:layout>
      <c:pie3DChart>
        <c:varyColors val="1"/>
        <c:ser>
          <c:idx val="0"/>
          <c:order val="0"/>
          <c:dPt>
            <c:idx val="0"/>
            <c:bubble3D val="0"/>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extLst>
              <c:ext xmlns:c16="http://schemas.microsoft.com/office/drawing/2014/chart" uri="{C3380CC4-5D6E-409C-BE32-E72D297353CC}">
                <c16:uniqueId val="{00000001-737F-4F9B-9107-4C5FC4D55C0F}"/>
              </c:ext>
            </c:extLst>
          </c:dPt>
          <c:dPt>
            <c:idx val="1"/>
            <c:bubble3D val="0"/>
            <c:spPr>
              <a:solidFill>
                <a:schemeClr val="accent2">
                  <a:alpha val="90000"/>
                </a:schemeClr>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extLst>
              <c:ext xmlns:c16="http://schemas.microsoft.com/office/drawing/2014/chart" uri="{C3380CC4-5D6E-409C-BE32-E72D297353CC}">
                <c16:uniqueId val="{00000003-737F-4F9B-9107-4C5FC4D55C0F}"/>
              </c:ext>
            </c:extLst>
          </c:dPt>
          <c:dPt>
            <c:idx val="2"/>
            <c:bubble3D val="0"/>
            <c:spPr>
              <a:solidFill>
                <a:schemeClr val="accent3">
                  <a:alpha val="90000"/>
                </a:schemeClr>
              </a:solidFill>
              <a:ln w="19050">
                <a:solidFill>
                  <a:schemeClr val="accent3">
                    <a:lumMod val="75000"/>
                  </a:schemeClr>
                </a:solidFill>
              </a:ln>
              <a:effectLst>
                <a:innerShdw blurRad="114300">
                  <a:schemeClr val="accent3">
                    <a:lumMod val="75000"/>
                  </a:schemeClr>
                </a:innerShdw>
              </a:effectLst>
              <a:scene3d>
                <a:camera prst="orthographicFront"/>
                <a:lightRig rig="threePt" dir="t"/>
              </a:scene3d>
              <a:sp3d contourW="19050" prstMaterial="flat">
                <a:contourClr>
                  <a:schemeClr val="accent3">
                    <a:lumMod val="75000"/>
                  </a:schemeClr>
                </a:contourClr>
              </a:sp3d>
            </c:spPr>
            <c:extLst>
              <c:ext xmlns:c16="http://schemas.microsoft.com/office/drawing/2014/chart" uri="{C3380CC4-5D6E-409C-BE32-E72D297353CC}">
                <c16:uniqueId val="{00000005-737F-4F9B-9107-4C5FC4D55C0F}"/>
              </c:ext>
            </c:extLst>
          </c:dPt>
          <c:dPt>
            <c:idx val="3"/>
            <c:bubble3D val="0"/>
            <c:spPr>
              <a:solidFill>
                <a:schemeClr val="accent4">
                  <a:alpha val="90000"/>
                </a:schemeClr>
              </a:solidFill>
              <a:ln w="19050">
                <a:solidFill>
                  <a:schemeClr val="accent4">
                    <a:lumMod val="75000"/>
                  </a:schemeClr>
                </a:solidFill>
              </a:ln>
              <a:effectLst>
                <a:innerShdw blurRad="114300">
                  <a:schemeClr val="accent4">
                    <a:lumMod val="75000"/>
                  </a:schemeClr>
                </a:innerShdw>
              </a:effectLst>
              <a:scene3d>
                <a:camera prst="orthographicFront"/>
                <a:lightRig rig="threePt" dir="t"/>
              </a:scene3d>
              <a:sp3d contourW="19050" prstMaterial="flat">
                <a:contourClr>
                  <a:schemeClr val="accent4">
                    <a:lumMod val="75000"/>
                  </a:schemeClr>
                </a:contourClr>
              </a:sp3d>
            </c:spPr>
            <c:extLst>
              <c:ext xmlns:c16="http://schemas.microsoft.com/office/drawing/2014/chart" uri="{C3380CC4-5D6E-409C-BE32-E72D297353CC}">
                <c16:uniqueId val="{00000007-737F-4F9B-9107-4C5FC4D55C0F}"/>
              </c:ext>
            </c:extLst>
          </c:dPt>
          <c:dLbls>
            <c:dLbl>
              <c:idx val="0"/>
              <c:layout>
                <c:manualLayout>
                  <c:x val="6.0068226522482462E-2"/>
                  <c:y val="9.0684145648927142E-2"/>
                </c:manualLayout>
              </c:layout>
              <c:spPr>
                <a:solidFill>
                  <a:schemeClr val="bg1"/>
                </a:solidFill>
                <a:ln w="12700" cap="flat" cmpd="sng" algn="ctr">
                  <a:solidFill>
                    <a:schemeClr val="accent1"/>
                  </a:solidFill>
                  <a:round/>
                </a:ln>
                <a:effectLst>
                  <a:outerShdw blurRad="50800" dist="38100" dir="2700000" algn="tl" rotWithShape="0">
                    <a:schemeClr val="accent1">
                      <a:lumMod val="75000"/>
                      <a:alpha val="40000"/>
                    </a:schemeClr>
                  </a:outerShdw>
                </a:effectLst>
              </c:spPr>
              <c:txPr>
                <a:bodyPr rot="0" spcFirstLastPara="1" vertOverflow="clip" horzOverflow="clip" vert="horz" wrap="square" lIns="38100" tIns="19050" rIns="38100" bIns="19050" anchor="ctr" anchorCtr="1">
                  <a:spAutoFit/>
                </a:bodyPr>
                <a:lstStyle/>
                <a:p>
                  <a:pPr>
                    <a:defRPr sz="900" b="1" i="0" u="none" strike="noStrike" kern="1200" baseline="0">
                      <a:solidFill>
                        <a:schemeClr val="accent1"/>
                      </a:solidFill>
                      <a:effectLst/>
                      <a:latin typeface="+mn-lt"/>
                      <a:ea typeface="+mn-ea"/>
                      <a:cs typeface="+mn-cs"/>
                    </a:defRPr>
                  </a:pPr>
                  <a:endParaRPr lang="pl-PL"/>
                </a:p>
              </c:txPr>
              <c:dLblPos val="bestFit"/>
              <c:showLegendKey val="0"/>
              <c:showVal val="0"/>
              <c:showCatName val="1"/>
              <c:showSerName val="0"/>
              <c:showPercent val="1"/>
              <c:showBubbleSize val="0"/>
              <c:extLst>
                <c:ext xmlns:c15="http://schemas.microsoft.com/office/drawing/2012/chart" uri="{CE6537A1-D6FC-4f65-9D91-7224C49458BB}">
                  <c15:layout>
                    <c:manualLayout>
                      <c:w val="0.27530659046510586"/>
                      <c:h val="0.18573698020209997"/>
                    </c:manualLayout>
                  </c15:layout>
                </c:ext>
                <c:ext xmlns:c16="http://schemas.microsoft.com/office/drawing/2014/chart" uri="{C3380CC4-5D6E-409C-BE32-E72D297353CC}">
                  <c16:uniqueId val="{00000001-737F-4F9B-9107-4C5FC4D55C0F}"/>
                </c:ext>
              </c:extLst>
            </c:dLbl>
            <c:dLbl>
              <c:idx val="1"/>
              <c:layout>
                <c:manualLayout>
                  <c:x val="-1.8156597234778117E-2"/>
                  <c:y val="0.28441197275264085"/>
                </c:manualLayout>
              </c:layout>
              <c:spPr>
                <a:solidFill>
                  <a:schemeClr val="bg1"/>
                </a:solidFill>
                <a:ln w="12700" cap="flat" cmpd="sng" algn="ctr">
                  <a:solidFill>
                    <a:schemeClr val="accent2"/>
                  </a:solidFill>
                  <a:round/>
                </a:ln>
                <a:effectLst>
                  <a:outerShdw blurRad="50800" dist="38100" dir="2700000" algn="tl" rotWithShape="0">
                    <a:schemeClr val="accent2">
                      <a:lumMod val="75000"/>
                      <a:alpha val="40000"/>
                    </a:schemeClr>
                  </a:outerShdw>
                </a:effectLst>
              </c:spPr>
              <c:txPr>
                <a:bodyPr rot="0" spcFirstLastPara="1" vertOverflow="clip" horzOverflow="clip" vert="horz" wrap="square" lIns="38100" tIns="19050" rIns="38100" bIns="19050" anchor="ctr" anchorCtr="1">
                  <a:spAutoFit/>
                </a:bodyPr>
                <a:lstStyle/>
                <a:p>
                  <a:pPr>
                    <a:defRPr sz="900" b="1" i="0" u="none" strike="noStrike" kern="1200" baseline="0">
                      <a:solidFill>
                        <a:schemeClr val="accent2"/>
                      </a:solidFill>
                      <a:effectLst/>
                      <a:latin typeface="+mn-lt"/>
                      <a:ea typeface="+mn-ea"/>
                      <a:cs typeface="+mn-cs"/>
                    </a:defRPr>
                  </a:pPr>
                  <a:endParaRPr lang="pl-PL"/>
                </a:p>
              </c:txPr>
              <c:dLblPos val="bestFit"/>
              <c:showLegendKey val="0"/>
              <c:showVal val="0"/>
              <c:showCatName val="1"/>
              <c:showSerName val="0"/>
              <c:showPercent val="1"/>
              <c:showBubbleSize val="0"/>
              <c:extLst>
                <c:ext xmlns:c15="http://schemas.microsoft.com/office/drawing/2012/chart" uri="{CE6537A1-D6FC-4f65-9D91-7224C49458BB}">
                  <c15:layout>
                    <c:manualLayout>
                      <c:w val="0.35268226186101231"/>
                      <c:h val="0.2411967318384903"/>
                    </c:manualLayout>
                  </c15:layout>
                </c:ext>
                <c:ext xmlns:c16="http://schemas.microsoft.com/office/drawing/2014/chart" uri="{C3380CC4-5D6E-409C-BE32-E72D297353CC}">
                  <c16:uniqueId val="{00000003-737F-4F9B-9107-4C5FC4D55C0F}"/>
                </c:ext>
              </c:extLst>
            </c:dLbl>
            <c:dLbl>
              <c:idx val="2"/>
              <c:layout>
                <c:manualLayout>
                  <c:x val="9.0230059531067729E-3"/>
                  <c:y val="-1.441028813330592E-2"/>
                </c:manualLayout>
              </c:layout>
              <c:spPr>
                <a:solidFill>
                  <a:schemeClr val="bg1"/>
                </a:solidFill>
                <a:ln w="12700" cap="flat" cmpd="sng" algn="ctr">
                  <a:solidFill>
                    <a:schemeClr val="accent3"/>
                  </a:solidFill>
                  <a:round/>
                </a:ln>
                <a:effectLst>
                  <a:outerShdw blurRad="50800" dist="38100" dir="2700000" algn="tl" rotWithShape="0">
                    <a:schemeClr val="accent3">
                      <a:lumMod val="75000"/>
                      <a:alpha val="40000"/>
                    </a:schemeClr>
                  </a:outerShdw>
                </a:effectLst>
              </c:spPr>
              <c:txPr>
                <a:bodyPr rot="0" spcFirstLastPara="1" vertOverflow="clip" horzOverflow="clip" vert="horz" wrap="square" lIns="38100" tIns="19050" rIns="38100" bIns="19050" anchor="ctr" anchorCtr="1">
                  <a:spAutoFit/>
                </a:bodyPr>
                <a:lstStyle/>
                <a:p>
                  <a:pPr>
                    <a:defRPr sz="900" b="1" i="0" u="none" strike="noStrike" kern="1200" baseline="0">
                      <a:solidFill>
                        <a:schemeClr val="accent3"/>
                      </a:solidFill>
                      <a:effectLst/>
                      <a:latin typeface="+mn-lt"/>
                      <a:ea typeface="+mn-ea"/>
                      <a:cs typeface="+mn-cs"/>
                    </a:defRPr>
                  </a:pPr>
                  <a:endParaRPr lang="pl-PL"/>
                </a:p>
              </c:txPr>
              <c:dLblPos val="bestFit"/>
              <c:showLegendKey val="0"/>
              <c:showVal val="0"/>
              <c:showCatName val="1"/>
              <c:showSerName val="0"/>
              <c:showPercent val="1"/>
              <c:showBubbleSize val="0"/>
              <c:extLst>
                <c:ext xmlns:c15="http://schemas.microsoft.com/office/drawing/2012/chart" uri="{CE6537A1-D6FC-4f65-9D91-7224C49458BB}">
                  <c15:layout>
                    <c:manualLayout>
                      <c:w val="0.40219421474745759"/>
                      <c:h val="0.27759175514691964"/>
                    </c:manualLayout>
                  </c15:layout>
                </c:ext>
                <c:ext xmlns:c16="http://schemas.microsoft.com/office/drawing/2014/chart" uri="{C3380CC4-5D6E-409C-BE32-E72D297353CC}">
                  <c16:uniqueId val="{00000005-737F-4F9B-9107-4C5FC4D55C0F}"/>
                </c:ext>
              </c:extLst>
            </c:dLbl>
            <c:dLbl>
              <c:idx val="3"/>
              <c:spPr>
                <a:solidFill>
                  <a:schemeClr val="bg1"/>
                </a:solidFill>
                <a:ln w="12700" cap="flat" cmpd="sng" algn="ctr">
                  <a:solidFill>
                    <a:schemeClr val="accent4"/>
                  </a:solidFill>
                  <a:round/>
                </a:ln>
                <a:effectLst>
                  <a:outerShdw blurRad="50800" dist="38100" dir="2700000" algn="tl" rotWithShape="0">
                    <a:schemeClr val="accent4">
                      <a:lumMod val="75000"/>
                      <a:alpha val="40000"/>
                    </a:schemeClr>
                  </a:outerShdw>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accent4"/>
                      </a:solidFill>
                      <a:effectLst/>
                      <a:latin typeface="+mn-lt"/>
                      <a:ea typeface="+mn-ea"/>
                      <a:cs typeface="+mn-cs"/>
                    </a:defRPr>
                  </a:pPr>
                  <a:endParaRPr lang="pl-PL"/>
                </a:p>
              </c:txPr>
              <c:dLblPos val="inEnd"/>
              <c:showLegendKey val="0"/>
              <c:showVal val="0"/>
              <c:showCatName val="1"/>
              <c:showSerName val="0"/>
              <c:showPercent val="1"/>
              <c:showBubbleSize val="0"/>
              <c:extLst>
                <c:ext xmlns:c16="http://schemas.microsoft.com/office/drawing/2014/chart" uri="{C3380CC4-5D6E-409C-BE32-E72D297353CC}">
                  <c16:uniqueId val="{00000007-737F-4F9B-9107-4C5FC4D55C0F}"/>
                </c:ext>
              </c:extLst>
            </c:dLbl>
            <c:spPr>
              <a:solidFill>
                <a:schemeClr val="bg1"/>
              </a:solidFill>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accent1"/>
                    </a:solidFill>
                    <a:effectLst/>
                    <a:latin typeface="+mn-lt"/>
                    <a:ea typeface="+mn-ea"/>
                    <a:cs typeface="+mn-cs"/>
                  </a:defRPr>
                </a:pPr>
                <a:endParaRPr lang="pl-PL"/>
              </a:p>
            </c:txPr>
            <c:dLblPos val="inEnd"/>
            <c:showLegendKey val="0"/>
            <c:showVal val="0"/>
            <c:showCatName val="1"/>
            <c:showSerName val="0"/>
            <c:showPercent val="1"/>
            <c:showBubbleSize val="0"/>
            <c:showLeaderLines val="0"/>
            <c:extLst>
              <c:ext xmlns:c15="http://schemas.microsoft.com/office/drawing/2012/chart" uri="{CE6537A1-D6FC-4f65-9D91-7224C49458BB}"/>
            </c:extLst>
          </c:dLbls>
          <c:cat>
            <c:strRef>
              <c:f>(Linie!$J$2,Linie!$L$2:$M$2)</c:f>
              <c:strCache>
                <c:ptCount val="3"/>
                <c:pt idx="0">
                  <c:v>Nieczynne</c:v>
                </c:pt>
                <c:pt idx="1">
                  <c:v>Tylko z ruchem towarowym</c:v>
                </c:pt>
                <c:pt idx="2">
                  <c:v>Z ruchem pasażerskim i towarowym</c:v>
                </c:pt>
              </c:strCache>
            </c:strRef>
          </c:cat>
          <c:val>
            <c:numRef>
              <c:f>(Linie!$J$38,Linie!$L$38:$M$38)</c:f>
              <c:numCache>
                <c:formatCode>#\ ##0.000</c:formatCode>
                <c:ptCount val="3"/>
                <c:pt idx="0">
                  <c:v>131.91499999999999</c:v>
                </c:pt>
                <c:pt idx="1">
                  <c:v>176.83499999999998</c:v>
                </c:pt>
                <c:pt idx="2">
                  <c:v>751.59199999999998</c:v>
                </c:pt>
              </c:numCache>
            </c:numRef>
          </c:val>
          <c:extLst>
            <c:ext xmlns:c16="http://schemas.microsoft.com/office/drawing/2014/chart" uri="{C3380CC4-5D6E-409C-BE32-E72D297353CC}">
              <c16:uniqueId val="{00000008-737F-4F9B-9107-4C5FC4D55C0F}"/>
            </c:ext>
          </c:extLst>
        </c:ser>
        <c:dLbls>
          <c:dLblPos val="inEnd"/>
          <c:showLegendKey val="0"/>
          <c:showVal val="0"/>
          <c:showCatName val="1"/>
          <c:showSerName val="0"/>
          <c:showPercent val="1"/>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pl-PL"/>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'Analiza wskaźników'!$A$9</c:f>
              <c:strCache>
                <c:ptCount val="1"/>
                <c:pt idx="0">
                  <c:v>łączna liczba odwołań pociągów [szt.]</c:v>
                </c:pt>
              </c:strCache>
            </c:strRef>
          </c:tx>
          <c:spPr>
            <a:solidFill>
              <a:srgbClr val="FFC000"/>
            </a:solidFill>
            <a:ln>
              <a:noFill/>
            </a:ln>
            <a:effectLst/>
          </c:spPr>
          <c:invertIfNegative val="0"/>
          <c:cat>
            <c:strRef>
              <c:f>'Analiza wskaźników'!$N$4:$AG$4</c:f>
              <c:strCache>
                <c:ptCount val="20"/>
                <c:pt idx="0">
                  <c:v>I Q 2020</c:v>
                </c:pt>
                <c:pt idx="1">
                  <c:v>II Q 2020</c:v>
                </c:pt>
                <c:pt idx="2">
                  <c:v>III Q 2020</c:v>
                </c:pt>
                <c:pt idx="3">
                  <c:v>IV Q 2020</c:v>
                </c:pt>
                <c:pt idx="4">
                  <c:v>I Q 2021</c:v>
                </c:pt>
                <c:pt idx="5">
                  <c:v>II Q 2021</c:v>
                </c:pt>
                <c:pt idx="6">
                  <c:v>III Q 2021</c:v>
                </c:pt>
                <c:pt idx="7">
                  <c:v>IV Q 2021</c:v>
                </c:pt>
                <c:pt idx="8">
                  <c:v>I Q 2022</c:v>
                </c:pt>
                <c:pt idx="9">
                  <c:v>II Q 2022</c:v>
                </c:pt>
                <c:pt idx="10">
                  <c:v>III Q 2022</c:v>
                </c:pt>
                <c:pt idx="11">
                  <c:v>IV Q 2022</c:v>
                </c:pt>
                <c:pt idx="12">
                  <c:v>I Q 2023</c:v>
                </c:pt>
                <c:pt idx="13">
                  <c:v>II Q 2023</c:v>
                </c:pt>
                <c:pt idx="14">
                  <c:v>III Q 2023</c:v>
                </c:pt>
                <c:pt idx="15">
                  <c:v>IV Q 2023</c:v>
                </c:pt>
                <c:pt idx="16">
                  <c:v>I Q 2024</c:v>
                </c:pt>
                <c:pt idx="17">
                  <c:v>II Q 2024</c:v>
                </c:pt>
                <c:pt idx="18">
                  <c:v>III Q 2024</c:v>
                </c:pt>
                <c:pt idx="19">
                  <c:v>IV Q 2024</c:v>
                </c:pt>
              </c:strCache>
            </c:strRef>
          </c:cat>
          <c:val>
            <c:numRef>
              <c:f>'Analiza wskaźników'!$N$9:$AG$9</c:f>
              <c:numCache>
                <c:formatCode>General</c:formatCode>
                <c:ptCount val="20"/>
                <c:pt idx="0">
                  <c:v>256</c:v>
                </c:pt>
                <c:pt idx="1">
                  <c:v>29</c:v>
                </c:pt>
                <c:pt idx="2">
                  <c:v>279</c:v>
                </c:pt>
                <c:pt idx="3">
                  <c:v>147</c:v>
                </c:pt>
                <c:pt idx="4" formatCode="#,##0">
                  <c:v>439</c:v>
                </c:pt>
                <c:pt idx="5" formatCode="#,##0">
                  <c:v>539</c:v>
                </c:pt>
                <c:pt idx="6" formatCode="#,##0">
                  <c:v>536</c:v>
                </c:pt>
                <c:pt idx="7" formatCode="#,##0">
                  <c:v>847</c:v>
                </c:pt>
                <c:pt idx="8" formatCode="#,##0">
                  <c:v>712</c:v>
                </c:pt>
                <c:pt idx="9" formatCode="#,##0">
                  <c:v>1582</c:v>
                </c:pt>
                <c:pt idx="10" formatCode="#,##0">
                  <c:v>780</c:v>
                </c:pt>
                <c:pt idx="11" formatCode="#,##0">
                  <c:v>84</c:v>
                </c:pt>
                <c:pt idx="12" formatCode="#,##0">
                  <c:v>705</c:v>
                </c:pt>
                <c:pt idx="13" formatCode="#,##0">
                  <c:v>956</c:v>
                </c:pt>
                <c:pt idx="14" formatCode="#,##0">
                  <c:v>1686</c:v>
                </c:pt>
                <c:pt idx="15" formatCode="#,##0">
                  <c:v>1226</c:v>
                </c:pt>
                <c:pt idx="16" formatCode="#,##0">
                  <c:v>1650</c:v>
                </c:pt>
                <c:pt idx="17" formatCode="#,##0">
                  <c:v>1065</c:v>
                </c:pt>
                <c:pt idx="18" formatCode="#,##0">
                  <c:v>1094</c:v>
                </c:pt>
                <c:pt idx="19" formatCode="#,##0">
                  <c:v>1370</c:v>
                </c:pt>
              </c:numCache>
            </c:numRef>
          </c:val>
          <c:extLst>
            <c:ext xmlns:c16="http://schemas.microsoft.com/office/drawing/2014/chart" uri="{C3380CC4-5D6E-409C-BE32-E72D297353CC}">
              <c16:uniqueId val="{00000000-9CAF-488A-9BCF-8C2AC7AD8E5B}"/>
            </c:ext>
          </c:extLst>
        </c:ser>
        <c:ser>
          <c:idx val="1"/>
          <c:order val="1"/>
          <c:tx>
            <c:strRef>
              <c:f>'Analiza wskaźników'!$A$10</c:f>
              <c:strCache>
                <c:ptCount val="1"/>
                <c:pt idx="0">
                  <c:v>liczba opóźnień pociągów  [szt.]</c:v>
                </c:pt>
              </c:strCache>
            </c:strRef>
          </c:tx>
          <c:spPr>
            <a:solidFill>
              <a:srgbClr val="00B0F0"/>
            </a:solidFill>
            <a:ln>
              <a:noFill/>
            </a:ln>
            <a:effectLst/>
          </c:spPr>
          <c:invertIfNegative val="0"/>
          <c:cat>
            <c:strRef>
              <c:f>'Analiza wskaźników'!$N$4:$AG$4</c:f>
              <c:strCache>
                <c:ptCount val="20"/>
                <c:pt idx="0">
                  <c:v>I Q 2020</c:v>
                </c:pt>
                <c:pt idx="1">
                  <c:v>II Q 2020</c:v>
                </c:pt>
                <c:pt idx="2">
                  <c:v>III Q 2020</c:v>
                </c:pt>
                <c:pt idx="3">
                  <c:v>IV Q 2020</c:v>
                </c:pt>
                <c:pt idx="4">
                  <c:v>I Q 2021</c:v>
                </c:pt>
                <c:pt idx="5">
                  <c:v>II Q 2021</c:v>
                </c:pt>
                <c:pt idx="6">
                  <c:v>III Q 2021</c:v>
                </c:pt>
                <c:pt idx="7">
                  <c:v>IV Q 2021</c:v>
                </c:pt>
                <c:pt idx="8">
                  <c:v>I Q 2022</c:v>
                </c:pt>
                <c:pt idx="9">
                  <c:v>II Q 2022</c:v>
                </c:pt>
                <c:pt idx="10">
                  <c:v>III Q 2022</c:v>
                </c:pt>
                <c:pt idx="11">
                  <c:v>IV Q 2022</c:v>
                </c:pt>
                <c:pt idx="12">
                  <c:v>I Q 2023</c:v>
                </c:pt>
                <c:pt idx="13">
                  <c:v>II Q 2023</c:v>
                </c:pt>
                <c:pt idx="14">
                  <c:v>III Q 2023</c:v>
                </c:pt>
                <c:pt idx="15">
                  <c:v>IV Q 2023</c:v>
                </c:pt>
                <c:pt idx="16">
                  <c:v>I Q 2024</c:v>
                </c:pt>
                <c:pt idx="17">
                  <c:v>II Q 2024</c:v>
                </c:pt>
                <c:pt idx="18">
                  <c:v>III Q 2024</c:v>
                </c:pt>
                <c:pt idx="19">
                  <c:v>IV Q 2024</c:v>
                </c:pt>
              </c:strCache>
            </c:strRef>
          </c:cat>
          <c:val>
            <c:numRef>
              <c:f>'Analiza wskaźników'!$N$10:$AG$10</c:f>
              <c:numCache>
                <c:formatCode>General</c:formatCode>
                <c:ptCount val="20"/>
                <c:pt idx="0">
                  <c:v>190</c:v>
                </c:pt>
                <c:pt idx="1">
                  <c:v>136</c:v>
                </c:pt>
                <c:pt idx="2">
                  <c:v>143</c:v>
                </c:pt>
                <c:pt idx="3">
                  <c:v>149</c:v>
                </c:pt>
                <c:pt idx="4" formatCode="#,##0">
                  <c:v>694</c:v>
                </c:pt>
                <c:pt idx="5" formatCode="#,##0">
                  <c:v>738</c:v>
                </c:pt>
                <c:pt idx="6" formatCode="#,##0">
                  <c:v>667</c:v>
                </c:pt>
                <c:pt idx="7" formatCode="#,##0">
                  <c:v>817</c:v>
                </c:pt>
                <c:pt idx="8" formatCode="#,##0">
                  <c:v>773</c:v>
                </c:pt>
                <c:pt idx="9" formatCode="#,##0">
                  <c:v>913</c:v>
                </c:pt>
                <c:pt idx="10" formatCode="#,##0">
                  <c:v>757</c:v>
                </c:pt>
                <c:pt idx="11" formatCode="#,##0">
                  <c:v>553</c:v>
                </c:pt>
                <c:pt idx="12" formatCode="#,##0">
                  <c:v>989</c:v>
                </c:pt>
                <c:pt idx="13" formatCode="#,##0">
                  <c:v>1082</c:v>
                </c:pt>
                <c:pt idx="14" formatCode="#,##0">
                  <c:v>1505</c:v>
                </c:pt>
                <c:pt idx="15" formatCode="#,##0">
                  <c:v>1638</c:v>
                </c:pt>
                <c:pt idx="16" formatCode="#,##0">
                  <c:v>1466</c:v>
                </c:pt>
                <c:pt idx="17" formatCode="#,##0">
                  <c:v>1119</c:v>
                </c:pt>
                <c:pt idx="18" formatCode="#,##0">
                  <c:v>1231</c:v>
                </c:pt>
                <c:pt idx="19" formatCode="#,##0">
                  <c:v>1451</c:v>
                </c:pt>
              </c:numCache>
            </c:numRef>
          </c:val>
          <c:extLst>
            <c:ext xmlns:c16="http://schemas.microsoft.com/office/drawing/2014/chart" uri="{C3380CC4-5D6E-409C-BE32-E72D297353CC}">
              <c16:uniqueId val="{00000001-9CAF-488A-9BCF-8C2AC7AD8E5B}"/>
            </c:ext>
          </c:extLst>
        </c:ser>
        <c:ser>
          <c:idx val="2"/>
          <c:order val="2"/>
          <c:tx>
            <c:strRef>
              <c:f>'Analiza wskaźników'!$A$11</c:f>
              <c:strCache>
                <c:ptCount val="1"/>
                <c:pt idx="0">
                  <c:v>liczba niewłaściwych zestawień składów pociągów [szt.]</c:v>
                </c:pt>
              </c:strCache>
            </c:strRef>
          </c:tx>
          <c:spPr>
            <a:solidFill>
              <a:schemeClr val="accent3"/>
            </a:solidFill>
            <a:ln>
              <a:noFill/>
            </a:ln>
            <a:effectLst/>
          </c:spPr>
          <c:invertIfNegative val="0"/>
          <c:cat>
            <c:strRef>
              <c:f>'Analiza wskaźników'!$N$4:$AG$4</c:f>
              <c:strCache>
                <c:ptCount val="20"/>
                <c:pt idx="0">
                  <c:v>I Q 2020</c:v>
                </c:pt>
                <c:pt idx="1">
                  <c:v>II Q 2020</c:v>
                </c:pt>
                <c:pt idx="2">
                  <c:v>III Q 2020</c:v>
                </c:pt>
                <c:pt idx="3">
                  <c:v>IV Q 2020</c:v>
                </c:pt>
                <c:pt idx="4">
                  <c:v>I Q 2021</c:v>
                </c:pt>
                <c:pt idx="5">
                  <c:v>II Q 2021</c:v>
                </c:pt>
                <c:pt idx="6">
                  <c:v>III Q 2021</c:v>
                </c:pt>
                <c:pt idx="7">
                  <c:v>IV Q 2021</c:v>
                </c:pt>
                <c:pt idx="8">
                  <c:v>I Q 2022</c:v>
                </c:pt>
                <c:pt idx="9">
                  <c:v>II Q 2022</c:v>
                </c:pt>
                <c:pt idx="10">
                  <c:v>III Q 2022</c:v>
                </c:pt>
                <c:pt idx="11">
                  <c:v>IV Q 2022</c:v>
                </c:pt>
                <c:pt idx="12">
                  <c:v>I Q 2023</c:v>
                </c:pt>
                <c:pt idx="13">
                  <c:v>II Q 2023</c:v>
                </c:pt>
                <c:pt idx="14">
                  <c:v>III Q 2023</c:v>
                </c:pt>
                <c:pt idx="15">
                  <c:v>IV Q 2023</c:v>
                </c:pt>
                <c:pt idx="16">
                  <c:v>I Q 2024</c:v>
                </c:pt>
                <c:pt idx="17">
                  <c:v>II Q 2024</c:v>
                </c:pt>
                <c:pt idx="18">
                  <c:v>III Q 2024</c:v>
                </c:pt>
                <c:pt idx="19">
                  <c:v>IV Q 2024</c:v>
                </c:pt>
              </c:strCache>
            </c:strRef>
          </c:cat>
          <c:val>
            <c:numRef>
              <c:f>'Analiza wskaźników'!$N$11:$AG$11</c:f>
              <c:numCache>
                <c:formatCode>General</c:formatCode>
                <c:ptCount val="20"/>
                <c:pt idx="0">
                  <c:v>1545</c:v>
                </c:pt>
                <c:pt idx="1">
                  <c:v>852</c:v>
                </c:pt>
                <c:pt idx="2">
                  <c:v>957</c:v>
                </c:pt>
                <c:pt idx="3">
                  <c:v>910</c:v>
                </c:pt>
                <c:pt idx="4" formatCode="#,##0">
                  <c:v>1141</c:v>
                </c:pt>
                <c:pt idx="5" formatCode="#,##0">
                  <c:v>991</c:v>
                </c:pt>
                <c:pt idx="6" formatCode="#,##0">
                  <c:v>1533</c:v>
                </c:pt>
                <c:pt idx="7" formatCode="#,##0">
                  <c:v>1123</c:v>
                </c:pt>
                <c:pt idx="8" formatCode="#,##0">
                  <c:v>2732</c:v>
                </c:pt>
                <c:pt idx="9" formatCode="#,##0">
                  <c:v>1938</c:v>
                </c:pt>
                <c:pt idx="10" formatCode="#,##0">
                  <c:v>1278</c:v>
                </c:pt>
                <c:pt idx="11" formatCode="#,##0">
                  <c:v>886</c:v>
                </c:pt>
                <c:pt idx="12" formatCode="#,##0">
                  <c:v>1914</c:v>
                </c:pt>
                <c:pt idx="13" formatCode="#,##0">
                  <c:v>1899</c:v>
                </c:pt>
                <c:pt idx="14" formatCode="#,##0">
                  <c:v>1915</c:v>
                </c:pt>
                <c:pt idx="15" formatCode="#,##0">
                  <c:v>1359</c:v>
                </c:pt>
                <c:pt idx="16" formatCode="#,##0">
                  <c:v>1053</c:v>
                </c:pt>
                <c:pt idx="17" formatCode="#,##0">
                  <c:v>534</c:v>
                </c:pt>
                <c:pt idx="18" formatCode="#,##0">
                  <c:v>816</c:v>
                </c:pt>
                <c:pt idx="19" formatCode="#,##0">
                  <c:v>611</c:v>
                </c:pt>
              </c:numCache>
            </c:numRef>
          </c:val>
          <c:extLst>
            <c:ext xmlns:c16="http://schemas.microsoft.com/office/drawing/2014/chart" uri="{C3380CC4-5D6E-409C-BE32-E72D297353CC}">
              <c16:uniqueId val="{00000002-9CAF-488A-9BCF-8C2AC7AD8E5B}"/>
            </c:ext>
          </c:extLst>
        </c:ser>
        <c:dLbls>
          <c:showLegendKey val="0"/>
          <c:showVal val="0"/>
          <c:showCatName val="0"/>
          <c:showSerName val="0"/>
          <c:showPercent val="0"/>
          <c:showBubbleSize val="0"/>
        </c:dLbls>
        <c:gapWidth val="80"/>
        <c:axId val="692287663"/>
        <c:axId val="692310223"/>
      </c:barChart>
      <c:catAx>
        <c:axId val="6922876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692310223"/>
        <c:crosses val="autoZero"/>
        <c:auto val="1"/>
        <c:lblAlgn val="ctr"/>
        <c:lblOffset val="100"/>
        <c:noMultiLvlLbl val="0"/>
      </c:catAx>
      <c:valAx>
        <c:axId val="692310223"/>
        <c:scaling>
          <c:orientation val="minMax"/>
          <c:max val="27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pl-PL"/>
          </a:p>
        </c:txPr>
        <c:crossAx val="692287663"/>
        <c:crosses val="autoZero"/>
        <c:crossBetween val="between"/>
        <c:majorUnit val="200"/>
        <c:minorUnit val="10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pl-P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l-PL" dirty="0"/>
              <a:t>Odwołane i opóźnione pociągi</a:t>
            </a:r>
            <a:r>
              <a:rPr lang="pl-PL" baseline="0" dirty="0"/>
              <a:t> w styczniu </a:t>
            </a:r>
            <a:r>
              <a:rPr lang="pl-PL" dirty="0"/>
              <a:t>2025</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l-PL"/>
        </a:p>
      </c:txPr>
    </c:title>
    <c:autoTitleDeleted val="0"/>
    <c:plotArea>
      <c:layout/>
      <c:barChart>
        <c:barDir val="col"/>
        <c:grouping val="clustered"/>
        <c:varyColors val="0"/>
        <c:ser>
          <c:idx val="0"/>
          <c:order val="0"/>
          <c:tx>
            <c:v>relacja pełna</c:v>
          </c:tx>
          <c:spPr>
            <a:solidFill>
              <a:schemeClr val="accent1"/>
            </a:solidFill>
            <a:ln>
              <a:noFill/>
            </a:ln>
            <a:effectLst/>
          </c:spPr>
          <c:invertIfNegative val="0"/>
          <c:val>
            <c:numRef>
              <c:f>'2025 - DANE ODWOŁAŃ'!$C$5:$C$35</c:f>
              <c:numCache>
                <c:formatCode>General</c:formatCode>
                <c:ptCount val="31"/>
                <c:pt idx="0">
                  <c:v>0</c:v>
                </c:pt>
                <c:pt idx="1">
                  <c:v>3</c:v>
                </c:pt>
                <c:pt idx="2">
                  <c:v>3</c:v>
                </c:pt>
                <c:pt idx="3">
                  <c:v>1</c:v>
                </c:pt>
                <c:pt idx="4">
                  <c:v>3</c:v>
                </c:pt>
                <c:pt idx="5">
                  <c:v>0</c:v>
                </c:pt>
                <c:pt idx="6">
                  <c:v>14</c:v>
                </c:pt>
                <c:pt idx="7">
                  <c:v>8</c:v>
                </c:pt>
                <c:pt idx="8">
                  <c:v>5</c:v>
                </c:pt>
                <c:pt idx="9">
                  <c:v>8</c:v>
                </c:pt>
                <c:pt idx="10">
                  <c:v>0</c:v>
                </c:pt>
                <c:pt idx="11">
                  <c:v>1</c:v>
                </c:pt>
                <c:pt idx="12">
                  <c:v>5</c:v>
                </c:pt>
                <c:pt idx="13">
                  <c:v>4</c:v>
                </c:pt>
                <c:pt idx="14">
                  <c:v>4</c:v>
                </c:pt>
                <c:pt idx="15">
                  <c:v>0</c:v>
                </c:pt>
                <c:pt idx="16">
                  <c:v>1</c:v>
                </c:pt>
                <c:pt idx="17">
                  <c:v>1</c:v>
                </c:pt>
                <c:pt idx="18">
                  <c:v>0</c:v>
                </c:pt>
                <c:pt idx="19">
                  <c:v>13</c:v>
                </c:pt>
                <c:pt idx="20">
                  <c:v>14</c:v>
                </c:pt>
                <c:pt idx="21">
                  <c:v>14</c:v>
                </c:pt>
                <c:pt idx="22">
                  <c:v>20</c:v>
                </c:pt>
                <c:pt idx="23">
                  <c:v>13</c:v>
                </c:pt>
                <c:pt idx="24">
                  <c:v>2</c:v>
                </c:pt>
                <c:pt idx="25">
                  <c:v>0</c:v>
                </c:pt>
                <c:pt idx="26">
                  <c:v>12</c:v>
                </c:pt>
                <c:pt idx="27">
                  <c:v>11</c:v>
                </c:pt>
                <c:pt idx="28">
                  <c:v>5</c:v>
                </c:pt>
                <c:pt idx="29">
                  <c:v>8</c:v>
                </c:pt>
                <c:pt idx="30">
                  <c:v>19</c:v>
                </c:pt>
              </c:numCache>
            </c:numRef>
          </c:val>
          <c:extLst>
            <c:ext xmlns:c16="http://schemas.microsoft.com/office/drawing/2014/chart" uri="{C3380CC4-5D6E-409C-BE32-E72D297353CC}">
              <c16:uniqueId val="{00000000-89E6-4F35-B19F-F3FA6366DF54}"/>
            </c:ext>
          </c:extLst>
        </c:ser>
        <c:ser>
          <c:idx val="1"/>
          <c:order val="1"/>
          <c:tx>
            <c:v>relacja częściowa</c:v>
          </c:tx>
          <c:spPr>
            <a:solidFill>
              <a:schemeClr val="accent2"/>
            </a:solidFill>
            <a:ln>
              <a:noFill/>
            </a:ln>
            <a:effectLst/>
          </c:spPr>
          <c:invertIfNegative val="0"/>
          <c:val>
            <c:numRef>
              <c:f>'2025 - DANE ODWOŁAŃ'!$D$5:$D$35</c:f>
              <c:numCache>
                <c:formatCode>General</c:formatCode>
                <c:ptCount val="31"/>
                <c:pt idx="0">
                  <c:v>8</c:v>
                </c:pt>
                <c:pt idx="1">
                  <c:v>9</c:v>
                </c:pt>
                <c:pt idx="2">
                  <c:v>10</c:v>
                </c:pt>
                <c:pt idx="3">
                  <c:v>9</c:v>
                </c:pt>
                <c:pt idx="4">
                  <c:v>10</c:v>
                </c:pt>
                <c:pt idx="5">
                  <c:v>8</c:v>
                </c:pt>
                <c:pt idx="6">
                  <c:v>8</c:v>
                </c:pt>
                <c:pt idx="7">
                  <c:v>9</c:v>
                </c:pt>
                <c:pt idx="8">
                  <c:v>8</c:v>
                </c:pt>
                <c:pt idx="9">
                  <c:v>2</c:v>
                </c:pt>
                <c:pt idx="10">
                  <c:v>0</c:v>
                </c:pt>
                <c:pt idx="11">
                  <c:v>1</c:v>
                </c:pt>
                <c:pt idx="12">
                  <c:v>0</c:v>
                </c:pt>
                <c:pt idx="13">
                  <c:v>0</c:v>
                </c:pt>
                <c:pt idx="14">
                  <c:v>8</c:v>
                </c:pt>
                <c:pt idx="15">
                  <c:v>8</c:v>
                </c:pt>
                <c:pt idx="16">
                  <c:v>0</c:v>
                </c:pt>
                <c:pt idx="17">
                  <c:v>2</c:v>
                </c:pt>
                <c:pt idx="18">
                  <c:v>8</c:v>
                </c:pt>
                <c:pt idx="19">
                  <c:v>11</c:v>
                </c:pt>
                <c:pt idx="20">
                  <c:v>15</c:v>
                </c:pt>
                <c:pt idx="21">
                  <c:v>18</c:v>
                </c:pt>
                <c:pt idx="22">
                  <c:v>16</c:v>
                </c:pt>
                <c:pt idx="23">
                  <c:v>12</c:v>
                </c:pt>
                <c:pt idx="24">
                  <c:v>5</c:v>
                </c:pt>
                <c:pt idx="25">
                  <c:v>0</c:v>
                </c:pt>
                <c:pt idx="26">
                  <c:v>8</c:v>
                </c:pt>
                <c:pt idx="27">
                  <c:v>14</c:v>
                </c:pt>
                <c:pt idx="28">
                  <c:v>8</c:v>
                </c:pt>
                <c:pt idx="29">
                  <c:v>8</c:v>
                </c:pt>
                <c:pt idx="30">
                  <c:v>11</c:v>
                </c:pt>
              </c:numCache>
            </c:numRef>
          </c:val>
          <c:extLst>
            <c:ext xmlns:c16="http://schemas.microsoft.com/office/drawing/2014/chart" uri="{C3380CC4-5D6E-409C-BE32-E72D297353CC}">
              <c16:uniqueId val="{00000001-89E6-4F35-B19F-F3FA6366DF54}"/>
            </c:ext>
          </c:extLst>
        </c:ser>
        <c:ser>
          <c:idx val="2"/>
          <c:order val="2"/>
          <c:tx>
            <c:v>odwołania razem</c:v>
          </c:tx>
          <c:spPr>
            <a:solidFill>
              <a:schemeClr val="accent3"/>
            </a:solidFill>
            <a:ln>
              <a:noFill/>
            </a:ln>
            <a:effectLst/>
          </c:spPr>
          <c:invertIfNegative val="0"/>
          <c:val>
            <c:numRef>
              <c:f>'2025 - DANE ODWOŁAŃ'!$E$5:$E$35</c:f>
              <c:numCache>
                <c:formatCode>General</c:formatCode>
                <c:ptCount val="31"/>
                <c:pt idx="0">
                  <c:v>8</c:v>
                </c:pt>
                <c:pt idx="1">
                  <c:v>12</c:v>
                </c:pt>
                <c:pt idx="2">
                  <c:v>13</c:v>
                </c:pt>
                <c:pt idx="3">
                  <c:v>10</c:v>
                </c:pt>
                <c:pt idx="4">
                  <c:v>13</c:v>
                </c:pt>
                <c:pt idx="5">
                  <c:v>8</c:v>
                </c:pt>
                <c:pt idx="6">
                  <c:v>22</c:v>
                </c:pt>
                <c:pt idx="7">
                  <c:v>17</c:v>
                </c:pt>
                <c:pt idx="8">
                  <c:v>13</c:v>
                </c:pt>
                <c:pt idx="9">
                  <c:v>10</c:v>
                </c:pt>
                <c:pt idx="10">
                  <c:v>0</c:v>
                </c:pt>
                <c:pt idx="11">
                  <c:v>2</c:v>
                </c:pt>
                <c:pt idx="12">
                  <c:v>5</c:v>
                </c:pt>
                <c:pt idx="13">
                  <c:v>4</c:v>
                </c:pt>
                <c:pt idx="14">
                  <c:v>12</c:v>
                </c:pt>
                <c:pt idx="15">
                  <c:v>8</c:v>
                </c:pt>
                <c:pt idx="16">
                  <c:v>1</c:v>
                </c:pt>
                <c:pt idx="17">
                  <c:v>3</c:v>
                </c:pt>
                <c:pt idx="18">
                  <c:v>8</c:v>
                </c:pt>
                <c:pt idx="19">
                  <c:v>24</c:v>
                </c:pt>
                <c:pt idx="20">
                  <c:v>29</c:v>
                </c:pt>
                <c:pt idx="21">
                  <c:v>32</c:v>
                </c:pt>
                <c:pt idx="22">
                  <c:v>36</c:v>
                </c:pt>
                <c:pt idx="23">
                  <c:v>25</c:v>
                </c:pt>
                <c:pt idx="24">
                  <c:v>7</c:v>
                </c:pt>
                <c:pt idx="25">
                  <c:v>0</c:v>
                </c:pt>
                <c:pt idx="26">
                  <c:v>20</c:v>
                </c:pt>
                <c:pt idx="27">
                  <c:v>25</c:v>
                </c:pt>
                <c:pt idx="28">
                  <c:v>13</c:v>
                </c:pt>
                <c:pt idx="29">
                  <c:v>16</c:v>
                </c:pt>
                <c:pt idx="30">
                  <c:v>30</c:v>
                </c:pt>
              </c:numCache>
              <c:extLst xmlns:c15="http://schemas.microsoft.com/office/drawing/2012/chart"/>
            </c:numRef>
          </c:val>
          <c:extLst xmlns:c15="http://schemas.microsoft.com/office/drawing/2012/chart">
            <c:ext xmlns:c16="http://schemas.microsoft.com/office/drawing/2014/chart" uri="{C3380CC4-5D6E-409C-BE32-E72D297353CC}">
              <c16:uniqueId val="{00000002-89E6-4F35-B19F-F3FA6366DF54}"/>
            </c:ext>
          </c:extLst>
        </c:ser>
        <c:ser>
          <c:idx val="3"/>
          <c:order val="3"/>
          <c:tx>
            <c:v>ilość opóźnień</c:v>
          </c:tx>
          <c:spPr>
            <a:solidFill>
              <a:schemeClr val="accent4"/>
            </a:solidFill>
            <a:ln>
              <a:noFill/>
            </a:ln>
            <a:effectLst/>
          </c:spPr>
          <c:invertIfNegative val="0"/>
          <c:val>
            <c:numRef>
              <c:f>'2025 - DANE ODWOŁAŃ'!$F$5:$F$35</c:f>
              <c:numCache>
                <c:formatCode>General</c:formatCode>
                <c:ptCount val="31"/>
                <c:pt idx="0">
                  <c:v>14</c:v>
                </c:pt>
                <c:pt idx="1">
                  <c:v>30</c:v>
                </c:pt>
                <c:pt idx="2">
                  <c:v>36</c:v>
                </c:pt>
                <c:pt idx="3">
                  <c:v>24</c:v>
                </c:pt>
                <c:pt idx="4">
                  <c:v>11</c:v>
                </c:pt>
                <c:pt idx="5">
                  <c:v>14</c:v>
                </c:pt>
                <c:pt idx="6">
                  <c:v>45</c:v>
                </c:pt>
                <c:pt idx="7">
                  <c:v>67</c:v>
                </c:pt>
                <c:pt idx="8">
                  <c:v>33</c:v>
                </c:pt>
                <c:pt idx="9">
                  <c:v>39</c:v>
                </c:pt>
                <c:pt idx="10">
                  <c:v>18</c:v>
                </c:pt>
                <c:pt idx="11">
                  <c:v>20</c:v>
                </c:pt>
                <c:pt idx="12">
                  <c:v>11</c:v>
                </c:pt>
                <c:pt idx="13">
                  <c:v>26</c:v>
                </c:pt>
                <c:pt idx="14">
                  <c:v>46</c:v>
                </c:pt>
                <c:pt idx="15">
                  <c:v>36</c:v>
                </c:pt>
                <c:pt idx="16">
                  <c:v>14</c:v>
                </c:pt>
                <c:pt idx="17">
                  <c:v>15</c:v>
                </c:pt>
                <c:pt idx="18">
                  <c:v>7</c:v>
                </c:pt>
                <c:pt idx="19">
                  <c:v>27</c:v>
                </c:pt>
                <c:pt idx="20">
                  <c:v>73</c:v>
                </c:pt>
                <c:pt idx="21">
                  <c:v>67</c:v>
                </c:pt>
                <c:pt idx="22">
                  <c:v>55</c:v>
                </c:pt>
                <c:pt idx="23">
                  <c:v>59</c:v>
                </c:pt>
                <c:pt idx="24">
                  <c:v>15</c:v>
                </c:pt>
                <c:pt idx="25">
                  <c:v>10</c:v>
                </c:pt>
                <c:pt idx="26">
                  <c:v>25</c:v>
                </c:pt>
                <c:pt idx="27">
                  <c:v>46</c:v>
                </c:pt>
                <c:pt idx="28">
                  <c:v>30</c:v>
                </c:pt>
                <c:pt idx="29">
                  <c:v>36</c:v>
                </c:pt>
                <c:pt idx="30">
                  <c:v>38</c:v>
                </c:pt>
              </c:numCache>
            </c:numRef>
          </c:val>
          <c:extLst>
            <c:ext xmlns:c16="http://schemas.microsoft.com/office/drawing/2014/chart" uri="{C3380CC4-5D6E-409C-BE32-E72D297353CC}">
              <c16:uniqueId val="{00000003-89E6-4F35-B19F-F3FA6366DF54}"/>
            </c:ext>
          </c:extLst>
        </c:ser>
        <c:ser>
          <c:idx val="4"/>
          <c:order val="4"/>
          <c:tx>
            <c:v>pojazdy niesprawne</c:v>
          </c:tx>
          <c:spPr>
            <a:solidFill>
              <a:schemeClr val="accent5"/>
            </a:solidFill>
            <a:ln>
              <a:noFill/>
            </a:ln>
            <a:effectLst/>
          </c:spPr>
          <c:invertIfNegative val="0"/>
          <c:val>
            <c:numRef>
              <c:f>'2025 - DANE ODWOŁAŃ'!$G$5:$G$35</c:f>
              <c:numCache>
                <c:formatCode>General</c:formatCode>
                <c:ptCount val="31"/>
                <c:pt idx="0">
                  <c:v>13</c:v>
                </c:pt>
                <c:pt idx="1">
                  <c:v>11</c:v>
                </c:pt>
                <c:pt idx="2">
                  <c:v>13</c:v>
                </c:pt>
                <c:pt idx="3">
                  <c:v>14</c:v>
                </c:pt>
                <c:pt idx="4">
                  <c:v>15</c:v>
                </c:pt>
                <c:pt idx="5">
                  <c:v>16</c:v>
                </c:pt>
                <c:pt idx="6">
                  <c:v>14</c:v>
                </c:pt>
                <c:pt idx="7">
                  <c:v>14</c:v>
                </c:pt>
                <c:pt idx="8">
                  <c:v>15</c:v>
                </c:pt>
                <c:pt idx="9">
                  <c:v>13</c:v>
                </c:pt>
                <c:pt idx="10">
                  <c:v>13</c:v>
                </c:pt>
                <c:pt idx="11">
                  <c:v>13</c:v>
                </c:pt>
                <c:pt idx="12">
                  <c:v>13</c:v>
                </c:pt>
                <c:pt idx="13">
                  <c:v>14</c:v>
                </c:pt>
                <c:pt idx="14">
                  <c:v>15</c:v>
                </c:pt>
                <c:pt idx="15">
                  <c:v>13</c:v>
                </c:pt>
                <c:pt idx="16">
                  <c:v>10</c:v>
                </c:pt>
                <c:pt idx="17">
                  <c:v>11</c:v>
                </c:pt>
                <c:pt idx="18">
                  <c:v>15</c:v>
                </c:pt>
                <c:pt idx="19">
                  <c:v>16</c:v>
                </c:pt>
                <c:pt idx="20">
                  <c:v>15</c:v>
                </c:pt>
                <c:pt idx="21">
                  <c:v>16</c:v>
                </c:pt>
                <c:pt idx="22">
                  <c:v>16</c:v>
                </c:pt>
                <c:pt idx="23">
                  <c:v>16</c:v>
                </c:pt>
                <c:pt idx="24">
                  <c:v>15</c:v>
                </c:pt>
                <c:pt idx="25">
                  <c:v>14</c:v>
                </c:pt>
                <c:pt idx="26">
                  <c:v>14</c:v>
                </c:pt>
                <c:pt idx="27">
                  <c:v>14</c:v>
                </c:pt>
                <c:pt idx="28">
                  <c:v>13</c:v>
                </c:pt>
                <c:pt idx="29">
                  <c:v>14</c:v>
                </c:pt>
                <c:pt idx="30">
                  <c:v>13</c:v>
                </c:pt>
              </c:numCache>
            </c:numRef>
          </c:val>
          <c:extLst>
            <c:ext xmlns:c16="http://schemas.microsoft.com/office/drawing/2014/chart" uri="{C3380CC4-5D6E-409C-BE32-E72D297353CC}">
              <c16:uniqueId val="{00000004-89E6-4F35-B19F-F3FA6366DF54}"/>
            </c:ext>
          </c:extLst>
        </c:ser>
        <c:dLbls>
          <c:showLegendKey val="0"/>
          <c:showVal val="0"/>
          <c:showCatName val="0"/>
          <c:showSerName val="0"/>
          <c:showPercent val="0"/>
          <c:showBubbleSize val="0"/>
        </c:dLbls>
        <c:gapWidth val="219"/>
        <c:overlap val="-27"/>
        <c:axId val="598692352"/>
        <c:axId val="598698472"/>
        <c:extLst/>
      </c:barChart>
      <c:catAx>
        <c:axId val="59869235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pl-PL" sz="1400"/>
                  <a:t>dni miesiąca</a:t>
                </a:r>
              </a:p>
            </c:rich>
          </c:tx>
          <c:layout>
            <c:manualLayout>
              <c:xMode val="edge"/>
              <c:yMode val="edge"/>
              <c:x val="0.48692421808477948"/>
              <c:y val="0.8720073952708106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pl-PL"/>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598698472"/>
        <c:crosses val="autoZero"/>
        <c:auto val="1"/>
        <c:lblAlgn val="ctr"/>
        <c:lblOffset val="100"/>
        <c:noMultiLvlLbl val="0"/>
      </c:catAx>
      <c:valAx>
        <c:axId val="5986984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pl-PL" sz="1400"/>
                  <a:t>liczbaodwołanych pociągów</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pl-PL"/>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59869235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pl-PL"/>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l-PL" dirty="0"/>
              <a:t>ODWOŁANE POCIĄGI</a:t>
            </a:r>
            <a:r>
              <a:rPr lang="pl-PL" baseline="0" dirty="0"/>
              <a:t> W LUTYM 2025</a:t>
            </a:r>
            <a:endParaRPr lang="pl-PL"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l-PL"/>
        </a:p>
      </c:txPr>
    </c:title>
    <c:autoTitleDeleted val="0"/>
    <c:plotArea>
      <c:layout/>
      <c:barChart>
        <c:barDir val="col"/>
        <c:grouping val="clustered"/>
        <c:varyColors val="0"/>
        <c:ser>
          <c:idx val="0"/>
          <c:order val="0"/>
          <c:tx>
            <c:v>relacja pełna</c:v>
          </c:tx>
          <c:spPr>
            <a:solidFill>
              <a:schemeClr val="accent1"/>
            </a:solidFill>
            <a:ln>
              <a:noFill/>
            </a:ln>
            <a:effectLst/>
          </c:spPr>
          <c:invertIfNegative val="0"/>
          <c:cat>
            <c:numRef>
              <c:f>'2025 - DANE ODWOŁAŃ'!$I$5:$I$32</c:f>
              <c:numCache>
                <c:formatCode>General</c:formatCode>
                <c:ptCount val="2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numCache>
            </c:numRef>
          </c:cat>
          <c:val>
            <c:numRef>
              <c:f>'2025 - DANE ODWOŁAŃ'!$J$5:$J$32</c:f>
              <c:numCache>
                <c:formatCode>General</c:formatCode>
                <c:ptCount val="28"/>
                <c:pt idx="0">
                  <c:v>6</c:v>
                </c:pt>
                <c:pt idx="1">
                  <c:v>2</c:v>
                </c:pt>
                <c:pt idx="2">
                  <c:v>46</c:v>
                </c:pt>
                <c:pt idx="3">
                  <c:v>22</c:v>
                </c:pt>
                <c:pt idx="4">
                  <c:v>10</c:v>
                </c:pt>
                <c:pt idx="5">
                  <c:v>11</c:v>
                </c:pt>
                <c:pt idx="6">
                  <c:v>19</c:v>
                </c:pt>
                <c:pt idx="7">
                  <c:v>3</c:v>
                </c:pt>
                <c:pt idx="8">
                  <c:v>3</c:v>
                </c:pt>
                <c:pt idx="9">
                  <c:v>10</c:v>
                </c:pt>
                <c:pt idx="10">
                  <c:v>6</c:v>
                </c:pt>
                <c:pt idx="11">
                  <c:v>11</c:v>
                </c:pt>
                <c:pt idx="12">
                  <c:v>9</c:v>
                </c:pt>
                <c:pt idx="13">
                  <c:v>9</c:v>
                </c:pt>
                <c:pt idx="14">
                  <c:v>0</c:v>
                </c:pt>
                <c:pt idx="15">
                  <c:v>0</c:v>
                </c:pt>
                <c:pt idx="16">
                  <c:v>25</c:v>
                </c:pt>
                <c:pt idx="17">
                  <c:v>30</c:v>
                </c:pt>
                <c:pt idx="18">
                  <c:v>20</c:v>
                </c:pt>
                <c:pt idx="19">
                  <c:v>3</c:v>
                </c:pt>
                <c:pt idx="20">
                  <c:v>16</c:v>
                </c:pt>
                <c:pt idx="21">
                  <c:v>0</c:v>
                </c:pt>
                <c:pt idx="22">
                  <c:v>0</c:v>
                </c:pt>
                <c:pt idx="23">
                  <c:v>11</c:v>
                </c:pt>
                <c:pt idx="24">
                  <c:v>6</c:v>
                </c:pt>
                <c:pt idx="25">
                  <c:v>6</c:v>
                </c:pt>
                <c:pt idx="26">
                  <c:v>3</c:v>
                </c:pt>
                <c:pt idx="27">
                  <c:v>5</c:v>
                </c:pt>
              </c:numCache>
              <c:extLst/>
            </c:numRef>
          </c:val>
          <c:extLst>
            <c:ext xmlns:c16="http://schemas.microsoft.com/office/drawing/2014/chart" uri="{C3380CC4-5D6E-409C-BE32-E72D297353CC}">
              <c16:uniqueId val="{00000000-39E4-42D9-A5C6-4BD74242442C}"/>
            </c:ext>
          </c:extLst>
        </c:ser>
        <c:ser>
          <c:idx val="1"/>
          <c:order val="1"/>
          <c:tx>
            <c:v>relacja częściowa</c:v>
          </c:tx>
          <c:spPr>
            <a:solidFill>
              <a:schemeClr val="accent2"/>
            </a:solidFill>
            <a:ln>
              <a:noFill/>
            </a:ln>
            <a:effectLst/>
          </c:spPr>
          <c:invertIfNegative val="0"/>
          <c:cat>
            <c:numRef>
              <c:f>'2025 - DANE ODWOŁAŃ'!$I$5:$I$32</c:f>
              <c:numCache>
                <c:formatCode>General</c:formatCode>
                <c:ptCount val="2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numCache>
            </c:numRef>
          </c:cat>
          <c:val>
            <c:numRef>
              <c:f>'2025 - DANE ODWOŁAŃ'!$K$5:$K$32</c:f>
              <c:numCache>
                <c:formatCode>General</c:formatCode>
                <c:ptCount val="28"/>
                <c:pt idx="0">
                  <c:v>6</c:v>
                </c:pt>
                <c:pt idx="1">
                  <c:v>7</c:v>
                </c:pt>
                <c:pt idx="2">
                  <c:v>17</c:v>
                </c:pt>
                <c:pt idx="3">
                  <c:v>13</c:v>
                </c:pt>
                <c:pt idx="4">
                  <c:v>2</c:v>
                </c:pt>
                <c:pt idx="5">
                  <c:v>11</c:v>
                </c:pt>
                <c:pt idx="6">
                  <c:v>16</c:v>
                </c:pt>
                <c:pt idx="7">
                  <c:v>2</c:v>
                </c:pt>
                <c:pt idx="8">
                  <c:v>2</c:v>
                </c:pt>
                <c:pt idx="9">
                  <c:v>8</c:v>
                </c:pt>
                <c:pt idx="10">
                  <c:v>6</c:v>
                </c:pt>
                <c:pt idx="11">
                  <c:v>6</c:v>
                </c:pt>
                <c:pt idx="12">
                  <c:v>8</c:v>
                </c:pt>
                <c:pt idx="13">
                  <c:v>0</c:v>
                </c:pt>
                <c:pt idx="14">
                  <c:v>0</c:v>
                </c:pt>
                <c:pt idx="15">
                  <c:v>0</c:v>
                </c:pt>
                <c:pt idx="16">
                  <c:v>6</c:v>
                </c:pt>
                <c:pt idx="17">
                  <c:v>6</c:v>
                </c:pt>
                <c:pt idx="18">
                  <c:v>3</c:v>
                </c:pt>
                <c:pt idx="19">
                  <c:v>5</c:v>
                </c:pt>
                <c:pt idx="20">
                  <c:v>4</c:v>
                </c:pt>
                <c:pt idx="21">
                  <c:v>4</c:v>
                </c:pt>
                <c:pt idx="22">
                  <c:v>0</c:v>
                </c:pt>
                <c:pt idx="23">
                  <c:v>3</c:v>
                </c:pt>
                <c:pt idx="24">
                  <c:v>9</c:v>
                </c:pt>
                <c:pt idx="25">
                  <c:v>2</c:v>
                </c:pt>
                <c:pt idx="26">
                  <c:v>5</c:v>
                </c:pt>
                <c:pt idx="27">
                  <c:v>6</c:v>
                </c:pt>
              </c:numCache>
              <c:extLst/>
            </c:numRef>
          </c:val>
          <c:extLst>
            <c:ext xmlns:c16="http://schemas.microsoft.com/office/drawing/2014/chart" uri="{C3380CC4-5D6E-409C-BE32-E72D297353CC}">
              <c16:uniqueId val="{00000001-39E4-42D9-A5C6-4BD74242442C}"/>
            </c:ext>
          </c:extLst>
        </c:ser>
        <c:ser>
          <c:idx val="2"/>
          <c:order val="2"/>
          <c:tx>
            <c:v>odwołania razem</c:v>
          </c:tx>
          <c:spPr>
            <a:solidFill>
              <a:schemeClr val="accent3"/>
            </a:solidFill>
            <a:ln>
              <a:noFill/>
            </a:ln>
            <a:effectLst/>
          </c:spPr>
          <c:invertIfNegative val="0"/>
          <c:cat>
            <c:numRef>
              <c:f>'2025 - DANE ODWOŁAŃ'!$I$5:$I$32</c:f>
              <c:numCache>
                <c:formatCode>General</c:formatCode>
                <c:ptCount val="2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numCache>
            </c:numRef>
          </c:cat>
          <c:val>
            <c:numRef>
              <c:f>'2025 - DANE ODWOŁAŃ'!$L$5:$L$32</c:f>
              <c:numCache>
                <c:formatCode>General</c:formatCode>
                <c:ptCount val="28"/>
                <c:pt idx="0">
                  <c:v>12</c:v>
                </c:pt>
                <c:pt idx="1">
                  <c:v>9</c:v>
                </c:pt>
                <c:pt idx="2">
                  <c:v>63</c:v>
                </c:pt>
                <c:pt idx="3">
                  <c:v>35</c:v>
                </c:pt>
                <c:pt idx="4">
                  <c:v>12</c:v>
                </c:pt>
                <c:pt idx="5">
                  <c:v>22</c:v>
                </c:pt>
                <c:pt idx="6">
                  <c:v>35</c:v>
                </c:pt>
                <c:pt idx="7">
                  <c:v>5</c:v>
                </c:pt>
                <c:pt idx="8">
                  <c:v>5</c:v>
                </c:pt>
                <c:pt idx="9">
                  <c:v>18</c:v>
                </c:pt>
                <c:pt idx="10">
                  <c:v>12</c:v>
                </c:pt>
                <c:pt idx="11">
                  <c:v>17</c:v>
                </c:pt>
                <c:pt idx="12">
                  <c:v>17</c:v>
                </c:pt>
                <c:pt idx="13">
                  <c:v>9</c:v>
                </c:pt>
                <c:pt idx="14">
                  <c:v>0</c:v>
                </c:pt>
                <c:pt idx="15">
                  <c:v>0</c:v>
                </c:pt>
                <c:pt idx="16">
                  <c:v>31</c:v>
                </c:pt>
                <c:pt idx="17">
                  <c:v>36</c:v>
                </c:pt>
                <c:pt idx="18">
                  <c:v>23</c:v>
                </c:pt>
                <c:pt idx="19">
                  <c:v>8</c:v>
                </c:pt>
                <c:pt idx="20">
                  <c:v>20</c:v>
                </c:pt>
                <c:pt idx="21">
                  <c:v>4</c:v>
                </c:pt>
                <c:pt idx="22">
                  <c:v>0</c:v>
                </c:pt>
                <c:pt idx="23">
                  <c:v>14</c:v>
                </c:pt>
                <c:pt idx="24">
                  <c:v>15</c:v>
                </c:pt>
                <c:pt idx="25">
                  <c:v>8</c:v>
                </c:pt>
                <c:pt idx="26">
                  <c:v>8</c:v>
                </c:pt>
                <c:pt idx="27">
                  <c:v>11</c:v>
                </c:pt>
              </c:numCache>
              <c:extLst/>
            </c:numRef>
          </c:val>
          <c:extLst xmlns:c15="http://schemas.microsoft.com/office/drawing/2012/chart">
            <c:ext xmlns:c16="http://schemas.microsoft.com/office/drawing/2014/chart" uri="{C3380CC4-5D6E-409C-BE32-E72D297353CC}">
              <c16:uniqueId val="{00000002-39E4-42D9-A5C6-4BD74242442C}"/>
            </c:ext>
          </c:extLst>
        </c:ser>
        <c:ser>
          <c:idx val="3"/>
          <c:order val="3"/>
          <c:tx>
            <c:v>ilość opóźnień</c:v>
          </c:tx>
          <c:spPr>
            <a:solidFill>
              <a:schemeClr val="accent4"/>
            </a:solidFill>
            <a:ln>
              <a:noFill/>
            </a:ln>
            <a:effectLst/>
          </c:spPr>
          <c:invertIfNegative val="0"/>
          <c:cat>
            <c:numRef>
              <c:f>'2025 - DANE ODWOŁAŃ'!$I$5:$I$32</c:f>
              <c:numCache>
                <c:formatCode>General</c:formatCode>
                <c:ptCount val="2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numCache>
            </c:numRef>
          </c:cat>
          <c:val>
            <c:numRef>
              <c:f>'2025 - DANE ODWOŁAŃ'!$M$5:$M$32</c:f>
              <c:numCache>
                <c:formatCode>General</c:formatCode>
                <c:ptCount val="28"/>
                <c:pt idx="0">
                  <c:v>18</c:v>
                </c:pt>
                <c:pt idx="1">
                  <c:v>15</c:v>
                </c:pt>
                <c:pt idx="2">
                  <c:v>26</c:v>
                </c:pt>
                <c:pt idx="3">
                  <c:v>32</c:v>
                </c:pt>
                <c:pt idx="4">
                  <c:v>22</c:v>
                </c:pt>
                <c:pt idx="5">
                  <c:v>33</c:v>
                </c:pt>
                <c:pt idx="6">
                  <c:v>35</c:v>
                </c:pt>
                <c:pt idx="7">
                  <c:v>17</c:v>
                </c:pt>
                <c:pt idx="8">
                  <c:v>19</c:v>
                </c:pt>
                <c:pt idx="9">
                  <c:v>31</c:v>
                </c:pt>
                <c:pt idx="10">
                  <c:v>24</c:v>
                </c:pt>
                <c:pt idx="11">
                  <c:v>39</c:v>
                </c:pt>
                <c:pt idx="12">
                  <c:v>65</c:v>
                </c:pt>
                <c:pt idx="13">
                  <c:v>40</c:v>
                </c:pt>
                <c:pt idx="14">
                  <c:v>12</c:v>
                </c:pt>
                <c:pt idx="15">
                  <c:v>22</c:v>
                </c:pt>
                <c:pt idx="16">
                  <c:v>60</c:v>
                </c:pt>
                <c:pt idx="17">
                  <c:v>31</c:v>
                </c:pt>
                <c:pt idx="18">
                  <c:v>24</c:v>
                </c:pt>
                <c:pt idx="19">
                  <c:v>36</c:v>
                </c:pt>
                <c:pt idx="20">
                  <c:v>42</c:v>
                </c:pt>
                <c:pt idx="21">
                  <c:v>7</c:v>
                </c:pt>
                <c:pt idx="22">
                  <c:v>10</c:v>
                </c:pt>
                <c:pt idx="23">
                  <c:v>40</c:v>
                </c:pt>
                <c:pt idx="24">
                  <c:v>25</c:v>
                </c:pt>
                <c:pt idx="25">
                  <c:v>16</c:v>
                </c:pt>
                <c:pt idx="26">
                  <c:v>12</c:v>
                </c:pt>
                <c:pt idx="27">
                  <c:v>23</c:v>
                </c:pt>
              </c:numCache>
              <c:extLst/>
            </c:numRef>
          </c:val>
          <c:extLst>
            <c:ext xmlns:c16="http://schemas.microsoft.com/office/drawing/2014/chart" uri="{C3380CC4-5D6E-409C-BE32-E72D297353CC}">
              <c16:uniqueId val="{00000003-39E4-42D9-A5C6-4BD74242442C}"/>
            </c:ext>
          </c:extLst>
        </c:ser>
        <c:ser>
          <c:idx val="4"/>
          <c:order val="4"/>
          <c:tx>
            <c:v>pojazdy niesprawne</c:v>
          </c:tx>
          <c:spPr>
            <a:solidFill>
              <a:schemeClr val="accent5"/>
            </a:solidFill>
            <a:ln>
              <a:noFill/>
            </a:ln>
            <a:effectLst/>
          </c:spPr>
          <c:invertIfNegative val="0"/>
          <c:cat>
            <c:numRef>
              <c:f>'2025 - DANE ODWOŁAŃ'!$I$5:$I$32</c:f>
              <c:numCache>
                <c:formatCode>General</c:formatCode>
                <c:ptCount val="2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numCache>
            </c:numRef>
          </c:cat>
          <c:val>
            <c:numRef>
              <c:f>'2025 - DANE ODWOŁAŃ'!$N$5:$N$32</c:f>
              <c:numCache>
                <c:formatCode>General</c:formatCode>
                <c:ptCount val="28"/>
                <c:pt idx="0">
                  <c:v>15</c:v>
                </c:pt>
                <c:pt idx="1">
                  <c:v>15</c:v>
                </c:pt>
                <c:pt idx="2">
                  <c:v>18</c:v>
                </c:pt>
                <c:pt idx="3">
                  <c:v>14</c:v>
                </c:pt>
                <c:pt idx="4">
                  <c:v>14</c:v>
                </c:pt>
                <c:pt idx="5">
                  <c:v>17</c:v>
                </c:pt>
                <c:pt idx="6">
                  <c:v>15</c:v>
                </c:pt>
                <c:pt idx="7">
                  <c:v>14</c:v>
                </c:pt>
                <c:pt idx="8">
                  <c:v>14</c:v>
                </c:pt>
                <c:pt idx="9">
                  <c:v>15</c:v>
                </c:pt>
                <c:pt idx="10">
                  <c:v>14</c:v>
                </c:pt>
                <c:pt idx="11">
                  <c:v>13</c:v>
                </c:pt>
                <c:pt idx="12">
                  <c:v>14</c:v>
                </c:pt>
                <c:pt idx="13">
                  <c:v>12</c:v>
                </c:pt>
                <c:pt idx="14">
                  <c:v>12</c:v>
                </c:pt>
                <c:pt idx="15">
                  <c:v>13</c:v>
                </c:pt>
                <c:pt idx="16">
                  <c:v>12</c:v>
                </c:pt>
                <c:pt idx="17">
                  <c:v>12</c:v>
                </c:pt>
                <c:pt idx="18">
                  <c:v>12</c:v>
                </c:pt>
                <c:pt idx="19">
                  <c:v>10</c:v>
                </c:pt>
                <c:pt idx="20">
                  <c:v>10</c:v>
                </c:pt>
                <c:pt idx="21">
                  <c:v>9</c:v>
                </c:pt>
                <c:pt idx="22">
                  <c:v>11</c:v>
                </c:pt>
                <c:pt idx="23">
                  <c:v>13</c:v>
                </c:pt>
                <c:pt idx="24">
                  <c:v>13</c:v>
                </c:pt>
                <c:pt idx="25">
                  <c:v>13</c:v>
                </c:pt>
                <c:pt idx="26">
                  <c:v>12</c:v>
                </c:pt>
                <c:pt idx="27">
                  <c:v>12</c:v>
                </c:pt>
              </c:numCache>
              <c:extLst/>
            </c:numRef>
          </c:val>
          <c:extLst>
            <c:ext xmlns:c16="http://schemas.microsoft.com/office/drawing/2014/chart" uri="{C3380CC4-5D6E-409C-BE32-E72D297353CC}">
              <c16:uniqueId val="{00000004-39E4-42D9-A5C6-4BD74242442C}"/>
            </c:ext>
          </c:extLst>
        </c:ser>
        <c:dLbls>
          <c:showLegendKey val="0"/>
          <c:showVal val="0"/>
          <c:showCatName val="0"/>
          <c:showSerName val="0"/>
          <c:showPercent val="0"/>
          <c:showBubbleSize val="0"/>
        </c:dLbls>
        <c:gapWidth val="219"/>
        <c:overlap val="-27"/>
        <c:axId val="490783488"/>
        <c:axId val="490788168"/>
        <c:extLst/>
      </c:barChart>
      <c:dateAx>
        <c:axId val="49078348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pl-PL" sz="1400"/>
                  <a:t>dni miesiąca</a:t>
                </a:r>
              </a:p>
            </c:rich>
          </c:tx>
          <c:layout>
            <c:manualLayout>
              <c:xMode val="edge"/>
              <c:yMode val="edge"/>
              <c:x val="0.44095232928473838"/>
              <c:y val="0.8696960298700712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pl-PL"/>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490788168"/>
        <c:crosses val="autoZero"/>
        <c:auto val="0"/>
        <c:lblOffset val="100"/>
        <c:baseTimeUnit val="days"/>
      </c:dateAx>
      <c:valAx>
        <c:axId val="4907881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pl-PL" sz="1600"/>
                  <a:t>liczba</a:t>
                </a:r>
                <a:r>
                  <a:rPr lang="pl-PL" sz="1600" baseline="0"/>
                  <a:t> idwołanych pociągów</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pl-PL"/>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49078348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pl-PL"/>
          </a:p>
        </c:txPr>
      </c:dTable>
      <c:spPr>
        <a:noFill/>
        <a:ln>
          <a:noFill/>
        </a:ln>
        <a:effectLst/>
      </c:spPr>
    </c:plotArea>
    <c:legend>
      <c:legendPos val="b"/>
      <c:layout>
        <c:manualLayout>
          <c:xMode val="edge"/>
          <c:yMode val="edge"/>
          <c:x val="0.18364311683971732"/>
          <c:y val="0.956978666385631"/>
          <c:w val="0.56128520326148257"/>
          <c:h val="4.302133361436895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rgbClr val="147CC1"/>
                </a:solidFill>
                <a:latin typeface="+mn-lt"/>
                <a:ea typeface="+mn-ea"/>
                <a:cs typeface="+mn-cs"/>
              </a:defRPr>
            </a:pPr>
            <a:r>
              <a:rPr lang="pl-PL" sz="1200" b="1" dirty="0">
                <a:solidFill>
                  <a:srgbClr val="147CC1"/>
                </a:solidFill>
              </a:rPr>
              <a:t>kwota naliczonych kar umownych w</a:t>
            </a:r>
            <a:r>
              <a:rPr lang="pl-PL" sz="1200" b="1" baseline="0" dirty="0">
                <a:solidFill>
                  <a:srgbClr val="147CC1"/>
                </a:solidFill>
              </a:rPr>
              <a:t> kwartałach</a:t>
            </a:r>
            <a:r>
              <a:rPr lang="pl-PL" sz="1200" b="1" dirty="0">
                <a:solidFill>
                  <a:srgbClr val="147CC1"/>
                </a:solidFill>
              </a:rPr>
              <a:t>[zł]</a:t>
            </a:r>
          </a:p>
        </c:rich>
      </c:tx>
      <c:layout>
        <c:manualLayout>
          <c:xMode val="edge"/>
          <c:yMode val="edge"/>
          <c:x val="0.25027345109426452"/>
          <c:y val="4.5824737018930466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rgbClr val="147CC1"/>
              </a:solidFill>
              <a:latin typeface="+mn-lt"/>
              <a:ea typeface="+mn-ea"/>
              <a:cs typeface="+mn-cs"/>
            </a:defRPr>
          </a:pPr>
          <a:endParaRPr lang="pl-PL"/>
        </a:p>
      </c:txPr>
    </c:title>
    <c:autoTitleDeleted val="0"/>
    <c:plotArea>
      <c:layout>
        <c:manualLayout>
          <c:layoutTarget val="inner"/>
          <c:xMode val="edge"/>
          <c:yMode val="edge"/>
          <c:x val="0.13463678638978771"/>
          <c:y val="8.7016083961502413E-2"/>
          <c:w val="0.8415544770139175"/>
          <c:h val="0.66882266107415111"/>
        </c:manualLayout>
      </c:layout>
      <c:barChart>
        <c:barDir val="col"/>
        <c:grouping val="clustered"/>
        <c:varyColors val="0"/>
        <c:ser>
          <c:idx val="0"/>
          <c:order val="0"/>
          <c:tx>
            <c:strRef>
              <c:f>'Analiza wskaźników'!$A$12</c:f>
              <c:strCache>
                <c:ptCount val="1"/>
                <c:pt idx="0">
                  <c:v>kwota naliczonych kar umownych [zł]</c:v>
                </c:pt>
              </c:strCache>
            </c:strRef>
          </c:tx>
          <c:spPr>
            <a:solidFill>
              <a:srgbClr val="147CC1"/>
            </a:solidFill>
            <a:ln>
              <a:noFill/>
            </a:ln>
            <a:effectLst/>
          </c:spPr>
          <c:invertIfNegative val="0"/>
          <c:cat>
            <c:strRef>
              <c:f>'Analiza wskaźników'!$N$4:$AF$4</c:f>
              <c:strCache>
                <c:ptCount val="19"/>
                <c:pt idx="0">
                  <c:v>I Q 2020</c:v>
                </c:pt>
                <c:pt idx="1">
                  <c:v>II Q 2020</c:v>
                </c:pt>
                <c:pt idx="2">
                  <c:v>III Q 2020</c:v>
                </c:pt>
                <c:pt idx="3">
                  <c:v>IV Q 2020</c:v>
                </c:pt>
                <c:pt idx="4">
                  <c:v>I Q 2021</c:v>
                </c:pt>
                <c:pt idx="5">
                  <c:v>II Q 2021</c:v>
                </c:pt>
                <c:pt idx="6">
                  <c:v>III Q 2021</c:v>
                </c:pt>
                <c:pt idx="7">
                  <c:v>IV Q 2021</c:v>
                </c:pt>
                <c:pt idx="8">
                  <c:v>I Q 2022</c:v>
                </c:pt>
                <c:pt idx="9">
                  <c:v>II Q 2022</c:v>
                </c:pt>
                <c:pt idx="10">
                  <c:v>III Q 2022</c:v>
                </c:pt>
                <c:pt idx="11">
                  <c:v>IV Q 2022</c:v>
                </c:pt>
                <c:pt idx="12">
                  <c:v>I Q 2023</c:v>
                </c:pt>
                <c:pt idx="13">
                  <c:v>II Q 2023</c:v>
                </c:pt>
                <c:pt idx="14">
                  <c:v>III Q 2023</c:v>
                </c:pt>
                <c:pt idx="15">
                  <c:v>IV Q 2023</c:v>
                </c:pt>
                <c:pt idx="16">
                  <c:v>I Q 2024</c:v>
                </c:pt>
                <c:pt idx="17">
                  <c:v>II Q 2024</c:v>
                </c:pt>
                <c:pt idx="18">
                  <c:v>III Q 2024</c:v>
                </c:pt>
              </c:strCache>
            </c:strRef>
          </c:cat>
          <c:val>
            <c:numRef>
              <c:f>'Analiza wskaźników'!$N$12:$AF$12</c:f>
              <c:numCache>
                <c:formatCode>#,##0.00</c:formatCode>
                <c:ptCount val="19"/>
                <c:pt idx="0">
                  <c:v>420500</c:v>
                </c:pt>
                <c:pt idx="1">
                  <c:v>150800</c:v>
                </c:pt>
                <c:pt idx="2">
                  <c:v>372650</c:v>
                </c:pt>
                <c:pt idx="3">
                  <c:v>270950</c:v>
                </c:pt>
                <c:pt idx="4">
                  <c:v>984600</c:v>
                </c:pt>
                <c:pt idx="5">
                  <c:v>945000</c:v>
                </c:pt>
                <c:pt idx="6">
                  <c:v>1319050</c:v>
                </c:pt>
                <c:pt idx="7">
                  <c:v>1189500</c:v>
                </c:pt>
                <c:pt idx="8">
                  <c:v>2012200</c:v>
                </c:pt>
                <c:pt idx="9">
                  <c:v>2245400</c:v>
                </c:pt>
                <c:pt idx="10">
                  <c:v>1292300</c:v>
                </c:pt>
                <c:pt idx="11">
                  <c:v>597600</c:v>
                </c:pt>
                <c:pt idx="12">
                  <c:v>1573450</c:v>
                </c:pt>
                <c:pt idx="13">
                  <c:v>1737850</c:v>
                </c:pt>
                <c:pt idx="14">
                  <c:v>2269650</c:v>
                </c:pt>
                <c:pt idx="15">
                  <c:v>1664750</c:v>
                </c:pt>
                <c:pt idx="16">
                  <c:v>1708050</c:v>
                </c:pt>
                <c:pt idx="17">
                  <c:v>1027650</c:v>
                </c:pt>
                <c:pt idx="18">
                  <c:v>1197800</c:v>
                </c:pt>
              </c:numCache>
            </c:numRef>
          </c:val>
          <c:extLst>
            <c:ext xmlns:c16="http://schemas.microsoft.com/office/drawing/2014/chart" uri="{C3380CC4-5D6E-409C-BE32-E72D297353CC}">
              <c16:uniqueId val="{00000000-A029-4AD9-AC99-3211DFC824E4}"/>
            </c:ext>
          </c:extLst>
        </c:ser>
        <c:dLbls>
          <c:showLegendKey val="0"/>
          <c:showVal val="0"/>
          <c:showCatName val="0"/>
          <c:showSerName val="0"/>
          <c:showPercent val="0"/>
          <c:showBubbleSize val="0"/>
        </c:dLbls>
        <c:gapWidth val="50"/>
        <c:overlap val="-27"/>
        <c:axId val="2038213984"/>
        <c:axId val="2038202752"/>
      </c:barChart>
      <c:catAx>
        <c:axId val="2038213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solidFill>
                <a:latin typeface="+mn-lt"/>
                <a:ea typeface="+mn-ea"/>
                <a:cs typeface="+mn-cs"/>
              </a:defRPr>
            </a:pPr>
            <a:endParaRPr lang="pl-PL"/>
          </a:p>
        </c:txPr>
        <c:crossAx val="2038202752"/>
        <c:crosses val="autoZero"/>
        <c:auto val="1"/>
        <c:lblAlgn val="ctr"/>
        <c:lblOffset val="100"/>
        <c:noMultiLvlLbl val="0"/>
      </c:catAx>
      <c:valAx>
        <c:axId val="203820275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pl-PL"/>
          </a:p>
        </c:txPr>
        <c:crossAx val="20382139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pl-P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rgbClr val="0070C0"/>
                </a:solidFill>
                <a:latin typeface="+mn-lt"/>
                <a:ea typeface="+mn-ea"/>
                <a:cs typeface="+mn-cs"/>
              </a:defRPr>
            </a:pPr>
            <a:r>
              <a:rPr lang="pl-PL" sz="1200">
                <a:solidFill>
                  <a:srgbClr val="0070C0"/>
                </a:solidFill>
              </a:rPr>
              <a:t>Rosnące</a:t>
            </a:r>
            <a:r>
              <a:rPr lang="pl-PL" sz="1200" baseline="0">
                <a:solidFill>
                  <a:srgbClr val="0070C0"/>
                </a:solidFill>
              </a:rPr>
              <a:t> oczekiwania finansowe POLREGIO</a:t>
            </a:r>
            <a:endParaRPr lang="pl-PL" sz="1200">
              <a:solidFill>
                <a:srgbClr val="0070C0"/>
              </a:solidFill>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rgbClr val="0070C0"/>
              </a:solidFill>
              <a:latin typeface="+mn-lt"/>
              <a:ea typeface="+mn-ea"/>
              <a:cs typeface="+mn-cs"/>
            </a:defRPr>
          </a:pPr>
          <a:endParaRPr lang="pl-PL"/>
        </a:p>
      </c:txPr>
    </c:title>
    <c:autoTitleDeleted val="0"/>
    <c:plotArea>
      <c:layout/>
      <c:barChart>
        <c:barDir val="col"/>
        <c:grouping val="clustered"/>
        <c:varyColors val="0"/>
        <c:ser>
          <c:idx val="0"/>
          <c:order val="0"/>
          <c:tx>
            <c:strRef>
              <c:f>'Wzrost rekompensaty'!$A$5</c:f>
              <c:strCache>
                <c:ptCount val="1"/>
                <c:pt idx="0">
                  <c:v>rekompensata określona z chwilą podpisania umowy</c:v>
                </c:pt>
              </c:strCache>
            </c:strRef>
          </c:tx>
          <c:spPr>
            <a:solidFill>
              <a:srgbClr val="147CC1"/>
            </a:solidFill>
            <a:ln>
              <a:noFill/>
            </a:ln>
            <a:effectLst/>
          </c:spPr>
          <c:invertIfNegative val="0"/>
          <c:cat>
            <c:strRef>
              <c:f>'Wzrost rekompensaty'!$F$4:$N$4</c:f>
              <c:strCache>
                <c:ptCount val="9"/>
                <c:pt idx="0">
                  <c:v>2016/2017</c:v>
                </c:pt>
                <c:pt idx="1">
                  <c:v>2017/2018</c:v>
                </c:pt>
                <c:pt idx="2">
                  <c:v>2018/2019</c:v>
                </c:pt>
                <c:pt idx="3">
                  <c:v>2019/2020</c:v>
                </c:pt>
                <c:pt idx="4">
                  <c:v>2020/2021</c:v>
                </c:pt>
                <c:pt idx="5">
                  <c:v>2021/2022</c:v>
                </c:pt>
                <c:pt idx="6">
                  <c:v>2022/2023</c:v>
                </c:pt>
                <c:pt idx="7">
                  <c:v>2023/2024</c:v>
                </c:pt>
                <c:pt idx="8">
                  <c:v>2024/2025</c:v>
                </c:pt>
              </c:strCache>
            </c:strRef>
          </c:cat>
          <c:val>
            <c:numRef>
              <c:f>'Wzrost rekompensaty'!$F$5:$N$5</c:f>
              <c:numCache>
                <c:formatCode>#,##0.00</c:formatCode>
                <c:ptCount val="9"/>
                <c:pt idx="0">
                  <c:v>35243000</c:v>
                </c:pt>
                <c:pt idx="1">
                  <c:v>35304000</c:v>
                </c:pt>
                <c:pt idx="2">
                  <c:v>36757000</c:v>
                </c:pt>
                <c:pt idx="3">
                  <c:v>36169000</c:v>
                </c:pt>
                <c:pt idx="4">
                  <c:v>73187725</c:v>
                </c:pt>
                <c:pt idx="5">
                  <c:v>73187725</c:v>
                </c:pt>
                <c:pt idx="6">
                  <c:v>87678658</c:v>
                </c:pt>
                <c:pt idx="7">
                  <c:v>100088771</c:v>
                </c:pt>
                <c:pt idx="8">
                  <c:v>110793864</c:v>
                </c:pt>
              </c:numCache>
            </c:numRef>
          </c:val>
          <c:extLst>
            <c:ext xmlns:c16="http://schemas.microsoft.com/office/drawing/2014/chart" uri="{C3380CC4-5D6E-409C-BE32-E72D297353CC}">
              <c16:uniqueId val="{00000000-D76D-4C53-8225-A287C25F91BA}"/>
            </c:ext>
          </c:extLst>
        </c:ser>
        <c:ser>
          <c:idx val="1"/>
          <c:order val="1"/>
          <c:tx>
            <c:strRef>
              <c:f>'Wzrost rekompensaty'!$A$6</c:f>
              <c:strCache>
                <c:ptCount val="1"/>
                <c:pt idx="0">
                  <c:v>rekompensata po przyjęciu rocznego  planu finansowego [z projektu planu na okresy 2024/2025 i 2023/2024]</c:v>
                </c:pt>
              </c:strCache>
            </c:strRef>
          </c:tx>
          <c:spPr>
            <a:solidFill>
              <a:srgbClr val="FFC000"/>
            </a:solidFill>
            <a:ln>
              <a:noFill/>
            </a:ln>
            <a:effectLst/>
          </c:spPr>
          <c:invertIfNegative val="0"/>
          <c:cat>
            <c:strRef>
              <c:f>'Wzrost rekompensaty'!$F$4:$N$4</c:f>
              <c:strCache>
                <c:ptCount val="9"/>
                <c:pt idx="0">
                  <c:v>2016/2017</c:v>
                </c:pt>
                <c:pt idx="1">
                  <c:v>2017/2018</c:v>
                </c:pt>
                <c:pt idx="2">
                  <c:v>2018/2019</c:v>
                </c:pt>
                <c:pt idx="3">
                  <c:v>2019/2020</c:v>
                </c:pt>
                <c:pt idx="4">
                  <c:v>2020/2021</c:v>
                </c:pt>
                <c:pt idx="5">
                  <c:v>2021/2022</c:v>
                </c:pt>
                <c:pt idx="6">
                  <c:v>2022/2023</c:v>
                </c:pt>
                <c:pt idx="7">
                  <c:v>2023/2024</c:v>
                </c:pt>
                <c:pt idx="8">
                  <c:v>2024/2025</c:v>
                </c:pt>
              </c:strCache>
            </c:strRef>
          </c:cat>
          <c:val>
            <c:numRef>
              <c:f>'Wzrost rekompensaty'!$F$6:$N$6</c:f>
              <c:numCache>
                <c:formatCode>#,##0.00</c:formatCode>
                <c:ptCount val="9"/>
                <c:pt idx="0">
                  <c:v>35686930.350000001</c:v>
                </c:pt>
                <c:pt idx="1">
                  <c:v>38631331</c:v>
                </c:pt>
                <c:pt idx="2">
                  <c:v>43141792.270000003</c:v>
                </c:pt>
                <c:pt idx="3">
                  <c:v>47014324.799999997</c:v>
                </c:pt>
                <c:pt idx="4">
                  <c:v>73187725</c:v>
                </c:pt>
                <c:pt idx="5">
                  <c:v>77991531.150000006</c:v>
                </c:pt>
                <c:pt idx="6">
                  <c:v>117631375.94198206</c:v>
                </c:pt>
                <c:pt idx="7">
                  <c:v>147893200.78999999</c:v>
                </c:pt>
                <c:pt idx="8">
                  <c:v>179989079.25</c:v>
                </c:pt>
              </c:numCache>
            </c:numRef>
          </c:val>
          <c:extLst>
            <c:ext xmlns:c16="http://schemas.microsoft.com/office/drawing/2014/chart" uri="{C3380CC4-5D6E-409C-BE32-E72D297353CC}">
              <c16:uniqueId val="{00000001-D76D-4C53-8225-A287C25F91BA}"/>
            </c:ext>
          </c:extLst>
        </c:ser>
        <c:dLbls>
          <c:showLegendKey val="0"/>
          <c:showVal val="0"/>
          <c:showCatName val="0"/>
          <c:showSerName val="0"/>
          <c:showPercent val="0"/>
          <c:showBubbleSize val="0"/>
        </c:dLbls>
        <c:gapWidth val="219"/>
        <c:overlap val="-27"/>
        <c:axId val="937054207"/>
        <c:axId val="937047967"/>
      </c:barChart>
      <c:catAx>
        <c:axId val="9370542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937047967"/>
        <c:crosses val="autoZero"/>
        <c:auto val="1"/>
        <c:lblAlgn val="ctr"/>
        <c:lblOffset val="100"/>
        <c:noMultiLvlLbl val="0"/>
      </c:catAx>
      <c:valAx>
        <c:axId val="937047967"/>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9370542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pl-P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l-PL" b="1" dirty="0"/>
              <a:t>GUBIN - LUBSKO</a:t>
            </a:r>
          </a:p>
          <a:p>
            <a:pPr>
              <a:defRPr/>
            </a:pPr>
            <a:r>
              <a:rPr lang="pl-PL" b="1" dirty="0"/>
              <a:t>LICZBA PODRÓŻNYCH</a:t>
            </a:r>
            <a:r>
              <a:rPr lang="pl-PL" b="1" baseline="0" dirty="0"/>
              <a:t> W POSZCZEGÓLNYCH MIESIĄCACH</a:t>
            </a:r>
            <a:endParaRPr lang="pl-PL" b="1" dirty="0"/>
          </a:p>
        </c:rich>
      </c:tx>
      <c:layout>
        <c:manualLayout>
          <c:xMode val="edge"/>
          <c:yMode val="edge"/>
          <c:x val="0.25231025432165805"/>
          <c:y val="3.595807693329657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l-PL"/>
        </a:p>
      </c:txPr>
    </c:title>
    <c:autoTitleDeleted val="0"/>
    <c:plotArea>
      <c:layout/>
      <c:barChart>
        <c:barDir val="col"/>
        <c:grouping val="clustered"/>
        <c:varyColors val="0"/>
        <c:ser>
          <c:idx val="0"/>
          <c:order val="0"/>
          <c:spPr>
            <a:solidFill>
              <a:schemeClr val="accent1"/>
            </a:solidFill>
            <a:ln>
              <a:noFill/>
            </a:ln>
            <a:effectLst/>
          </c:spPr>
          <c:invertIfNegative val="0"/>
          <c:trendline>
            <c:spPr>
              <a:ln w="19050" cap="rnd">
                <a:solidFill>
                  <a:schemeClr val="accent1"/>
                </a:solidFill>
                <a:prstDash val="sysDot"/>
              </a:ln>
              <a:effectLst/>
            </c:spPr>
            <c:trendlineType val="linear"/>
            <c:dispRSqr val="0"/>
            <c:dispEq val="0"/>
          </c:trendline>
          <c:cat>
            <c:strRef>
              <c:f>DANE!$B$5:$B$16</c:f>
              <c:strCache>
                <c:ptCount val="12"/>
                <c:pt idx="0">
                  <c:v>01-2024</c:v>
                </c:pt>
                <c:pt idx="1">
                  <c:v>02-2024</c:v>
                </c:pt>
                <c:pt idx="2">
                  <c:v>03-2024</c:v>
                </c:pt>
                <c:pt idx="3">
                  <c:v>04-2024</c:v>
                </c:pt>
                <c:pt idx="4">
                  <c:v>05-2024</c:v>
                </c:pt>
                <c:pt idx="5">
                  <c:v>06-2024</c:v>
                </c:pt>
                <c:pt idx="6">
                  <c:v>07-2024</c:v>
                </c:pt>
                <c:pt idx="7">
                  <c:v>08-2024</c:v>
                </c:pt>
                <c:pt idx="8">
                  <c:v>09-2024</c:v>
                </c:pt>
                <c:pt idx="9">
                  <c:v>10-2024</c:v>
                </c:pt>
                <c:pt idx="10">
                  <c:v>11-2024</c:v>
                </c:pt>
                <c:pt idx="11">
                  <c:v>12-2024</c:v>
                </c:pt>
              </c:strCache>
            </c:strRef>
          </c:cat>
          <c:val>
            <c:numRef>
              <c:f>DANE!$C$5:$C$16</c:f>
              <c:numCache>
                <c:formatCode>#,##0</c:formatCode>
                <c:ptCount val="12"/>
                <c:pt idx="0">
                  <c:v>352</c:v>
                </c:pt>
                <c:pt idx="1">
                  <c:v>462</c:v>
                </c:pt>
                <c:pt idx="2">
                  <c:v>812</c:v>
                </c:pt>
                <c:pt idx="3">
                  <c:v>1002</c:v>
                </c:pt>
                <c:pt idx="4">
                  <c:v>850</c:v>
                </c:pt>
                <c:pt idx="5">
                  <c:v>886</c:v>
                </c:pt>
                <c:pt idx="6">
                  <c:v>636</c:v>
                </c:pt>
                <c:pt idx="7">
                  <c:v>526</c:v>
                </c:pt>
                <c:pt idx="8">
                  <c:v>1217</c:v>
                </c:pt>
                <c:pt idx="9">
                  <c:v>1341</c:v>
                </c:pt>
                <c:pt idx="10">
                  <c:v>1095</c:v>
                </c:pt>
                <c:pt idx="11">
                  <c:v>1065</c:v>
                </c:pt>
              </c:numCache>
            </c:numRef>
          </c:val>
          <c:extLst>
            <c:ext xmlns:c16="http://schemas.microsoft.com/office/drawing/2014/chart" uri="{C3380CC4-5D6E-409C-BE32-E72D297353CC}">
              <c16:uniqueId val="{00000001-3AC6-47DC-A240-5FF7D38488D9}"/>
            </c:ext>
          </c:extLst>
        </c:ser>
        <c:dLbls>
          <c:showLegendKey val="0"/>
          <c:showVal val="0"/>
          <c:showCatName val="0"/>
          <c:showSerName val="0"/>
          <c:showPercent val="0"/>
          <c:showBubbleSize val="0"/>
        </c:dLbls>
        <c:gapWidth val="219"/>
        <c:overlap val="-27"/>
        <c:axId val="404652584"/>
        <c:axId val="404650064"/>
        <c:extLst>
          <c:ext xmlns:c15="http://schemas.microsoft.com/office/drawing/2012/chart" uri="{02D57815-91ED-43cb-92C2-25804820EDAC}">
            <c15:filteredBarSeries>
              <c15:ser>
                <c:idx val="1"/>
                <c:order val="1"/>
                <c:spPr>
                  <a:solidFill>
                    <a:schemeClr val="accent2"/>
                  </a:solidFill>
                  <a:ln>
                    <a:noFill/>
                  </a:ln>
                  <a:effectLst/>
                </c:spPr>
                <c:invertIfNegative val="0"/>
                <c:cat>
                  <c:strRef>
                    <c:extLst>
                      <c:ext uri="{02D57815-91ED-43cb-92C2-25804820EDAC}">
                        <c15:formulaRef>
                          <c15:sqref>DANE!$B$5:$B$16</c15:sqref>
                        </c15:formulaRef>
                      </c:ext>
                    </c:extLst>
                    <c:strCache>
                      <c:ptCount val="12"/>
                      <c:pt idx="0">
                        <c:v>01-2024</c:v>
                      </c:pt>
                      <c:pt idx="1">
                        <c:v>02-2024</c:v>
                      </c:pt>
                      <c:pt idx="2">
                        <c:v>03-2024</c:v>
                      </c:pt>
                      <c:pt idx="3">
                        <c:v>04-2024</c:v>
                      </c:pt>
                      <c:pt idx="4">
                        <c:v>05-2024</c:v>
                      </c:pt>
                      <c:pt idx="5">
                        <c:v>06-2024</c:v>
                      </c:pt>
                      <c:pt idx="6">
                        <c:v>07-2024</c:v>
                      </c:pt>
                      <c:pt idx="7">
                        <c:v>08-2024</c:v>
                      </c:pt>
                      <c:pt idx="8">
                        <c:v>09-2024</c:v>
                      </c:pt>
                      <c:pt idx="9">
                        <c:v>10-2024</c:v>
                      </c:pt>
                      <c:pt idx="10">
                        <c:v>11-2024</c:v>
                      </c:pt>
                      <c:pt idx="11">
                        <c:v>12-2024</c:v>
                      </c:pt>
                    </c:strCache>
                  </c:strRef>
                </c:cat>
                <c:val>
                  <c:numRef>
                    <c:extLst>
                      <c:ext uri="{02D57815-91ED-43cb-92C2-25804820EDAC}">
                        <c15:formulaRef>
                          <c15:sqref>DANE!$D$5:$D$16</c15:sqref>
                        </c15:formulaRef>
                      </c:ext>
                    </c:extLst>
                    <c:numCache>
                      <c:formatCode>#,##0.00</c:formatCode>
                      <c:ptCount val="12"/>
                      <c:pt idx="0">
                        <c:v>4151.1400000000003</c:v>
                      </c:pt>
                      <c:pt idx="1">
                        <c:v>4633.68</c:v>
                      </c:pt>
                      <c:pt idx="2">
                        <c:v>6703.09</c:v>
                      </c:pt>
                      <c:pt idx="3">
                        <c:v>8631.7999999999993</c:v>
                      </c:pt>
                      <c:pt idx="4">
                        <c:v>7926.32</c:v>
                      </c:pt>
                      <c:pt idx="5">
                        <c:v>8004.99</c:v>
                      </c:pt>
                      <c:pt idx="6">
                        <c:v>6879.69</c:v>
                      </c:pt>
                      <c:pt idx="7">
                        <c:v>5462.55</c:v>
                      </c:pt>
                      <c:pt idx="8">
                        <c:v>11175.52</c:v>
                      </c:pt>
                      <c:pt idx="9">
                        <c:v>11359.87</c:v>
                      </c:pt>
                      <c:pt idx="10">
                        <c:v>9603.36</c:v>
                      </c:pt>
                      <c:pt idx="11">
                        <c:v>9918.4500000000007</c:v>
                      </c:pt>
                    </c:numCache>
                  </c:numRef>
                </c:val>
                <c:extLst>
                  <c:ext xmlns:c16="http://schemas.microsoft.com/office/drawing/2014/chart" uri="{C3380CC4-5D6E-409C-BE32-E72D297353CC}">
                    <c16:uniqueId val="{00000002-3AC6-47DC-A240-5FF7D38488D9}"/>
                  </c:ext>
                </c:extLst>
              </c15:ser>
            </c15:filteredBarSeries>
          </c:ext>
        </c:extLst>
      </c:barChart>
      <c:catAx>
        <c:axId val="404652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pl-PL"/>
          </a:p>
        </c:txPr>
        <c:crossAx val="404650064"/>
        <c:crosses val="autoZero"/>
        <c:auto val="1"/>
        <c:lblAlgn val="ctr"/>
        <c:lblOffset val="100"/>
        <c:noMultiLvlLbl val="0"/>
      </c:catAx>
      <c:valAx>
        <c:axId val="4046500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pl-PL"/>
          </a:p>
        </c:txPr>
        <c:crossAx val="4046525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l-P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00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00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00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00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00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00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DE401BB7-D3ED-D157-5332-9D9E3A5A57D6}"/>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atin typeface="Arial" charset="0"/>
              </a:defRPr>
            </a:lvl1pPr>
          </a:lstStyle>
          <a:p>
            <a:pPr>
              <a:defRPr/>
            </a:pPr>
            <a:endParaRPr lang="pl-PL"/>
          </a:p>
        </p:txBody>
      </p:sp>
      <p:sp>
        <p:nvSpPr>
          <p:cNvPr id="3" name="Symbol zastępczy daty 2">
            <a:extLst>
              <a:ext uri="{FF2B5EF4-FFF2-40B4-BE49-F238E27FC236}">
                <a16:creationId xmlns:a16="http://schemas.microsoft.com/office/drawing/2014/main" id="{3ABDE570-69F7-29DE-498F-D0FC4B49EA1C}"/>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eaLnBrk="1" hangingPunct="1">
              <a:defRPr sz="1200">
                <a:latin typeface="Arial" charset="0"/>
              </a:defRPr>
            </a:lvl1pPr>
          </a:lstStyle>
          <a:p>
            <a:pPr>
              <a:defRPr/>
            </a:pPr>
            <a:fld id="{1ED85FDC-F5F8-4D02-9724-C40CDBDAFEA4}" type="datetimeFigureOut">
              <a:rPr lang="pl-PL"/>
              <a:pPr>
                <a:defRPr/>
              </a:pPr>
              <a:t>2025-03-10</a:t>
            </a:fld>
            <a:endParaRPr lang="pl-PL"/>
          </a:p>
        </p:txBody>
      </p:sp>
      <p:sp>
        <p:nvSpPr>
          <p:cNvPr id="4" name="Symbol zastępczy stopki 3">
            <a:extLst>
              <a:ext uri="{FF2B5EF4-FFF2-40B4-BE49-F238E27FC236}">
                <a16:creationId xmlns:a16="http://schemas.microsoft.com/office/drawing/2014/main" id="{0D364946-8D00-C7A6-CE03-BFD386BE782B}"/>
              </a:ext>
            </a:extLst>
          </p:cNvPr>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pl-PL"/>
          </a:p>
        </p:txBody>
      </p:sp>
      <p:sp>
        <p:nvSpPr>
          <p:cNvPr id="5" name="Symbol zastępczy numeru slajdu 4">
            <a:extLst>
              <a:ext uri="{FF2B5EF4-FFF2-40B4-BE49-F238E27FC236}">
                <a16:creationId xmlns:a16="http://schemas.microsoft.com/office/drawing/2014/main" id="{3C730725-6481-ECDE-F152-5C5CD08F31F5}"/>
              </a:ext>
            </a:extLst>
          </p:cNvPr>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B60E52E-87B4-4101-8BF5-43DAF3E5E027}" type="slidenum">
              <a:rPr lang="pl-PL" altLang="pl-PL"/>
              <a:pPr>
                <a:defRPr/>
              </a:pPr>
              <a:t>‹#›</a:t>
            </a:fld>
            <a:endParaRPr lang="pl-PL" altLang="pl-PL"/>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a:extLst>
              <a:ext uri="{FF2B5EF4-FFF2-40B4-BE49-F238E27FC236}">
                <a16:creationId xmlns:a16="http://schemas.microsoft.com/office/drawing/2014/main" id="{D52D00F9-58B3-5F9A-35B1-8AEC388A6E2C}"/>
              </a:ext>
            </a:extLst>
          </p:cNvPr>
          <p:cNvSpPr>
            <a:spLocks noGrp="1"/>
          </p:cNvSpPr>
          <p:nvPr>
            <p:ph type="dt" sz="half" idx="10"/>
          </p:nvPr>
        </p:nvSpPr>
        <p:spPr/>
        <p:txBody>
          <a:bodyPr/>
          <a:lstStyle>
            <a:lvl1pPr>
              <a:defRPr/>
            </a:lvl1pPr>
          </a:lstStyle>
          <a:p>
            <a:pPr>
              <a:defRPr/>
            </a:pPr>
            <a:fld id="{9CE667DD-B580-49C0-84E3-B9EFFA3EE01A}" type="datetimeFigureOut">
              <a:rPr lang="pl-PL"/>
              <a:pPr>
                <a:defRPr/>
              </a:pPr>
              <a:t>2025-03-10</a:t>
            </a:fld>
            <a:endParaRPr lang="pl-PL"/>
          </a:p>
        </p:txBody>
      </p:sp>
      <p:sp>
        <p:nvSpPr>
          <p:cNvPr id="5" name="Symbol zastępczy stopki 4">
            <a:extLst>
              <a:ext uri="{FF2B5EF4-FFF2-40B4-BE49-F238E27FC236}">
                <a16:creationId xmlns:a16="http://schemas.microsoft.com/office/drawing/2014/main" id="{0F686EF5-AA65-0184-A37F-83E5ADCC59DD}"/>
              </a:ext>
            </a:extLst>
          </p:cNvPr>
          <p:cNvSpPr>
            <a:spLocks noGrp="1"/>
          </p:cNvSpPr>
          <p:nvPr>
            <p:ph type="ftr" sz="quarter" idx="11"/>
          </p:nvPr>
        </p:nvSpPr>
        <p:spPr/>
        <p:txBody>
          <a:bodyPr/>
          <a:lstStyle>
            <a:lvl1pPr>
              <a:defRPr/>
            </a:lvl1pPr>
          </a:lstStyle>
          <a:p>
            <a:pPr>
              <a:defRPr/>
            </a:pPr>
            <a:endParaRPr lang="pl-PL"/>
          </a:p>
        </p:txBody>
      </p:sp>
      <p:sp>
        <p:nvSpPr>
          <p:cNvPr id="6" name="Symbol zastępczy numeru slajdu 5">
            <a:extLst>
              <a:ext uri="{FF2B5EF4-FFF2-40B4-BE49-F238E27FC236}">
                <a16:creationId xmlns:a16="http://schemas.microsoft.com/office/drawing/2014/main" id="{55BC2597-4414-C8C3-E704-8D3B5C9D6E31}"/>
              </a:ext>
            </a:extLst>
          </p:cNvPr>
          <p:cNvSpPr>
            <a:spLocks noGrp="1"/>
          </p:cNvSpPr>
          <p:nvPr>
            <p:ph type="sldNum" sz="quarter" idx="12"/>
          </p:nvPr>
        </p:nvSpPr>
        <p:spPr/>
        <p:txBody>
          <a:bodyPr/>
          <a:lstStyle>
            <a:lvl1pPr>
              <a:defRPr/>
            </a:lvl1pPr>
          </a:lstStyle>
          <a:p>
            <a:pPr>
              <a:defRPr/>
            </a:pPr>
            <a:fld id="{5E54458B-936D-4ECA-8660-238B1C0B8529}" type="slidenum">
              <a:rPr lang="pl-PL" altLang="pl-PL"/>
              <a:pPr>
                <a:defRPr/>
              </a:pPr>
              <a:t>‹#›</a:t>
            </a:fld>
            <a:endParaRPr lang="pl-PL" altLang="pl-PL"/>
          </a:p>
        </p:txBody>
      </p:sp>
    </p:spTree>
    <p:extLst>
      <p:ext uri="{BB962C8B-B14F-4D97-AF65-F5344CB8AC3E}">
        <p14:creationId xmlns:p14="http://schemas.microsoft.com/office/powerpoint/2010/main" val="2689460744"/>
      </p:ext>
    </p:extLst>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2D5C7CF3-5072-CE6B-0D54-EE5D4FDD70E2}"/>
              </a:ext>
            </a:extLst>
          </p:cNvPr>
          <p:cNvSpPr>
            <a:spLocks noGrp="1"/>
          </p:cNvSpPr>
          <p:nvPr>
            <p:ph type="dt" sz="half" idx="10"/>
          </p:nvPr>
        </p:nvSpPr>
        <p:spPr/>
        <p:txBody>
          <a:bodyPr/>
          <a:lstStyle>
            <a:lvl1pPr>
              <a:defRPr/>
            </a:lvl1pPr>
          </a:lstStyle>
          <a:p>
            <a:pPr>
              <a:defRPr/>
            </a:pPr>
            <a:fld id="{78354047-CEC3-490E-AD0C-09EA515AF7BC}" type="datetimeFigureOut">
              <a:rPr lang="pl-PL"/>
              <a:pPr>
                <a:defRPr/>
              </a:pPr>
              <a:t>2025-03-10</a:t>
            </a:fld>
            <a:endParaRPr lang="pl-PL"/>
          </a:p>
        </p:txBody>
      </p:sp>
      <p:sp>
        <p:nvSpPr>
          <p:cNvPr id="5" name="Symbol zastępczy stopki 4">
            <a:extLst>
              <a:ext uri="{FF2B5EF4-FFF2-40B4-BE49-F238E27FC236}">
                <a16:creationId xmlns:a16="http://schemas.microsoft.com/office/drawing/2014/main" id="{D6099D58-EF83-6A57-A27B-34E16CE59A20}"/>
              </a:ext>
            </a:extLst>
          </p:cNvPr>
          <p:cNvSpPr>
            <a:spLocks noGrp="1"/>
          </p:cNvSpPr>
          <p:nvPr>
            <p:ph type="ftr" sz="quarter" idx="11"/>
          </p:nvPr>
        </p:nvSpPr>
        <p:spPr/>
        <p:txBody>
          <a:bodyPr/>
          <a:lstStyle>
            <a:lvl1pPr>
              <a:defRPr/>
            </a:lvl1pPr>
          </a:lstStyle>
          <a:p>
            <a:pPr>
              <a:defRPr/>
            </a:pPr>
            <a:endParaRPr lang="pl-PL"/>
          </a:p>
        </p:txBody>
      </p:sp>
      <p:sp>
        <p:nvSpPr>
          <p:cNvPr id="6" name="Symbol zastępczy numeru slajdu 5">
            <a:extLst>
              <a:ext uri="{FF2B5EF4-FFF2-40B4-BE49-F238E27FC236}">
                <a16:creationId xmlns:a16="http://schemas.microsoft.com/office/drawing/2014/main" id="{A14C39DF-DBA9-32BA-DC1A-67AD246F8143}"/>
              </a:ext>
            </a:extLst>
          </p:cNvPr>
          <p:cNvSpPr>
            <a:spLocks noGrp="1"/>
          </p:cNvSpPr>
          <p:nvPr>
            <p:ph type="sldNum" sz="quarter" idx="12"/>
          </p:nvPr>
        </p:nvSpPr>
        <p:spPr/>
        <p:txBody>
          <a:bodyPr/>
          <a:lstStyle>
            <a:lvl1pPr>
              <a:defRPr/>
            </a:lvl1pPr>
          </a:lstStyle>
          <a:p>
            <a:pPr>
              <a:defRPr/>
            </a:pPr>
            <a:fld id="{1CBC045C-3B18-4269-A9D2-005F36E76E57}" type="slidenum">
              <a:rPr lang="pl-PL" altLang="pl-PL"/>
              <a:pPr>
                <a:defRPr/>
              </a:pPr>
              <a:t>‹#›</a:t>
            </a:fld>
            <a:endParaRPr lang="pl-PL" altLang="pl-PL"/>
          </a:p>
        </p:txBody>
      </p:sp>
    </p:spTree>
    <p:extLst>
      <p:ext uri="{BB962C8B-B14F-4D97-AF65-F5344CB8AC3E}">
        <p14:creationId xmlns:p14="http://schemas.microsoft.com/office/powerpoint/2010/main" val="2725874960"/>
      </p:ext>
    </p:extLst>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1A6C8EC2-B7E8-70A0-5F73-1338273A2A3C}"/>
              </a:ext>
            </a:extLst>
          </p:cNvPr>
          <p:cNvSpPr>
            <a:spLocks noGrp="1"/>
          </p:cNvSpPr>
          <p:nvPr>
            <p:ph type="dt" sz="half" idx="10"/>
          </p:nvPr>
        </p:nvSpPr>
        <p:spPr/>
        <p:txBody>
          <a:bodyPr/>
          <a:lstStyle>
            <a:lvl1pPr>
              <a:defRPr/>
            </a:lvl1pPr>
          </a:lstStyle>
          <a:p>
            <a:pPr>
              <a:defRPr/>
            </a:pPr>
            <a:fld id="{DC23EE35-B5FD-45B5-A93D-4CEB6B375142}" type="datetimeFigureOut">
              <a:rPr lang="pl-PL"/>
              <a:pPr>
                <a:defRPr/>
              </a:pPr>
              <a:t>2025-03-10</a:t>
            </a:fld>
            <a:endParaRPr lang="pl-PL"/>
          </a:p>
        </p:txBody>
      </p:sp>
      <p:sp>
        <p:nvSpPr>
          <p:cNvPr id="5" name="Symbol zastępczy stopki 4">
            <a:extLst>
              <a:ext uri="{FF2B5EF4-FFF2-40B4-BE49-F238E27FC236}">
                <a16:creationId xmlns:a16="http://schemas.microsoft.com/office/drawing/2014/main" id="{D7DBB364-25AF-80A3-4627-3034FA0B4BD8}"/>
              </a:ext>
            </a:extLst>
          </p:cNvPr>
          <p:cNvSpPr>
            <a:spLocks noGrp="1"/>
          </p:cNvSpPr>
          <p:nvPr>
            <p:ph type="ftr" sz="quarter" idx="11"/>
          </p:nvPr>
        </p:nvSpPr>
        <p:spPr/>
        <p:txBody>
          <a:bodyPr/>
          <a:lstStyle>
            <a:lvl1pPr>
              <a:defRPr/>
            </a:lvl1pPr>
          </a:lstStyle>
          <a:p>
            <a:pPr>
              <a:defRPr/>
            </a:pPr>
            <a:endParaRPr lang="pl-PL"/>
          </a:p>
        </p:txBody>
      </p:sp>
      <p:sp>
        <p:nvSpPr>
          <p:cNvPr id="6" name="Symbol zastępczy numeru slajdu 5">
            <a:extLst>
              <a:ext uri="{FF2B5EF4-FFF2-40B4-BE49-F238E27FC236}">
                <a16:creationId xmlns:a16="http://schemas.microsoft.com/office/drawing/2014/main" id="{5A5AD0F6-CEB4-2EE7-0242-55A36B855283}"/>
              </a:ext>
            </a:extLst>
          </p:cNvPr>
          <p:cNvSpPr>
            <a:spLocks noGrp="1"/>
          </p:cNvSpPr>
          <p:nvPr>
            <p:ph type="sldNum" sz="quarter" idx="12"/>
          </p:nvPr>
        </p:nvSpPr>
        <p:spPr/>
        <p:txBody>
          <a:bodyPr/>
          <a:lstStyle>
            <a:lvl1pPr>
              <a:defRPr/>
            </a:lvl1pPr>
          </a:lstStyle>
          <a:p>
            <a:pPr>
              <a:defRPr/>
            </a:pPr>
            <a:fld id="{D351A96F-5505-4F02-8861-F5F83A97106C}" type="slidenum">
              <a:rPr lang="pl-PL" altLang="pl-PL"/>
              <a:pPr>
                <a:defRPr/>
              </a:pPr>
              <a:t>‹#›</a:t>
            </a:fld>
            <a:endParaRPr lang="pl-PL" altLang="pl-PL"/>
          </a:p>
        </p:txBody>
      </p:sp>
    </p:spTree>
    <p:extLst>
      <p:ext uri="{BB962C8B-B14F-4D97-AF65-F5344CB8AC3E}">
        <p14:creationId xmlns:p14="http://schemas.microsoft.com/office/powerpoint/2010/main" val="256513604"/>
      </p:ext>
    </p:extLst>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EE1A98D4-71A4-C5F6-5BAB-29E503BB38FE}"/>
              </a:ext>
            </a:extLst>
          </p:cNvPr>
          <p:cNvSpPr>
            <a:spLocks noGrp="1"/>
          </p:cNvSpPr>
          <p:nvPr>
            <p:ph type="dt" sz="half" idx="10"/>
          </p:nvPr>
        </p:nvSpPr>
        <p:spPr/>
        <p:txBody>
          <a:bodyPr/>
          <a:lstStyle>
            <a:lvl1pPr>
              <a:defRPr/>
            </a:lvl1pPr>
          </a:lstStyle>
          <a:p>
            <a:pPr>
              <a:defRPr/>
            </a:pPr>
            <a:fld id="{242702A4-C771-4D16-9B4D-EF9AA38439F5}" type="datetimeFigureOut">
              <a:rPr lang="pl-PL"/>
              <a:pPr>
                <a:defRPr/>
              </a:pPr>
              <a:t>2025-03-10</a:t>
            </a:fld>
            <a:endParaRPr lang="pl-PL"/>
          </a:p>
        </p:txBody>
      </p:sp>
      <p:sp>
        <p:nvSpPr>
          <p:cNvPr id="5" name="Symbol zastępczy stopki 4">
            <a:extLst>
              <a:ext uri="{FF2B5EF4-FFF2-40B4-BE49-F238E27FC236}">
                <a16:creationId xmlns:a16="http://schemas.microsoft.com/office/drawing/2014/main" id="{715E1FC5-8C46-FC68-D26E-E949BB7DFB53}"/>
              </a:ext>
            </a:extLst>
          </p:cNvPr>
          <p:cNvSpPr>
            <a:spLocks noGrp="1"/>
          </p:cNvSpPr>
          <p:nvPr>
            <p:ph type="ftr" sz="quarter" idx="11"/>
          </p:nvPr>
        </p:nvSpPr>
        <p:spPr/>
        <p:txBody>
          <a:bodyPr/>
          <a:lstStyle>
            <a:lvl1pPr>
              <a:defRPr/>
            </a:lvl1pPr>
          </a:lstStyle>
          <a:p>
            <a:pPr>
              <a:defRPr/>
            </a:pPr>
            <a:endParaRPr lang="pl-PL"/>
          </a:p>
        </p:txBody>
      </p:sp>
      <p:sp>
        <p:nvSpPr>
          <p:cNvPr id="6" name="Symbol zastępczy numeru slajdu 5">
            <a:extLst>
              <a:ext uri="{FF2B5EF4-FFF2-40B4-BE49-F238E27FC236}">
                <a16:creationId xmlns:a16="http://schemas.microsoft.com/office/drawing/2014/main" id="{6ACB602A-CC97-DD75-33AB-35404BB989AF}"/>
              </a:ext>
            </a:extLst>
          </p:cNvPr>
          <p:cNvSpPr>
            <a:spLocks noGrp="1"/>
          </p:cNvSpPr>
          <p:nvPr>
            <p:ph type="sldNum" sz="quarter" idx="12"/>
          </p:nvPr>
        </p:nvSpPr>
        <p:spPr/>
        <p:txBody>
          <a:bodyPr/>
          <a:lstStyle>
            <a:lvl1pPr>
              <a:defRPr/>
            </a:lvl1pPr>
          </a:lstStyle>
          <a:p>
            <a:pPr>
              <a:defRPr/>
            </a:pPr>
            <a:fld id="{E018B151-5CCF-4C32-AA9A-93C0D46789EC}" type="slidenum">
              <a:rPr lang="pl-PL" altLang="pl-PL"/>
              <a:pPr>
                <a:defRPr/>
              </a:pPr>
              <a:t>‹#›</a:t>
            </a:fld>
            <a:endParaRPr lang="pl-PL" altLang="pl-PL"/>
          </a:p>
        </p:txBody>
      </p:sp>
    </p:spTree>
    <p:extLst>
      <p:ext uri="{BB962C8B-B14F-4D97-AF65-F5344CB8AC3E}">
        <p14:creationId xmlns:p14="http://schemas.microsoft.com/office/powerpoint/2010/main" val="1421941373"/>
      </p:ext>
    </p:extLst>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20B1F748-BCA9-AF3F-8379-C119F9DC1BF2}"/>
              </a:ext>
            </a:extLst>
          </p:cNvPr>
          <p:cNvSpPr>
            <a:spLocks noGrp="1"/>
          </p:cNvSpPr>
          <p:nvPr>
            <p:ph type="dt" sz="half" idx="10"/>
          </p:nvPr>
        </p:nvSpPr>
        <p:spPr/>
        <p:txBody>
          <a:bodyPr/>
          <a:lstStyle>
            <a:lvl1pPr>
              <a:defRPr/>
            </a:lvl1pPr>
          </a:lstStyle>
          <a:p>
            <a:pPr>
              <a:defRPr/>
            </a:pPr>
            <a:fld id="{D3741BA9-CF51-48E9-A723-D0998BC79876}" type="datetimeFigureOut">
              <a:rPr lang="pl-PL"/>
              <a:pPr>
                <a:defRPr/>
              </a:pPr>
              <a:t>2025-03-10</a:t>
            </a:fld>
            <a:endParaRPr lang="pl-PL"/>
          </a:p>
        </p:txBody>
      </p:sp>
      <p:sp>
        <p:nvSpPr>
          <p:cNvPr id="5" name="Symbol zastępczy stopki 4">
            <a:extLst>
              <a:ext uri="{FF2B5EF4-FFF2-40B4-BE49-F238E27FC236}">
                <a16:creationId xmlns:a16="http://schemas.microsoft.com/office/drawing/2014/main" id="{B16D8849-1EEC-E398-ACBB-3CA4C5B562AF}"/>
              </a:ext>
            </a:extLst>
          </p:cNvPr>
          <p:cNvSpPr>
            <a:spLocks noGrp="1"/>
          </p:cNvSpPr>
          <p:nvPr>
            <p:ph type="ftr" sz="quarter" idx="11"/>
          </p:nvPr>
        </p:nvSpPr>
        <p:spPr/>
        <p:txBody>
          <a:bodyPr/>
          <a:lstStyle>
            <a:lvl1pPr>
              <a:defRPr/>
            </a:lvl1pPr>
          </a:lstStyle>
          <a:p>
            <a:pPr>
              <a:defRPr/>
            </a:pPr>
            <a:endParaRPr lang="pl-PL"/>
          </a:p>
        </p:txBody>
      </p:sp>
      <p:sp>
        <p:nvSpPr>
          <p:cNvPr id="6" name="Symbol zastępczy numeru slajdu 5">
            <a:extLst>
              <a:ext uri="{FF2B5EF4-FFF2-40B4-BE49-F238E27FC236}">
                <a16:creationId xmlns:a16="http://schemas.microsoft.com/office/drawing/2014/main" id="{C0A47EAF-F97A-627B-6A85-9872A7F09DCB}"/>
              </a:ext>
            </a:extLst>
          </p:cNvPr>
          <p:cNvSpPr>
            <a:spLocks noGrp="1"/>
          </p:cNvSpPr>
          <p:nvPr>
            <p:ph type="sldNum" sz="quarter" idx="12"/>
          </p:nvPr>
        </p:nvSpPr>
        <p:spPr/>
        <p:txBody>
          <a:bodyPr/>
          <a:lstStyle>
            <a:lvl1pPr>
              <a:defRPr/>
            </a:lvl1pPr>
          </a:lstStyle>
          <a:p>
            <a:pPr>
              <a:defRPr/>
            </a:pPr>
            <a:fld id="{3141430B-6505-44FE-AC32-21A7AC35AA7F}" type="slidenum">
              <a:rPr lang="pl-PL" altLang="pl-PL"/>
              <a:pPr>
                <a:defRPr/>
              </a:pPr>
              <a:t>‹#›</a:t>
            </a:fld>
            <a:endParaRPr lang="pl-PL" altLang="pl-PL"/>
          </a:p>
        </p:txBody>
      </p:sp>
    </p:spTree>
    <p:extLst>
      <p:ext uri="{BB962C8B-B14F-4D97-AF65-F5344CB8AC3E}">
        <p14:creationId xmlns:p14="http://schemas.microsoft.com/office/powerpoint/2010/main" val="2645169646"/>
      </p:ext>
    </p:extLst>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3">
            <a:extLst>
              <a:ext uri="{FF2B5EF4-FFF2-40B4-BE49-F238E27FC236}">
                <a16:creationId xmlns:a16="http://schemas.microsoft.com/office/drawing/2014/main" id="{F291DC2C-BAF0-5039-E2CD-041B7B1F52CF}"/>
              </a:ext>
            </a:extLst>
          </p:cNvPr>
          <p:cNvSpPr>
            <a:spLocks noGrp="1"/>
          </p:cNvSpPr>
          <p:nvPr>
            <p:ph type="dt" sz="half" idx="10"/>
          </p:nvPr>
        </p:nvSpPr>
        <p:spPr/>
        <p:txBody>
          <a:bodyPr/>
          <a:lstStyle>
            <a:lvl1pPr>
              <a:defRPr/>
            </a:lvl1pPr>
          </a:lstStyle>
          <a:p>
            <a:pPr>
              <a:defRPr/>
            </a:pPr>
            <a:fld id="{8C91377A-D2F0-4022-8C9C-C5C46E6CA98A}" type="datetimeFigureOut">
              <a:rPr lang="pl-PL"/>
              <a:pPr>
                <a:defRPr/>
              </a:pPr>
              <a:t>2025-03-10</a:t>
            </a:fld>
            <a:endParaRPr lang="pl-PL"/>
          </a:p>
        </p:txBody>
      </p:sp>
      <p:sp>
        <p:nvSpPr>
          <p:cNvPr id="6" name="Symbol zastępczy stopki 4">
            <a:extLst>
              <a:ext uri="{FF2B5EF4-FFF2-40B4-BE49-F238E27FC236}">
                <a16:creationId xmlns:a16="http://schemas.microsoft.com/office/drawing/2014/main" id="{DC7746FB-A967-BDC8-3D0C-9D876B2579B2}"/>
              </a:ext>
            </a:extLst>
          </p:cNvPr>
          <p:cNvSpPr>
            <a:spLocks noGrp="1"/>
          </p:cNvSpPr>
          <p:nvPr>
            <p:ph type="ftr" sz="quarter" idx="11"/>
          </p:nvPr>
        </p:nvSpPr>
        <p:spPr/>
        <p:txBody>
          <a:bodyPr/>
          <a:lstStyle>
            <a:lvl1pPr>
              <a:defRPr/>
            </a:lvl1pPr>
          </a:lstStyle>
          <a:p>
            <a:pPr>
              <a:defRPr/>
            </a:pPr>
            <a:endParaRPr lang="pl-PL"/>
          </a:p>
        </p:txBody>
      </p:sp>
      <p:sp>
        <p:nvSpPr>
          <p:cNvPr id="7" name="Symbol zastępczy numeru slajdu 5">
            <a:extLst>
              <a:ext uri="{FF2B5EF4-FFF2-40B4-BE49-F238E27FC236}">
                <a16:creationId xmlns:a16="http://schemas.microsoft.com/office/drawing/2014/main" id="{284703D0-3A96-B4F3-36BD-48D7FD79353C}"/>
              </a:ext>
            </a:extLst>
          </p:cNvPr>
          <p:cNvSpPr>
            <a:spLocks noGrp="1"/>
          </p:cNvSpPr>
          <p:nvPr>
            <p:ph type="sldNum" sz="quarter" idx="12"/>
          </p:nvPr>
        </p:nvSpPr>
        <p:spPr/>
        <p:txBody>
          <a:bodyPr/>
          <a:lstStyle>
            <a:lvl1pPr>
              <a:defRPr/>
            </a:lvl1pPr>
          </a:lstStyle>
          <a:p>
            <a:pPr>
              <a:defRPr/>
            </a:pPr>
            <a:fld id="{75710D26-6256-42F8-85A8-ED7CC1A2AF82}" type="slidenum">
              <a:rPr lang="pl-PL" altLang="pl-PL"/>
              <a:pPr>
                <a:defRPr/>
              </a:pPr>
              <a:t>‹#›</a:t>
            </a:fld>
            <a:endParaRPr lang="pl-PL" altLang="pl-PL"/>
          </a:p>
        </p:txBody>
      </p:sp>
    </p:spTree>
    <p:extLst>
      <p:ext uri="{BB962C8B-B14F-4D97-AF65-F5344CB8AC3E}">
        <p14:creationId xmlns:p14="http://schemas.microsoft.com/office/powerpoint/2010/main" val="510875539"/>
      </p:ext>
    </p:extLst>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3">
            <a:extLst>
              <a:ext uri="{FF2B5EF4-FFF2-40B4-BE49-F238E27FC236}">
                <a16:creationId xmlns:a16="http://schemas.microsoft.com/office/drawing/2014/main" id="{C0C8B8BC-8DFC-EF59-D144-C6C862D8F5B7}"/>
              </a:ext>
            </a:extLst>
          </p:cNvPr>
          <p:cNvSpPr>
            <a:spLocks noGrp="1"/>
          </p:cNvSpPr>
          <p:nvPr>
            <p:ph type="dt" sz="half" idx="10"/>
          </p:nvPr>
        </p:nvSpPr>
        <p:spPr/>
        <p:txBody>
          <a:bodyPr/>
          <a:lstStyle>
            <a:lvl1pPr>
              <a:defRPr/>
            </a:lvl1pPr>
          </a:lstStyle>
          <a:p>
            <a:pPr>
              <a:defRPr/>
            </a:pPr>
            <a:fld id="{2E196046-1856-41B2-98EE-4B5DF843B466}" type="datetimeFigureOut">
              <a:rPr lang="pl-PL"/>
              <a:pPr>
                <a:defRPr/>
              </a:pPr>
              <a:t>2025-03-10</a:t>
            </a:fld>
            <a:endParaRPr lang="pl-PL"/>
          </a:p>
        </p:txBody>
      </p:sp>
      <p:sp>
        <p:nvSpPr>
          <p:cNvPr id="8" name="Symbol zastępczy stopki 4">
            <a:extLst>
              <a:ext uri="{FF2B5EF4-FFF2-40B4-BE49-F238E27FC236}">
                <a16:creationId xmlns:a16="http://schemas.microsoft.com/office/drawing/2014/main" id="{5B71AA32-B09C-32B3-09AD-B64E0BFA2B80}"/>
              </a:ext>
            </a:extLst>
          </p:cNvPr>
          <p:cNvSpPr>
            <a:spLocks noGrp="1"/>
          </p:cNvSpPr>
          <p:nvPr>
            <p:ph type="ftr" sz="quarter" idx="11"/>
          </p:nvPr>
        </p:nvSpPr>
        <p:spPr/>
        <p:txBody>
          <a:bodyPr/>
          <a:lstStyle>
            <a:lvl1pPr>
              <a:defRPr/>
            </a:lvl1pPr>
          </a:lstStyle>
          <a:p>
            <a:pPr>
              <a:defRPr/>
            </a:pPr>
            <a:endParaRPr lang="pl-PL"/>
          </a:p>
        </p:txBody>
      </p:sp>
      <p:sp>
        <p:nvSpPr>
          <p:cNvPr id="9" name="Symbol zastępczy numeru slajdu 5">
            <a:extLst>
              <a:ext uri="{FF2B5EF4-FFF2-40B4-BE49-F238E27FC236}">
                <a16:creationId xmlns:a16="http://schemas.microsoft.com/office/drawing/2014/main" id="{B03938E4-0275-7CC3-9BCA-DC2947BBE9A5}"/>
              </a:ext>
            </a:extLst>
          </p:cNvPr>
          <p:cNvSpPr>
            <a:spLocks noGrp="1"/>
          </p:cNvSpPr>
          <p:nvPr>
            <p:ph type="sldNum" sz="quarter" idx="12"/>
          </p:nvPr>
        </p:nvSpPr>
        <p:spPr/>
        <p:txBody>
          <a:bodyPr/>
          <a:lstStyle>
            <a:lvl1pPr>
              <a:defRPr/>
            </a:lvl1pPr>
          </a:lstStyle>
          <a:p>
            <a:pPr>
              <a:defRPr/>
            </a:pPr>
            <a:fld id="{0CFD6896-9E35-42D1-9729-CD90214923C0}" type="slidenum">
              <a:rPr lang="pl-PL" altLang="pl-PL"/>
              <a:pPr>
                <a:defRPr/>
              </a:pPr>
              <a:t>‹#›</a:t>
            </a:fld>
            <a:endParaRPr lang="pl-PL" altLang="pl-PL"/>
          </a:p>
        </p:txBody>
      </p:sp>
    </p:spTree>
    <p:extLst>
      <p:ext uri="{BB962C8B-B14F-4D97-AF65-F5344CB8AC3E}">
        <p14:creationId xmlns:p14="http://schemas.microsoft.com/office/powerpoint/2010/main" val="2236132568"/>
      </p:ext>
    </p:extLst>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3">
            <a:extLst>
              <a:ext uri="{FF2B5EF4-FFF2-40B4-BE49-F238E27FC236}">
                <a16:creationId xmlns:a16="http://schemas.microsoft.com/office/drawing/2014/main" id="{B89FE29B-6F1C-676D-707A-4C88608FB41E}"/>
              </a:ext>
            </a:extLst>
          </p:cNvPr>
          <p:cNvSpPr>
            <a:spLocks noGrp="1"/>
          </p:cNvSpPr>
          <p:nvPr>
            <p:ph type="dt" sz="half" idx="10"/>
          </p:nvPr>
        </p:nvSpPr>
        <p:spPr/>
        <p:txBody>
          <a:bodyPr/>
          <a:lstStyle>
            <a:lvl1pPr>
              <a:defRPr/>
            </a:lvl1pPr>
          </a:lstStyle>
          <a:p>
            <a:pPr>
              <a:defRPr/>
            </a:pPr>
            <a:fld id="{35526AE9-8226-4BF5-A787-9A08FA4AC7A6}" type="datetimeFigureOut">
              <a:rPr lang="pl-PL"/>
              <a:pPr>
                <a:defRPr/>
              </a:pPr>
              <a:t>2025-03-10</a:t>
            </a:fld>
            <a:endParaRPr lang="pl-PL"/>
          </a:p>
        </p:txBody>
      </p:sp>
      <p:sp>
        <p:nvSpPr>
          <p:cNvPr id="4" name="Symbol zastępczy stopki 4">
            <a:extLst>
              <a:ext uri="{FF2B5EF4-FFF2-40B4-BE49-F238E27FC236}">
                <a16:creationId xmlns:a16="http://schemas.microsoft.com/office/drawing/2014/main" id="{589591F9-147E-5AB2-7F07-261DAFBF58DD}"/>
              </a:ext>
            </a:extLst>
          </p:cNvPr>
          <p:cNvSpPr>
            <a:spLocks noGrp="1"/>
          </p:cNvSpPr>
          <p:nvPr>
            <p:ph type="ftr" sz="quarter" idx="11"/>
          </p:nvPr>
        </p:nvSpPr>
        <p:spPr/>
        <p:txBody>
          <a:bodyPr/>
          <a:lstStyle>
            <a:lvl1pPr>
              <a:defRPr/>
            </a:lvl1pPr>
          </a:lstStyle>
          <a:p>
            <a:pPr>
              <a:defRPr/>
            </a:pPr>
            <a:endParaRPr lang="pl-PL"/>
          </a:p>
        </p:txBody>
      </p:sp>
      <p:sp>
        <p:nvSpPr>
          <p:cNvPr id="5" name="Symbol zastępczy numeru slajdu 5">
            <a:extLst>
              <a:ext uri="{FF2B5EF4-FFF2-40B4-BE49-F238E27FC236}">
                <a16:creationId xmlns:a16="http://schemas.microsoft.com/office/drawing/2014/main" id="{BE7E1328-644C-392C-03D3-9875094899CB}"/>
              </a:ext>
            </a:extLst>
          </p:cNvPr>
          <p:cNvSpPr>
            <a:spLocks noGrp="1"/>
          </p:cNvSpPr>
          <p:nvPr>
            <p:ph type="sldNum" sz="quarter" idx="12"/>
          </p:nvPr>
        </p:nvSpPr>
        <p:spPr/>
        <p:txBody>
          <a:bodyPr/>
          <a:lstStyle>
            <a:lvl1pPr>
              <a:defRPr/>
            </a:lvl1pPr>
          </a:lstStyle>
          <a:p>
            <a:pPr>
              <a:defRPr/>
            </a:pPr>
            <a:fld id="{82FC6199-2C44-4A69-A454-37A886E807E0}" type="slidenum">
              <a:rPr lang="pl-PL" altLang="pl-PL"/>
              <a:pPr>
                <a:defRPr/>
              </a:pPr>
              <a:t>‹#›</a:t>
            </a:fld>
            <a:endParaRPr lang="pl-PL" altLang="pl-PL"/>
          </a:p>
        </p:txBody>
      </p:sp>
    </p:spTree>
    <p:extLst>
      <p:ext uri="{BB962C8B-B14F-4D97-AF65-F5344CB8AC3E}">
        <p14:creationId xmlns:p14="http://schemas.microsoft.com/office/powerpoint/2010/main" val="3328601813"/>
      </p:ext>
    </p:extLst>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a:extLst>
              <a:ext uri="{FF2B5EF4-FFF2-40B4-BE49-F238E27FC236}">
                <a16:creationId xmlns:a16="http://schemas.microsoft.com/office/drawing/2014/main" id="{F759AAE5-7A15-4AF1-CB9E-D3A745010514}"/>
              </a:ext>
            </a:extLst>
          </p:cNvPr>
          <p:cNvSpPr>
            <a:spLocks noGrp="1"/>
          </p:cNvSpPr>
          <p:nvPr>
            <p:ph type="dt" sz="half" idx="10"/>
          </p:nvPr>
        </p:nvSpPr>
        <p:spPr/>
        <p:txBody>
          <a:bodyPr/>
          <a:lstStyle>
            <a:lvl1pPr>
              <a:defRPr/>
            </a:lvl1pPr>
          </a:lstStyle>
          <a:p>
            <a:pPr>
              <a:defRPr/>
            </a:pPr>
            <a:fld id="{998FEFDA-7A90-4D9F-9967-FA4F2AF28A25}" type="datetimeFigureOut">
              <a:rPr lang="pl-PL"/>
              <a:pPr>
                <a:defRPr/>
              </a:pPr>
              <a:t>2025-03-10</a:t>
            </a:fld>
            <a:endParaRPr lang="pl-PL"/>
          </a:p>
        </p:txBody>
      </p:sp>
      <p:sp>
        <p:nvSpPr>
          <p:cNvPr id="3" name="Symbol zastępczy stopki 4">
            <a:extLst>
              <a:ext uri="{FF2B5EF4-FFF2-40B4-BE49-F238E27FC236}">
                <a16:creationId xmlns:a16="http://schemas.microsoft.com/office/drawing/2014/main" id="{E57746F2-3911-6CA0-BBD3-4E9E2B9065F1}"/>
              </a:ext>
            </a:extLst>
          </p:cNvPr>
          <p:cNvSpPr>
            <a:spLocks noGrp="1"/>
          </p:cNvSpPr>
          <p:nvPr>
            <p:ph type="ftr" sz="quarter" idx="11"/>
          </p:nvPr>
        </p:nvSpPr>
        <p:spPr/>
        <p:txBody>
          <a:bodyPr/>
          <a:lstStyle>
            <a:lvl1pPr>
              <a:defRPr/>
            </a:lvl1pPr>
          </a:lstStyle>
          <a:p>
            <a:pPr>
              <a:defRPr/>
            </a:pPr>
            <a:endParaRPr lang="pl-PL"/>
          </a:p>
        </p:txBody>
      </p:sp>
      <p:sp>
        <p:nvSpPr>
          <p:cNvPr id="4" name="Symbol zastępczy numeru slajdu 5">
            <a:extLst>
              <a:ext uri="{FF2B5EF4-FFF2-40B4-BE49-F238E27FC236}">
                <a16:creationId xmlns:a16="http://schemas.microsoft.com/office/drawing/2014/main" id="{D878CB91-CD2B-E507-BB4A-FC29690BFCB2}"/>
              </a:ext>
            </a:extLst>
          </p:cNvPr>
          <p:cNvSpPr>
            <a:spLocks noGrp="1"/>
          </p:cNvSpPr>
          <p:nvPr>
            <p:ph type="sldNum" sz="quarter" idx="12"/>
          </p:nvPr>
        </p:nvSpPr>
        <p:spPr/>
        <p:txBody>
          <a:bodyPr/>
          <a:lstStyle>
            <a:lvl1pPr>
              <a:defRPr/>
            </a:lvl1pPr>
          </a:lstStyle>
          <a:p>
            <a:pPr>
              <a:defRPr/>
            </a:pPr>
            <a:fld id="{37929635-AF37-4198-A0E5-7D603A74DFFE}" type="slidenum">
              <a:rPr lang="pl-PL" altLang="pl-PL"/>
              <a:pPr>
                <a:defRPr/>
              </a:pPr>
              <a:t>‹#›</a:t>
            </a:fld>
            <a:endParaRPr lang="pl-PL" altLang="pl-PL"/>
          </a:p>
        </p:txBody>
      </p:sp>
    </p:spTree>
    <p:extLst>
      <p:ext uri="{BB962C8B-B14F-4D97-AF65-F5344CB8AC3E}">
        <p14:creationId xmlns:p14="http://schemas.microsoft.com/office/powerpoint/2010/main" val="4029963857"/>
      </p:ext>
    </p:extLst>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3">
            <a:extLst>
              <a:ext uri="{FF2B5EF4-FFF2-40B4-BE49-F238E27FC236}">
                <a16:creationId xmlns:a16="http://schemas.microsoft.com/office/drawing/2014/main" id="{1B7F7341-9FA2-E9FE-4562-A033A2B7ABA1}"/>
              </a:ext>
            </a:extLst>
          </p:cNvPr>
          <p:cNvSpPr>
            <a:spLocks noGrp="1"/>
          </p:cNvSpPr>
          <p:nvPr>
            <p:ph type="dt" sz="half" idx="10"/>
          </p:nvPr>
        </p:nvSpPr>
        <p:spPr/>
        <p:txBody>
          <a:bodyPr/>
          <a:lstStyle>
            <a:lvl1pPr>
              <a:defRPr/>
            </a:lvl1pPr>
          </a:lstStyle>
          <a:p>
            <a:pPr>
              <a:defRPr/>
            </a:pPr>
            <a:fld id="{59BC85B2-B875-4640-9528-733FA1875EF6}" type="datetimeFigureOut">
              <a:rPr lang="pl-PL"/>
              <a:pPr>
                <a:defRPr/>
              </a:pPr>
              <a:t>2025-03-10</a:t>
            </a:fld>
            <a:endParaRPr lang="pl-PL"/>
          </a:p>
        </p:txBody>
      </p:sp>
      <p:sp>
        <p:nvSpPr>
          <p:cNvPr id="6" name="Symbol zastępczy stopki 4">
            <a:extLst>
              <a:ext uri="{FF2B5EF4-FFF2-40B4-BE49-F238E27FC236}">
                <a16:creationId xmlns:a16="http://schemas.microsoft.com/office/drawing/2014/main" id="{F49E8EA5-58E5-58C8-B37F-465E9675D0E0}"/>
              </a:ext>
            </a:extLst>
          </p:cNvPr>
          <p:cNvSpPr>
            <a:spLocks noGrp="1"/>
          </p:cNvSpPr>
          <p:nvPr>
            <p:ph type="ftr" sz="quarter" idx="11"/>
          </p:nvPr>
        </p:nvSpPr>
        <p:spPr/>
        <p:txBody>
          <a:bodyPr/>
          <a:lstStyle>
            <a:lvl1pPr>
              <a:defRPr/>
            </a:lvl1pPr>
          </a:lstStyle>
          <a:p>
            <a:pPr>
              <a:defRPr/>
            </a:pPr>
            <a:endParaRPr lang="pl-PL"/>
          </a:p>
        </p:txBody>
      </p:sp>
      <p:sp>
        <p:nvSpPr>
          <p:cNvPr id="7" name="Symbol zastępczy numeru slajdu 5">
            <a:extLst>
              <a:ext uri="{FF2B5EF4-FFF2-40B4-BE49-F238E27FC236}">
                <a16:creationId xmlns:a16="http://schemas.microsoft.com/office/drawing/2014/main" id="{3CC7C498-948C-D7AC-CF7B-0CDAC5362FC5}"/>
              </a:ext>
            </a:extLst>
          </p:cNvPr>
          <p:cNvSpPr>
            <a:spLocks noGrp="1"/>
          </p:cNvSpPr>
          <p:nvPr>
            <p:ph type="sldNum" sz="quarter" idx="12"/>
          </p:nvPr>
        </p:nvSpPr>
        <p:spPr/>
        <p:txBody>
          <a:bodyPr/>
          <a:lstStyle>
            <a:lvl1pPr>
              <a:defRPr/>
            </a:lvl1pPr>
          </a:lstStyle>
          <a:p>
            <a:pPr>
              <a:defRPr/>
            </a:pPr>
            <a:fld id="{FFFDC8D3-AB85-4359-BEF1-FFE4B9B4CF7C}" type="slidenum">
              <a:rPr lang="pl-PL" altLang="pl-PL"/>
              <a:pPr>
                <a:defRPr/>
              </a:pPr>
              <a:t>‹#›</a:t>
            </a:fld>
            <a:endParaRPr lang="pl-PL" altLang="pl-PL"/>
          </a:p>
        </p:txBody>
      </p:sp>
    </p:spTree>
    <p:extLst>
      <p:ext uri="{BB962C8B-B14F-4D97-AF65-F5344CB8AC3E}">
        <p14:creationId xmlns:p14="http://schemas.microsoft.com/office/powerpoint/2010/main" val="899756377"/>
      </p:ext>
    </p:extLst>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3">
            <a:extLst>
              <a:ext uri="{FF2B5EF4-FFF2-40B4-BE49-F238E27FC236}">
                <a16:creationId xmlns:a16="http://schemas.microsoft.com/office/drawing/2014/main" id="{2780B658-B649-8881-49A6-EF62A2E4A95A}"/>
              </a:ext>
            </a:extLst>
          </p:cNvPr>
          <p:cNvSpPr>
            <a:spLocks noGrp="1"/>
          </p:cNvSpPr>
          <p:nvPr>
            <p:ph type="dt" sz="half" idx="10"/>
          </p:nvPr>
        </p:nvSpPr>
        <p:spPr/>
        <p:txBody>
          <a:bodyPr/>
          <a:lstStyle>
            <a:lvl1pPr>
              <a:defRPr/>
            </a:lvl1pPr>
          </a:lstStyle>
          <a:p>
            <a:pPr>
              <a:defRPr/>
            </a:pPr>
            <a:fld id="{0B22A5C0-6B31-4E94-9042-C8C46FADDD69}" type="datetimeFigureOut">
              <a:rPr lang="pl-PL"/>
              <a:pPr>
                <a:defRPr/>
              </a:pPr>
              <a:t>2025-03-10</a:t>
            </a:fld>
            <a:endParaRPr lang="pl-PL"/>
          </a:p>
        </p:txBody>
      </p:sp>
      <p:sp>
        <p:nvSpPr>
          <p:cNvPr id="6" name="Symbol zastępczy stopki 4">
            <a:extLst>
              <a:ext uri="{FF2B5EF4-FFF2-40B4-BE49-F238E27FC236}">
                <a16:creationId xmlns:a16="http://schemas.microsoft.com/office/drawing/2014/main" id="{BFA24C2E-5002-9884-11CB-B8D6CC911589}"/>
              </a:ext>
            </a:extLst>
          </p:cNvPr>
          <p:cNvSpPr>
            <a:spLocks noGrp="1"/>
          </p:cNvSpPr>
          <p:nvPr>
            <p:ph type="ftr" sz="quarter" idx="11"/>
          </p:nvPr>
        </p:nvSpPr>
        <p:spPr/>
        <p:txBody>
          <a:bodyPr/>
          <a:lstStyle>
            <a:lvl1pPr>
              <a:defRPr/>
            </a:lvl1pPr>
          </a:lstStyle>
          <a:p>
            <a:pPr>
              <a:defRPr/>
            </a:pPr>
            <a:endParaRPr lang="pl-PL"/>
          </a:p>
        </p:txBody>
      </p:sp>
      <p:sp>
        <p:nvSpPr>
          <p:cNvPr id="7" name="Symbol zastępczy numeru slajdu 5">
            <a:extLst>
              <a:ext uri="{FF2B5EF4-FFF2-40B4-BE49-F238E27FC236}">
                <a16:creationId xmlns:a16="http://schemas.microsoft.com/office/drawing/2014/main" id="{D82DDFA1-5D18-DFF1-083C-58B6473580DB}"/>
              </a:ext>
            </a:extLst>
          </p:cNvPr>
          <p:cNvSpPr>
            <a:spLocks noGrp="1"/>
          </p:cNvSpPr>
          <p:nvPr>
            <p:ph type="sldNum" sz="quarter" idx="12"/>
          </p:nvPr>
        </p:nvSpPr>
        <p:spPr/>
        <p:txBody>
          <a:bodyPr/>
          <a:lstStyle>
            <a:lvl1pPr>
              <a:defRPr/>
            </a:lvl1pPr>
          </a:lstStyle>
          <a:p>
            <a:pPr>
              <a:defRPr/>
            </a:pPr>
            <a:fld id="{0E44BBF3-296A-4DF6-B9BD-81CAB88010AA}" type="slidenum">
              <a:rPr lang="pl-PL" altLang="pl-PL"/>
              <a:pPr>
                <a:defRPr/>
              </a:pPr>
              <a:t>‹#›</a:t>
            </a:fld>
            <a:endParaRPr lang="pl-PL" altLang="pl-PL"/>
          </a:p>
        </p:txBody>
      </p:sp>
    </p:spTree>
    <p:extLst>
      <p:ext uri="{BB962C8B-B14F-4D97-AF65-F5344CB8AC3E}">
        <p14:creationId xmlns:p14="http://schemas.microsoft.com/office/powerpoint/2010/main" val="1232975250"/>
      </p:ext>
    </p:extLst>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ymbol zastępczy tytułu 1">
            <a:extLst>
              <a:ext uri="{FF2B5EF4-FFF2-40B4-BE49-F238E27FC236}">
                <a16:creationId xmlns:a16="http://schemas.microsoft.com/office/drawing/2014/main" id="{CEFE92CD-B0D7-DBD1-797A-8437C34F24BA}"/>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altLang="pl-PL"/>
              <a:t>Kliknij, aby edytować styl</a:t>
            </a:r>
          </a:p>
        </p:txBody>
      </p:sp>
      <p:sp>
        <p:nvSpPr>
          <p:cNvPr id="1027" name="Symbol zastępczy tekstu 2">
            <a:extLst>
              <a:ext uri="{FF2B5EF4-FFF2-40B4-BE49-F238E27FC236}">
                <a16:creationId xmlns:a16="http://schemas.microsoft.com/office/drawing/2014/main" id="{CF2D78BE-CFE2-BE4C-098E-AE3A9BD690EA}"/>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4" name="Symbol zastępczy daty 3">
            <a:extLst>
              <a:ext uri="{FF2B5EF4-FFF2-40B4-BE49-F238E27FC236}">
                <a16:creationId xmlns:a16="http://schemas.microsoft.com/office/drawing/2014/main" id="{3665F3C6-F0B8-E1C1-629D-FA7CB4DA0914}"/>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ACC0327D-4EBF-4418-A991-1F677AB2B1CE}" type="datetimeFigureOut">
              <a:rPr lang="pl-PL"/>
              <a:pPr>
                <a:defRPr/>
              </a:pPr>
              <a:t>2025-03-10</a:t>
            </a:fld>
            <a:endParaRPr lang="pl-PL"/>
          </a:p>
        </p:txBody>
      </p:sp>
      <p:sp>
        <p:nvSpPr>
          <p:cNvPr id="5" name="Symbol zastępczy stopki 4">
            <a:extLst>
              <a:ext uri="{FF2B5EF4-FFF2-40B4-BE49-F238E27FC236}">
                <a16:creationId xmlns:a16="http://schemas.microsoft.com/office/drawing/2014/main" id="{B232F9F8-5AB0-3982-C6CF-34B3FA74B20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pl-PL"/>
          </a:p>
        </p:txBody>
      </p:sp>
      <p:sp>
        <p:nvSpPr>
          <p:cNvPr id="6" name="Symbol zastępczy numeru slajdu 5">
            <a:extLst>
              <a:ext uri="{FF2B5EF4-FFF2-40B4-BE49-F238E27FC236}">
                <a16:creationId xmlns:a16="http://schemas.microsoft.com/office/drawing/2014/main" id="{128358B9-ABF5-4C4E-4B72-646E49E7CA2E}"/>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4057A319-BB20-4557-B906-17393CBD358D}" type="slidenum">
              <a:rPr lang="pl-PL" altLang="pl-PL"/>
              <a:pPr>
                <a:defRPr/>
              </a:pPr>
              <a:t>‹#›</a:t>
            </a:fld>
            <a:endParaRPr lang="pl-PL" alt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chart" Target="../charts/chart7.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chart" Target="../charts/chart8.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chart" Target="../charts/chart9.xml"/><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chart" Target="../charts/chart10.xml"/><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chart" Target="../charts/chart11.xml"/><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chart" Target="../charts/chart1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chart" Target="../charts/chart3.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chart" Target="../charts/chart13.xml"/><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chart" Target="../charts/chart14.xml"/><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chart" Target="../charts/chart15.xml"/><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chart" Target="../charts/chart16.xml"/><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chart" Target="../charts/chart17.xml"/><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chart" Target="../charts/chart18.xml"/><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chart" Target="../charts/chart19.xml"/><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chart" Target="../charts/chart20.xml"/><Relationship Id="rId4" Type="http://schemas.openxmlformats.org/officeDocument/2006/relationships/image" Target="../media/image2.jpeg"/></Relationships>
</file>

<file path=ppt/slides/_rels/slide3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chart" Target="../charts/chart21.xml"/><Relationship Id="rId4" Type="http://schemas.openxmlformats.org/officeDocument/2006/relationships/image" Target="../media/image2.jpeg"/></Relationships>
</file>

<file path=ppt/slides/_rels/slide3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chart" Target="../charts/chart2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chart" Target="../charts/chart23.xml"/><Relationship Id="rId4" Type="http://schemas.openxmlformats.org/officeDocument/2006/relationships/image" Target="../media/image2.jpeg"/></Relationships>
</file>

<file path=ppt/slides/_rels/slide4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chart" Target="../charts/chart24.xml"/><Relationship Id="rId4" Type="http://schemas.openxmlformats.org/officeDocument/2006/relationships/image" Target="../media/image2.jpeg"/></Relationships>
</file>

<file path=ppt/slides/_rels/slide4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chart" Target="../charts/chart25.xml"/><Relationship Id="rId4" Type="http://schemas.openxmlformats.org/officeDocument/2006/relationships/image" Target="../media/image2.jpeg"/></Relationships>
</file>

<file path=ppt/slides/_rels/slide4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chart" Target="../charts/chart26.xml"/><Relationship Id="rId4" Type="http://schemas.openxmlformats.org/officeDocument/2006/relationships/image" Target="../media/image2.jpeg"/></Relationships>
</file>

<file path=ppt/slides/_rels/slide4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chart" Target="../charts/chart27.xml"/><Relationship Id="rId4" Type="http://schemas.openxmlformats.org/officeDocument/2006/relationships/image" Target="../media/image2.jpeg"/></Relationships>
</file>

<file path=ppt/slides/_rels/slide4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chart" Target="../charts/chart28.xml"/><Relationship Id="rId4" Type="http://schemas.openxmlformats.org/officeDocument/2006/relationships/image" Target="../media/image2.jpeg"/></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chart" Target="../charts/chart4.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chart" Target="../charts/chart5.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chart" Target="../charts/chart6.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a:extLst>
              <a:ext uri="{FF2B5EF4-FFF2-40B4-BE49-F238E27FC236}">
                <a16:creationId xmlns:a16="http://schemas.microsoft.com/office/drawing/2014/main" id="{AFDD7558-6549-AE0B-3A19-1BE564E508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85813"/>
            <a:ext cx="9144000" cy="607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4">
            <a:extLst>
              <a:ext uri="{FF2B5EF4-FFF2-40B4-BE49-F238E27FC236}">
                <a16:creationId xmlns:a16="http://schemas.microsoft.com/office/drawing/2014/main" id="{C5133A5A-3656-86BC-D577-EBBDD4D5E6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285750"/>
            <a:ext cx="24288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pole tekstowe 6">
            <a:extLst>
              <a:ext uri="{FF2B5EF4-FFF2-40B4-BE49-F238E27FC236}">
                <a16:creationId xmlns:a16="http://schemas.microsoft.com/office/drawing/2014/main" id="{7204E5AE-B738-C04E-955C-00712C36D67C}"/>
              </a:ext>
            </a:extLst>
          </p:cNvPr>
          <p:cNvSpPr txBox="1">
            <a:spLocks noChangeArrowheads="1"/>
          </p:cNvSpPr>
          <p:nvPr/>
        </p:nvSpPr>
        <p:spPr bwMode="auto">
          <a:xfrm>
            <a:off x="683568" y="3429000"/>
            <a:ext cx="8017197" cy="1200329"/>
          </a:xfrm>
          <a:prstGeom prst="rect">
            <a:avLst/>
          </a:prstGeom>
          <a:noFill/>
          <a:ln w="9525">
            <a:noFill/>
            <a:miter lim="800000"/>
            <a:headEnd/>
            <a:tailEnd/>
          </a:ln>
        </p:spPr>
        <p:txBody>
          <a:bodyPr wrap="square">
            <a:spAutoFit/>
          </a:bodyPr>
          <a:lstStyle/>
          <a:p>
            <a:pPr algn="ctr" eaLnBrk="1" hangingPunct="1">
              <a:defRPr/>
            </a:pPr>
            <a:r>
              <a:rPr lang="pl-PL" sz="2800" b="1" dirty="0">
                <a:solidFill>
                  <a:schemeClr val="bg1"/>
                </a:solidFill>
                <a:latin typeface="+mn-lt"/>
                <a:cs typeface="Arial" pitchFamily="34" charset="0"/>
              </a:rPr>
              <a:t>Organizacja publicznego transportu zbiorowego przez Województwo Lubuskie</a:t>
            </a:r>
          </a:p>
          <a:p>
            <a:pPr algn="ctr" eaLnBrk="1" hangingPunct="1">
              <a:defRPr/>
            </a:pPr>
            <a:endParaRPr lang="pl-PL" sz="1600" dirty="0">
              <a:cs typeface="Arial" pitchFamily="34" charset="0"/>
            </a:endParaRPr>
          </a:p>
        </p:txBody>
      </p:sp>
      <p:pic>
        <p:nvPicPr>
          <p:cNvPr id="3077" name="Obraz 4">
            <a:extLst>
              <a:ext uri="{FF2B5EF4-FFF2-40B4-BE49-F238E27FC236}">
                <a16:creationId xmlns:a16="http://schemas.microsoft.com/office/drawing/2014/main" id="{D715E7BB-7B8F-2441-7CB1-C504224F207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15250" y="285750"/>
            <a:ext cx="6731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rostokąt 5">
            <a:extLst>
              <a:ext uri="{FF2B5EF4-FFF2-40B4-BE49-F238E27FC236}">
                <a16:creationId xmlns:a16="http://schemas.microsoft.com/office/drawing/2014/main" id="{61FD2CD4-2FDE-07C2-7C2B-9558472BA759}"/>
              </a:ext>
            </a:extLst>
          </p:cNvPr>
          <p:cNvSpPr>
            <a:spLocks noChangeArrowheads="1"/>
          </p:cNvSpPr>
          <p:nvPr/>
        </p:nvSpPr>
        <p:spPr bwMode="auto">
          <a:xfrm>
            <a:off x="2043113" y="5642664"/>
            <a:ext cx="5057775" cy="954107"/>
          </a:xfrm>
          <a:prstGeom prst="rect">
            <a:avLst/>
          </a:prstGeom>
          <a:noFill/>
          <a:ln w="9525">
            <a:noFill/>
            <a:miter lim="800000"/>
            <a:headEnd/>
            <a:tailEnd/>
          </a:ln>
        </p:spPr>
        <p:txBody>
          <a:bodyPr>
            <a:spAutoFit/>
          </a:bodyPr>
          <a:lstStyle/>
          <a:p>
            <a:pPr algn="ctr" eaLnBrk="1" hangingPunct="1">
              <a:defRPr/>
            </a:pPr>
            <a:r>
              <a:rPr lang="pl-PL" sz="1400" b="1" dirty="0">
                <a:solidFill>
                  <a:schemeClr val="bg1"/>
                </a:solidFill>
                <a:latin typeface="+mn-lt"/>
                <a:cs typeface="Arial" pitchFamily="34" charset="0"/>
              </a:rPr>
              <a:t>Urząd Marszałkowski Województwa Lubuskiego w Zielonej Górze</a:t>
            </a:r>
          </a:p>
          <a:p>
            <a:pPr algn="ctr" eaLnBrk="1" hangingPunct="1">
              <a:defRPr/>
            </a:pPr>
            <a:r>
              <a:rPr lang="pl-PL" sz="1400" b="1" dirty="0">
                <a:solidFill>
                  <a:schemeClr val="bg1"/>
                </a:solidFill>
                <a:latin typeface="+mn-lt"/>
                <a:cs typeface="Arial" pitchFamily="34" charset="0"/>
              </a:rPr>
              <a:t>Departament Infrastruktury Transportowej </a:t>
            </a:r>
          </a:p>
          <a:p>
            <a:pPr algn="ctr" eaLnBrk="1" hangingPunct="1">
              <a:defRPr/>
            </a:pPr>
            <a:r>
              <a:rPr lang="pl-PL" sz="1400" b="1" dirty="0">
                <a:solidFill>
                  <a:schemeClr val="bg1"/>
                </a:solidFill>
                <a:latin typeface="+mn-lt"/>
                <a:cs typeface="Arial" pitchFamily="34" charset="0"/>
              </a:rPr>
              <a:t>Wydział Transportu Publicznego</a:t>
            </a:r>
          </a:p>
          <a:p>
            <a:pPr algn="ctr" eaLnBrk="1" hangingPunct="1">
              <a:defRPr/>
            </a:pPr>
            <a:r>
              <a:rPr lang="pl-PL" sz="1400" b="1" dirty="0">
                <a:solidFill>
                  <a:schemeClr val="bg1"/>
                </a:solidFill>
                <a:latin typeface="+mn-lt"/>
                <a:cs typeface="Arial" pitchFamily="34" charset="0"/>
              </a:rPr>
              <a:t>10.03.2025r.</a:t>
            </a:r>
          </a:p>
        </p:txBody>
      </p:sp>
    </p:spTree>
  </p:cSld>
  <p:clrMapOvr>
    <a:masterClrMapping/>
  </p:clrMapOvr>
  <p:transition>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54691-5A1A-7785-1AA7-A039640EAA91}"/>
            </a:ext>
          </a:extLst>
        </p:cNvPr>
        <p:cNvGrpSpPr/>
        <p:nvPr/>
      </p:nvGrpSpPr>
      <p:grpSpPr>
        <a:xfrm>
          <a:off x="0" y="0"/>
          <a:ext cx="0" cy="0"/>
          <a:chOff x="0" y="0"/>
          <a:chExt cx="0" cy="0"/>
        </a:xfrm>
      </p:grpSpPr>
      <p:pic>
        <p:nvPicPr>
          <p:cNvPr id="2" name="Picture 1" descr="D:\w.majdanski\Moje dokumenty\tabor\POIiŚ\grafika\DSC_0093b.jpg">
            <a:extLst>
              <a:ext uri="{FF2B5EF4-FFF2-40B4-BE49-F238E27FC236}">
                <a16:creationId xmlns:a16="http://schemas.microsoft.com/office/drawing/2014/main" id="{E1D9E6AD-F312-2EDA-AA14-89A212FB1FF9}"/>
              </a:ext>
            </a:extLst>
          </p:cNvPr>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artisticBlur/>
                    </a14:imgEffect>
                    <a14:imgEffect>
                      <a14:saturation sat="400000"/>
                    </a14:imgEffect>
                    <a14:imgEffect>
                      <a14:brightnessContrast bright="40000" contrast="-40000"/>
                    </a14:imgEffect>
                  </a14:imgLayer>
                </a14:imgProps>
              </a:ext>
            </a:extLst>
          </a:blip>
          <a:srcRect/>
          <a:stretch>
            <a:fillRect/>
          </a:stretch>
        </p:blipFill>
        <p:spPr bwMode="auto">
          <a:xfrm>
            <a:off x="0" y="2254013"/>
            <a:ext cx="9144000" cy="4603987"/>
          </a:xfrm>
          <a:prstGeom prst="rect">
            <a:avLst/>
          </a:prstGeom>
          <a:noFill/>
        </p:spPr>
      </p:pic>
      <p:cxnSp>
        <p:nvCxnSpPr>
          <p:cNvPr id="6" name="Łącznik prosty 5">
            <a:extLst>
              <a:ext uri="{FF2B5EF4-FFF2-40B4-BE49-F238E27FC236}">
                <a16:creationId xmlns:a16="http://schemas.microsoft.com/office/drawing/2014/main" id="{6F813335-BF02-F14E-BAA1-87E08EAB8ECB}"/>
              </a:ext>
            </a:extLst>
          </p:cNvPr>
          <p:cNvCxnSpPr/>
          <p:nvPr/>
        </p:nvCxnSpPr>
        <p:spPr>
          <a:xfrm>
            <a:off x="428625" y="1214438"/>
            <a:ext cx="8286750" cy="1587"/>
          </a:xfrm>
          <a:prstGeom prst="line">
            <a:avLst/>
          </a:prstGeom>
          <a:ln>
            <a:solidFill>
              <a:srgbClr val="A7C539"/>
            </a:solidFill>
          </a:ln>
        </p:spPr>
        <p:style>
          <a:lnRef idx="1">
            <a:schemeClr val="accent1"/>
          </a:lnRef>
          <a:fillRef idx="0">
            <a:schemeClr val="accent1"/>
          </a:fillRef>
          <a:effectRef idx="0">
            <a:schemeClr val="accent1"/>
          </a:effectRef>
          <a:fontRef idx="minor">
            <a:schemeClr val="tx1"/>
          </a:fontRef>
        </p:style>
      </p:cxnSp>
      <p:cxnSp>
        <p:nvCxnSpPr>
          <p:cNvPr id="8" name="Łącznik prosty 7">
            <a:extLst>
              <a:ext uri="{FF2B5EF4-FFF2-40B4-BE49-F238E27FC236}">
                <a16:creationId xmlns:a16="http://schemas.microsoft.com/office/drawing/2014/main" id="{725EB74D-080B-E307-8590-DD7F0F0F26AA}"/>
              </a:ext>
            </a:extLst>
          </p:cNvPr>
          <p:cNvCxnSpPr/>
          <p:nvPr/>
        </p:nvCxnSpPr>
        <p:spPr>
          <a:xfrm>
            <a:off x="428625" y="6284913"/>
            <a:ext cx="8286750" cy="1587"/>
          </a:xfrm>
          <a:prstGeom prst="line">
            <a:avLst/>
          </a:prstGeom>
          <a:ln>
            <a:solidFill>
              <a:srgbClr val="147CC1"/>
            </a:solidFill>
          </a:ln>
        </p:spPr>
        <p:style>
          <a:lnRef idx="1">
            <a:schemeClr val="accent1"/>
          </a:lnRef>
          <a:fillRef idx="0">
            <a:schemeClr val="accent1"/>
          </a:fillRef>
          <a:effectRef idx="0">
            <a:schemeClr val="accent1"/>
          </a:effectRef>
          <a:fontRef idx="minor">
            <a:schemeClr val="tx1"/>
          </a:fontRef>
        </p:style>
      </p:cxnSp>
      <p:pic>
        <p:nvPicPr>
          <p:cNvPr id="11269" name="Picture 4">
            <a:extLst>
              <a:ext uri="{FF2B5EF4-FFF2-40B4-BE49-F238E27FC236}">
                <a16:creationId xmlns:a16="http://schemas.microsoft.com/office/drawing/2014/main" id="{43C8C374-22FF-E7AC-BDA6-72A2D28DD8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113" y="285750"/>
            <a:ext cx="24288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pole tekstowe 3">
            <a:extLst>
              <a:ext uri="{FF2B5EF4-FFF2-40B4-BE49-F238E27FC236}">
                <a16:creationId xmlns:a16="http://schemas.microsoft.com/office/drawing/2014/main" id="{88BE6CAD-93F0-807E-23F3-34C210B6FB54}"/>
              </a:ext>
            </a:extLst>
          </p:cNvPr>
          <p:cNvSpPr txBox="1">
            <a:spLocks noChangeArrowheads="1"/>
          </p:cNvSpPr>
          <p:nvPr/>
        </p:nvSpPr>
        <p:spPr bwMode="auto">
          <a:xfrm>
            <a:off x="5076056" y="473661"/>
            <a:ext cx="39276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l-PL" altLang="pl-PL" sz="1600" b="1" dirty="0">
                <a:solidFill>
                  <a:srgbClr val="0070C0"/>
                </a:solidFill>
                <a:latin typeface="Arial" panose="020B0604020202020204" pitchFamily="34" charset="0"/>
              </a:rPr>
              <a:t>Problemy z realizacją umowy PSC (4)</a:t>
            </a:r>
          </a:p>
        </p:txBody>
      </p:sp>
      <p:sp>
        <p:nvSpPr>
          <p:cNvPr id="4" name="Prostokąt zaokrąglony 16">
            <a:extLst>
              <a:ext uri="{FF2B5EF4-FFF2-40B4-BE49-F238E27FC236}">
                <a16:creationId xmlns:a16="http://schemas.microsoft.com/office/drawing/2014/main" id="{D722B11E-9FD9-E490-E4BA-A37A1E447F22}"/>
              </a:ext>
            </a:extLst>
          </p:cNvPr>
          <p:cNvSpPr/>
          <p:nvPr/>
        </p:nvSpPr>
        <p:spPr>
          <a:xfrm>
            <a:off x="457882" y="1483321"/>
            <a:ext cx="212725" cy="21748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 name="pole tekstowe 4">
            <a:extLst>
              <a:ext uri="{FF2B5EF4-FFF2-40B4-BE49-F238E27FC236}">
                <a16:creationId xmlns:a16="http://schemas.microsoft.com/office/drawing/2014/main" id="{DFA4A6E9-91D2-F0BB-159F-80B9A3DEFBDD}"/>
              </a:ext>
            </a:extLst>
          </p:cNvPr>
          <p:cNvSpPr txBox="1"/>
          <p:nvPr/>
        </p:nvSpPr>
        <p:spPr>
          <a:xfrm>
            <a:off x="900568" y="1308631"/>
            <a:ext cx="7811404" cy="3344505"/>
          </a:xfrm>
          <a:prstGeom prst="rect">
            <a:avLst/>
          </a:prstGeom>
          <a:noFill/>
        </p:spPr>
        <p:txBody>
          <a:bodyPr wrap="square">
            <a:spAutoFit/>
          </a:bodyPr>
          <a:lstStyle>
            <a:lvl1pPr>
              <a:tabLst>
                <a:tab pos="457200" algn="l"/>
              </a:tabLst>
              <a:defRPr>
                <a:solidFill>
                  <a:schemeClr val="tx1"/>
                </a:solidFill>
                <a:latin typeface="Arial" panose="020B0604020202020204" pitchFamily="34" charset="0"/>
              </a:defRPr>
            </a:lvl1pPr>
            <a:lvl2pPr marL="742950" indent="-285750">
              <a:tabLst>
                <a:tab pos="457200" algn="l"/>
              </a:tabLst>
              <a:defRPr>
                <a:solidFill>
                  <a:schemeClr val="tx1"/>
                </a:solidFill>
                <a:latin typeface="Arial" panose="020B0604020202020204" pitchFamily="34" charset="0"/>
              </a:defRPr>
            </a:lvl2pPr>
            <a:lvl3pPr marL="1143000" indent="-228600">
              <a:tabLst>
                <a:tab pos="457200" algn="l"/>
              </a:tabLst>
              <a:defRPr>
                <a:solidFill>
                  <a:schemeClr val="tx1"/>
                </a:solidFill>
                <a:latin typeface="Arial" panose="020B0604020202020204" pitchFamily="34" charset="0"/>
              </a:defRPr>
            </a:lvl3pPr>
            <a:lvl4pPr marL="1600200" indent="-228600">
              <a:tabLst>
                <a:tab pos="457200" algn="l"/>
              </a:tabLst>
              <a:defRPr>
                <a:solidFill>
                  <a:schemeClr val="tx1"/>
                </a:solidFill>
                <a:latin typeface="Arial" panose="020B0604020202020204" pitchFamily="34" charset="0"/>
              </a:defRPr>
            </a:lvl4pPr>
            <a:lvl5pPr marL="2057400" indent="-228600">
              <a:tabLst>
                <a:tab pos="4572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4572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4572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4572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algn="just">
              <a:lnSpc>
                <a:spcPts val="1900"/>
              </a:lnSpc>
              <a:spcBef>
                <a:spcPts val="600"/>
              </a:spcBef>
              <a:defRPr/>
            </a:pPr>
            <a:r>
              <a:rPr lang="pl-PL" altLang="pl-PL" sz="1600" dirty="0">
                <a:solidFill>
                  <a:srgbClr val="000000"/>
                </a:solidFill>
                <a:latin typeface="Calibri" panose="020F0502020204030204" pitchFamily="34" charset="0"/>
                <a:cs typeface="Times New Roman" panose="02020603050405020304" pitchFamily="18" charset="0"/>
              </a:rPr>
              <a:t>Województwo Lubuskie za niewłaściwą realizację umowy PSC nalicza spółce POLREGIO SA </a:t>
            </a:r>
            <a:r>
              <a:rPr lang="pl-PL" altLang="pl-PL" sz="1600" dirty="0">
                <a:solidFill>
                  <a:srgbClr val="147CC1"/>
                </a:solidFill>
                <a:latin typeface="Calibri" panose="020F0502020204030204" pitchFamily="34" charset="0"/>
                <a:cs typeface="Times New Roman" panose="02020603050405020304" pitchFamily="18" charset="0"/>
              </a:rPr>
              <a:t>kary finansowe</a:t>
            </a:r>
            <a:r>
              <a:rPr lang="pl-PL" altLang="pl-PL" sz="1600" dirty="0">
                <a:solidFill>
                  <a:srgbClr val="000000"/>
                </a:solidFill>
                <a:latin typeface="Calibri" panose="020F0502020204030204" pitchFamily="34" charset="0"/>
                <a:cs typeface="Times New Roman" panose="02020603050405020304" pitchFamily="18" charset="0"/>
              </a:rPr>
              <a:t>. </a:t>
            </a:r>
          </a:p>
          <a:p>
            <a:pPr algn="just">
              <a:spcBef>
                <a:spcPts val="600"/>
              </a:spcBef>
              <a:defRPr/>
            </a:pPr>
            <a:r>
              <a:rPr lang="pl-PL" altLang="pl-PL" sz="1600" dirty="0">
                <a:solidFill>
                  <a:srgbClr val="000000"/>
                </a:solidFill>
                <a:latin typeface="Calibri" panose="020F0502020204030204" pitchFamily="34" charset="0"/>
                <a:cs typeface="Times New Roman" panose="02020603050405020304" pitchFamily="18" charset="0"/>
              </a:rPr>
              <a:t>Za okres 2021-2024 kwota naliczonych kar wynosi </a:t>
            </a:r>
            <a:r>
              <a:rPr lang="pl-PL" altLang="pl-PL" sz="1600" b="1" dirty="0">
                <a:solidFill>
                  <a:srgbClr val="147CC1"/>
                </a:solidFill>
                <a:latin typeface="Calibri" panose="020F0502020204030204" pitchFamily="34" charset="0"/>
                <a:cs typeface="Times New Roman" panose="02020603050405020304" pitchFamily="18" charset="0"/>
              </a:rPr>
              <a:t>21.764.850,00 zł</a:t>
            </a:r>
            <a:r>
              <a:rPr lang="pl-PL" altLang="pl-PL" sz="1600" dirty="0">
                <a:solidFill>
                  <a:srgbClr val="000000"/>
                </a:solidFill>
                <a:latin typeface="Calibri" panose="020F0502020204030204" pitchFamily="34" charset="0"/>
                <a:cs typeface="Times New Roman" panose="02020603050405020304" pitchFamily="18" charset="0"/>
              </a:rPr>
              <a:t>. Pomimo wielu rozmów, próśb i wezwań, POLREGIO SA nie zapłaciło większości kar, a co więcej, pozwało Samorząd Województwa o zapłatę dodatkowej rekompensaty, dlatego Województwo Lubuskie podjęło decyzję o </a:t>
            </a:r>
            <a:r>
              <a:rPr lang="pl-PL" altLang="pl-PL" sz="1600" b="1" dirty="0">
                <a:solidFill>
                  <a:srgbClr val="147CC1"/>
                </a:solidFill>
                <a:latin typeface="Calibri" panose="020F0502020204030204" pitchFamily="34" charset="0"/>
                <a:cs typeface="Times New Roman" panose="02020603050405020304" pitchFamily="18" charset="0"/>
              </a:rPr>
              <a:t>potrącaniu kar z rekompensaty,</a:t>
            </a:r>
            <a:r>
              <a:rPr lang="pl-PL" altLang="pl-PL" sz="1600" dirty="0">
                <a:solidFill>
                  <a:srgbClr val="000000"/>
                </a:solidFill>
                <a:latin typeface="Calibri" panose="020F0502020204030204" pitchFamily="34" charset="0"/>
                <a:cs typeface="Times New Roman" panose="02020603050405020304" pitchFamily="18" charset="0"/>
              </a:rPr>
              <a:t> a także skierowało sprawę na </a:t>
            </a:r>
            <a:r>
              <a:rPr lang="pl-PL" altLang="pl-PL" sz="1600" b="1" dirty="0">
                <a:solidFill>
                  <a:srgbClr val="147CC1"/>
                </a:solidFill>
                <a:latin typeface="Calibri" panose="020F0502020204030204" pitchFamily="34" charset="0"/>
                <a:cs typeface="Times New Roman" panose="02020603050405020304" pitchFamily="18" charset="0"/>
              </a:rPr>
              <a:t>drogę postępowania sądowego </a:t>
            </a:r>
            <a:r>
              <a:rPr lang="pl-PL" altLang="pl-PL" sz="1600" dirty="0">
                <a:solidFill>
                  <a:srgbClr val="000000"/>
                </a:solidFill>
                <a:latin typeface="Calibri" panose="020F0502020204030204" pitchFamily="34" charset="0"/>
                <a:cs typeface="Times New Roman" panose="02020603050405020304" pitchFamily="18" charset="0"/>
              </a:rPr>
              <a:t>w zakresie kar za rok 2022.</a:t>
            </a:r>
          </a:p>
          <a:p>
            <a:pPr algn="just">
              <a:spcBef>
                <a:spcPts val="600"/>
              </a:spcBef>
              <a:defRPr/>
            </a:pPr>
            <a:r>
              <a:rPr lang="pl-PL" altLang="pl-PL" sz="1600" dirty="0">
                <a:solidFill>
                  <a:srgbClr val="000000"/>
                </a:solidFill>
                <a:latin typeface="Calibri" panose="020F0502020204030204" pitchFamily="34" charset="0"/>
                <a:cs typeface="Times New Roman" panose="02020603050405020304" pitchFamily="18" charset="0"/>
              </a:rPr>
              <a:t>Zobowiązania tej spółki wobec organizatora wynoszą aktualnie </a:t>
            </a:r>
            <a:r>
              <a:rPr lang="pl-PL" altLang="pl-PL" sz="1600" b="1" dirty="0">
                <a:solidFill>
                  <a:srgbClr val="147CC1"/>
                </a:solidFill>
                <a:latin typeface="Calibri" panose="020F0502020204030204" pitchFamily="34" charset="0"/>
                <a:cs typeface="Times New Roman" panose="02020603050405020304" pitchFamily="18" charset="0"/>
              </a:rPr>
              <a:t>7.117.279,13 zł,</a:t>
            </a:r>
            <a:r>
              <a:rPr lang="pl-PL" altLang="pl-PL" sz="1600" b="1" dirty="0">
                <a:solidFill>
                  <a:srgbClr val="A7C539"/>
                </a:solidFill>
                <a:latin typeface="Calibri" panose="020F0502020204030204" pitchFamily="34" charset="0"/>
                <a:cs typeface="Times New Roman" panose="02020603050405020304" pitchFamily="18" charset="0"/>
              </a:rPr>
              <a:t> </a:t>
            </a:r>
            <a:r>
              <a:rPr lang="pl-PL" altLang="pl-PL" sz="1600" dirty="0">
                <a:solidFill>
                  <a:srgbClr val="000000"/>
                </a:solidFill>
                <a:latin typeface="Calibri" panose="020F0502020204030204" pitchFamily="34" charset="0"/>
                <a:cs typeface="Times New Roman" panose="02020603050405020304" pitchFamily="18" charset="0"/>
              </a:rPr>
              <a:t>tj.:</a:t>
            </a:r>
          </a:p>
          <a:p>
            <a:pPr marL="285750" indent="-285750" algn="just">
              <a:spcBef>
                <a:spcPts val="0"/>
              </a:spcBef>
              <a:buFont typeface="Arial" panose="020B0604020202020204" pitchFamily="34" charset="0"/>
              <a:buChar char="•"/>
              <a:defRPr/>
            </a:pPr>
            <a:r>
              <a:rPr lang="pl-PL" altLang="pl-PL" sz="1600" dirty="0">
                <a:solidFill>
                  <a:srgbClr val="000000"/>
                </a:solidFill>
                <a:latin typeface="Calibri" panose="020F0502020204030204" pitchFamily="34" charset="0"/>
                <a:cs typeface="Times New Roman" panose="02020603050405020304" pitchFamily="18" charset="0"/>
              </a:rPr>
              <a:t>5.637.900,00 zł – należności główne,</a:t>
            </a:r>
          </a:p>
          <a:p>
            <a:pPr marL="285750" indent="-285750" algn="just">
              <a:spcBef>
                <a:spcPts val="0"/>
              </a:spcBef>
              <a:buFont typeface="Arial" panose="020B0604020202020204" pitchFamily="34" charset="0"/>
              <a:buChar char="•"/>
              <a:defRPr/>
            </a:pPr>
            <a:r>
              <a:rPr lang="pl-PL" altLang="pl-PL" sz="1600" dirty="0">
                <a:solidFill>
                  <a:srgbClr val="000000"/>
                </a:solidFill>
                <a:latin typeface="Calibri" panose="020F0502020204030204" pitchFamily="34" charset="0"/>
                <a:cs typeface="Times New Roman" panose="02020603050405020304" pitchFamily="18" charset="0"/>
              </a:rPr>
              <a:t>1.479.379,13 zł – odsetki na dzień 26.02.2025 r. 				</a:t>
            </a:r>
          </a:p>
          <a:p>
            <a:pPr marL="285750" indent="-285750" algn="just">
              <a:lnSpc>
                <a:spcPts val="1900"/>
              </a:lnSpc>
              <a:spcBef>
                <a:spcPts val="600"/>
              </a:spcBef>
              <a:buFont typeface="Arial" panose="020B0604020202020204" pitchFamily="34" charset="0"/>
              <a:buChar char="•"/>
              <a:defRPr/>
            </a:pPr>
            <a:endParaRPr lang="pl-PL" altLang="pl-PL" sz="1600" dirty="0">
              <a:solidFill>
                <a:srgbClr val="000000"/>
              </a:solidFill>
              <a:latin typeface="Calibri" panose="020F0502020204030204" pitchFamily="34" charset="0"/>
              <a:cs typeface="Times New Roman" panose="02020603050405020304" pitchFamily="18" charset="0"/>
            </a:endParaRPr>
          </a:p>
          <a:p>
            <a:pPr algn="just">
              <a:lnSpc>
                <a:spcPts val="1900"/>
              </a:lnSpc>
              <a:spcBef>
                <a:spcPts val="600"/>
              </a:spcBef>
              <a:defRPr/>
            </a:pPr>
            <a:endParaRPr lang="pl-PL" altLang="pl-PL" sz="1600" dirty="0">
              <a:solidFill>
                <a:srgbClr val="000000"/>
              </a:solidFill>
              <a:latin typeface="Calibri" panose="020F0502020204030204" pitchFamily="34" charset="0"/>
              <a:cs typeface="Times New Roman" panose="02020603050405020304" pitchFamily="18" charset="0"/>
            </a:endParaRPr>
          </a:p>
        </p:txBody>
      </p:sp>
      <p:sp>
        <p:nvSpPr>
          <p:cNvPr id="7" name="Prostokąt zaokrąglony 16">
            <a:extLst>
              <a:ext uri="{FF2B5EF4-FFF2-40B4-BE49-F238E27FC236}">
                <a16:creationId xmlns:a16="http://schemas.microsoft.com/office/drawing/2014/main" id="{958C392C-71E7-0385-6082-4D991A50E9E8}"/>
              </a:ext>
            </a:extLst>
          </p:cNvPr>
          <p:cNvSpPr/>
          <p:nvPr/>
        </p:nvSpPr>
        <p:spPr>
          <a:xfrm>
            <a:off x="451675" y="2059385"/>
            <a:ext cx="212725" cy="21748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10" name="Wykres 9">
            <a:extLst>
              <a:ext uri="{FF2B5EF4-FFF2-40B4-BE49-F238E27FC236}">
                <a16:creationId xmlns:a16="http://schemas.microsoft.com/office/drawing/2014/main" id="{85B918B3-C902-49EE-9255-368A5ED2E6D0}"/>
              </a:ext>
            </a:extLst>
          </p:cNvPr>
          <p:cNvGraphicFramePr>
            <a:graphicFrameLocks/>
          </p:cNvGraphicFramePr>
          <p:nvPr>
            <p:extLst>
              <p:ext uri="{D42A27DB-BD31-4B8C-83A1-F6EECF244321}">
                <p14:modId xmlns:p14="http://schemas.microsoft.com/office/powerpoint/2010/main" val="3105690586"/>
              </p:ext>
            </p:extLst>
          </p:nvPr>
        </p:nvGraphicFramePr>
        <p:xfrm>
          <a:off x="1872473" y="3861048"/>
          <a:ext cx="5867594" cy="249428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1025613"/>
      </p:ext>
    </p:extLst>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23C0-EB15-9283-8AA1-D89C9D332152}"/>
            </a:ext>
          </a:extLst>
        </p:cNvPr>
        <p:cNvGrpSpPr/>
        <p:nvPr/>
      </p:nvGrpSpPr>
      <p:grpSpPr>
        <a:xfrm>
          <a:off x="0" y="0"/>
          <a:ext cx="0" cy="0"/>
          <a:chOff x="0" y="0"/>
          <a:chExt cx="0" cy="0"/>
        </a:xfrm>
      </p:grpSpPr>
      <p:pic>
        <p:nvPicPr>
          <p:cNvPr id="2" name="Picture 1" descr="D:\w.majdanski\Moje dokumenty\tabor\POIiŚ\grafika\DSC_0093b.jpg">
            <a:extLst>
              <a:ext uri="{FF2B5EF4-FFF2-40B4-BE49-F238E27FC236}">
                <a16:creationId xmlns:a16="http://schemas.microsoft.com/office/drawing/2014/main" id="{FCC051E4-DEA3-257D-6BD8-ECEFAD714687}"/>
              </a:ext>
            </a:extLst>
          </p:cNvPr>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artisticBlur/>
                    </a14:imgEffect>
                    <a14:imgEffect>
                      <a14:saturation sat="400000"/>
                    </a14:imgEffect>
                    <a14:imgEffect>
                      <a14:brightnessContrast bright="40000" contrast="-40000"/>
                    </a14:imgEffect>
                  </a14:imgLayer>
                </a14:imgProps>
              </a:ext>
            </a:extLst>
          </a:blip>
          <a:srcRect/>
          <a:stretch>
            <a:fillRect/>
          </a:stretch>
        </p:blipFill>
        <p:spPr bwMode="auto">
          <a:xfrm>
            <a:off x="0" y="2254013"/>
            <a:ext cx="9144000" cy="4603987"/>
          </a:xfrm>
          <a:prstGeom prst="rect">
            <a:avLst/>
          </a:prstGeom>
          <a:noFill/>
        </p:spPr>
      </p:pic>
      <p:cxnSp>
        <p:nvCxnSpPr>
          <p:cNvPr id="6" name="Łącznik prosty 5">
            <a:extLst>
              <a:ext uri="{FF2B5EF4-FFF2-40B4-BE49-F238E27FC236}">
                <a16:creationId xmlns:a16="http://schemas.microsoft.com/office/drawing/2014/main" id="{6EB4F18D-CDF6-AC45-9D58-CA4DDCF5D8D5}"/>
              </a:ext>
            </a:extLst>
          </p:cNvPr>
          <p:cNvCxnSpPr/>
          <p:nvPr/>
        </p:nvCxnSpPr>
        <p:spPr>
          <a:xfrm>
            <a:off x="428625" y="1214438"/>
            <a:ext cx="8286750" cy="1587"/>
          </a:xfrm>
          <a:prstGeom prst="line">
            <a:avLst/>
          </a:prstGeom>
          <a:ln>
            <a:solidFill>
              <a:srgbClr val="A7C539"/>
            </a:solidFill>
          </a:ln>
        </p:spPr>
        <p:style>
          <a:lnRef idx="1">
            <a:schemeClr val="accent1"/>
          </a:lnRef>
          <a:fillRef idx="0">
            <a:schemeClr val="accent1"/>
          </a:fillRef>
          <a:effectRef idx="0">
            <a:schemeClr val="accent1"/>
          </a:effectRef>
          <a:fontRef idx="minor">
            <a:schemeClr val="tx1"/>
          </a:fontRef>
        </p:style>
      </p:cxnSp>
      <p:cxnSp>
        <p:nvCxnSpPr>
          <p:cNvPr id="8" name="Łącznik prosty 7">
            <a:extLst>
              <a:ext uri="{FF2B5EF4-FFF2-40B4-BE49-F238E27FC236}">
                <a16:creationId xmlns:a16="http://schemas.microsoft.com/office/drawing/2014/main" id="{D8036072-F0DE-C803-0798-F0E63EC62BA4}"/>
              </a:ext>
            </a:extLst>
          </p:cNvPr>
          <p:cNvCxnSpPr/>
          <p:nvPr/>
        </p:nvCxnSpPr>
        <p:spPr>
          <a:xfrm>
            <a:off x="428625" y="6284913"/>
            <a:ext cx="8286750" cy="1587"/>
          </a:xfrm>
          <a:prstGeom prst="line">
            <a:avLst/>
          </a:prstGeom>
          <a:ln>
            <a:solidFill>
              <a:srgbClr val="147CC1"/>
            </a:solidFill>
          </a:ln>
        </p:spPr>
        <p:style>
          <a:lnRef idx="1">
            <a:schemeClr val="accent1"/>
          </a:lnRef>
          <a:fillRef idx="0">
            <a:schemeClr val="accent1"/>
          </a:fillRef>
          <a:effectRef idx="0">
            <a:schemeClr val="accent1"/>
          </a:effectRef>
          <a:fontRef idx="minor">
            <a:schemeClr val="tx1"/>
          </a:fontRef>
        </p:style>
      </p:cxnSp>
      <p:pic>
        <p:nvPicPr>
          <p:cNvPr id="11269" name="Picture 4">
            <a:extLst>
              <a:ext uri="{FF2B5EF4-FFF2-40B4-BE49-F238E27FC236}">
                <a16:creationId xmlns:a16="http://schemas.microsoft.com/office/drawing/2014/main" id="{E8DEE164-44FA-3093-3B9F-C6A3C8033F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113" y="285750"/>
            <a:ext cx="24288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pole tekstowe 3">
            <a:extLst>
              <a:ext uri="{FF2B5EF4-FFF2-40B4-BE49-F238E27FC236}">
                <a16:creationId xmlns:a16="http://schemas.microsoft.com/office/drawing/2014/main" id="{B96F55AA-A2AA-C7C9-72A4-C3074773D108}"/>
              </a:ext>
            </a:extLst>
          </p:cNvPr>
          <p:cNvSpPr txBox="1">
            <a:spLocks noChangeArrowheads="1"/>
          </p:cNvSpPr>
          <p:nvPr/>
        </p:nvSpPr>
        <p:spPr bwMode="auto">
          <a:xfrm>
            <a:off x="5076056" y="473661"/>
            <a:ext cx="381386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l-PL" altLang="pl-PL" sz="1600" b="1" dirty="0">
                <a:solidFill>
                  <a:srgbClr val="0070C0"/>
                </a:solidFill>
                <a:latin typeface="Arial" panose="020B0604020202020204" pitchFamily="34" charset="0"/>
              </a:rPr>
              <a:t>Problemy z realizacją umowy PSC (5)</a:t>
            </a:r>
          </a:p>
        </p:txBody>
      </p:sp>
      <p:sp>
        <p:nvSpPr>
          <p:cNvPr id="4" name="Prostokąt zaokrąglony 16">
            <a:extLst>
              <a:ext uri="{FF2B5EF4-FFF2-40B4-BE49-F238E27FC236}">
                <a16:creationId xmlns:a16="http://schemas.microsoft.com/office/drawing/2014/main" id="{80BF73EC-AA33-C370-23CA-E4F97E0D200C}"/>
              </a:ext>
            </a:extLst>
          </p:cNvPr>
          <p:cNvSpPr/>
          <p:nvPr/>
        </p:nvSpPr>
        <p:spPr>
          <a:xfrm>
            <a:off x="457882" y="1496190"/>
            <a:ext cx="212725" cy="21748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 name="pole tekstowe 4">
            <a:extLst>
              <a:ext uri="{FF2B5EF4-FFF2-40B4-BE49-F238E27FC236}">
                <a16:creationId xmlns:a16="http://schemas.microsoft.com/office/drawing/2014/main" id="{3F3BF8D6-9383-CD28-BCBA-99D5844D1DA9}"/>
              </a:ext>
            </a:extLst>
          </p:cNvPr>
          <p:cNvSpPr txBox="1"/>
          <p:nvPr/>
        </p:nvSpPr>
        <p:spPr>
          <a:xfrm>
            <a:off x="900568" y="1412776"/>
            <a:ext cx="7811404" cy="5209118"/>
          </a:xfrm>
          <a:prstGeom prst="rect">
            <a:avLst/>
          </a:prstGeom>
          <a:noFill/>
        </p:spPr>
        <p:txBody>
          <a:bodyPr wrap="square">
            <a:spAutoFit/>
          </a:bodyPr>
          <a:lstStyle>
            <a:lvl1pPr>
              <a:tabLst>
                <a:tab pos="457200" algn="l"/>
              </a:tabLst>
              <a:defRPr>
                <a:solidFill>
                  <a:schemeClr val="tx1"/>
                </a:solidFill>
                <a:latin typeface="Arial" panose="020B0604020202020204" pitchFamily="34" charset="0"/>
              </a:defRPr>
            </a:lvl1pPr>
            <a:lvl2pPr marL="742950" indent="-285750">
              <a:tabLst>
                <a:tab pos="457200" algn="l"/>
              </a:tabLst>
              <a:defRPr>
                <a:solidFill>
                  <a:schemeClr val="tx1"/>
                </a:solidFill>
                <a:latin typeface="Arial" panose="020B0604020202020204" pitchFamily="34" charset="0"/>
              </a:defRPr>
            </a:lvl2pPr>
            <a:lvl3pPr marL="1143000" indent="-228600">
              <a:tabLst>
                <a:tab pos="457200" algn="l"/>
              </a:tabLst>
              <a:defRPr>
                <a:solidFill>
                  <a:schemeClr val="tx1"/>
                </a:solidFill>
                <a:latin typeface="Arial" panose="020B0604020202020204" pitchFamily="34" charset="0"/>
              </a:defRPr>
            </a:lvl3pPr>
            <a:lvl4pPr marL="1600200" indent="-228600">
              <a:tabLst>
                <a:tab pos="457200" algn="l"/>
              </a:tabLst>
              <a:defRPr>
                <a:solidFill>
                  <a:schemeClr val="tx1"/>
                </a:solidFill>
                <a:latin typeface="Arial" panose="020B0604020202020204" pitchFamily="34" charset="0"/>
              </a:defRPr>
            </a:lvl4pPr>
            <a:lvl5pPr marL="2057400" indent="-228600">
              <a:tabLst>
                <a:tab pos="4572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4572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4572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4572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algn="just">
              <a:lnSpc>
                <a:spcPts val="1900"/>
              </a:lnSpc>
              <a:spcBef>
                <a:spcPts val="600"/>
              </a:spcBef>
              <a:defRPr/>
            </a:pPr>
            <a:r>
              <a:rPr lang="pl-PL" altLang="pl-PL" sz="1600" dirty="0">
                <a:solidFill>
                  <a:srgbClr val="000000"/>
                </a:solidFill>
                <a:latin typeface="Calibri" panose="020F0502020204030204" pitchFamily="34" charset="0"/>
                <a:cs typeface="Times New Roman" panose="02020603050405020304" pitchFamily="18" charset="0"/>
              </a:rPr>
              <a:t>Wychodząc naprzeciw trudnościom spółki POLREGIO SA Województwo Lubuskie zastosowało </a:t>
            </a:r>
            <a:r>
              <a:rPr lang="pl-PL" altLang="pl-PL" sz="1600" b="1" dirty="0">
                <a:solidFill>
                  <a:srgbClr val="147CC1"/>
                </a:solidFill>
                <a:latin typeface="Calibri" panose="020F0502020204030204" pitchFamily="34" charset="0"/>
                <a:cs typeface="Times New Roman" panose="02020603050405020304" pitchFamily="18" charset="0"/>
              </a:rPr>
              <a:t>ustępstwa w zakresie naliczania kar umownych</a:t>
            </a:r>
            <a:r>
              <a:rPr lang="pl-PL" altLang="pl-PL" sz="1600" dirty="0">
                <a:solidFill>
                  <a:srgbClr val="000000"/>
                </a:solidFill>
                <a:latin typeface="Calibri" panose="020F0502020204030204" pitchFamily="34" charset="0"/>
                <a:cs typeface="Times New Roman" panose="02020603050405020304" pitchFamily="18" charset="0"/>
              </a:rPr>
              <a:t>:</a:t>
            </a:r>
          </a:p>
          <a:p>
            <a:pPr marL="285750" indent="-285750" algn="just">
              <a:lnSpc>
                <a:spcPts val="1600"/>
              </a:lnSpc>
              <a:spcBef>
                <a:spcPts val="600"/>
              </a:spcBef>
              <a:buFont typeface="Arial" panose="020B0604020202020204" pitchFamily="34" charset="0"/>
              <a:buChar char="•"/>
              <a:defRPr/>
            </a:pPr>
            <a:r>
              <a:rPr lang="pl-PL" altLang="pl-PL" sz="1600" dirty="0">
                <a:solidFill>
                  <a:srgbClr val="000000"/>
                </a:solidFill>
                <a:latin typeface="Calibri" panose="020F0502020204030204" pitchFamily="34" charset="0"/>
                <a:cs typeface="Times New Roman" panose="02020603050405020304" pitchFamily="18" charset="0"/>
              </a:rPr>
              <a:t>podwyższono wskaźnik określający możliwość </a:t>
            </a:r>
            <a:r>
              <a:rPr lang="pl-PL" altLang="pl-PL" sz="1600" dirty="0">
                <a:solidFill>
                  <a:srgbClr val="147CC1"/>
                </a:solidFill>
                <a:latin typeface="Calibri" panose="020F0502020204030204" pitchFamily="34" charset="0"/>
                <a:cs typeface="Times New Roman" panose="02020603050405020304" pitchFamily="18" charset="0"/>
              </a:rPr>
              <a:t>zestawiania składów pociągów z pojazdów, które nie spełniają wymagań Organizatora</a:t>
            </a:r>
            <a:r>
              <a:rPr lang="pl-PL" altLang="pl-PL" sz="1600" dirty="0">
                <a:solidFill>
                  <a:srgbClr val="000000"/>
                </a:solidFill>
                <a:latin typeface="Calibri" panose="020F0502020204030204" pitchFamily="34" charset="0"/>
                <a:cs typeface="Times New Roman" panose="02020603050405020304" pitchFamily="18" charset="0"/>
              </a:rPr>
              <a:t> z 4% na 7% pociągów w rozkładzie jazdy 2023/2024 oraz z 0% na 4% pociągów w rozkładzie jazdy 2024/2025;</a:t>
            </a:r>
          </a:p>
          <a:p>
            <a:pPr marL="285750" indent="-285750" algn="just">
              <a:lnSpc>
                <a:spcPts val="1600"/>
              </a:lnSpc>
              <a:spcBef>
                <a:spcPts val="600"/>
              </a:spcBef>
              <a:buFont typeface="Arial" panose="020B0604020202020204" pitchFamily="34" charset="0"/>
              <a:buChar char="•"/>
              <a:defRPr/>
            </a:pPr>
            <a:r>
              <a:rPr lang="pl-PL" altLang="pl-PL" sz="1600" dirty="0">
                <a:solidFill>
                  <a:srgbClr val="000000"/>
                </a:solidFill>
                <a:latin typeface="Calibri" panose="020F0502020204030204" pitchFamily="34" charset="0"/>
                <a:cs typeface="Times New Roman" panose="02020603050405020304" pitchFamily="18" charset="0"/>
              </a:rPr>
              <a:t>odstąpiono od </a:t>
            </a:r>
            <a:r>
              <a:rPr lang="pl-PL" altLang="pl-PL" sz="1600" dirty="0">
                <a:solidFill>
                  <a:srgbClr val="147CC1"/>
                </a:solidFill>
                <a:latin typeface="Calibri" panose="020F0502020204030204" pitchFamily="34" charset="0"/>
                <a:cs typeface="Times New Roman" panose="02020603050405020304" pitchFamily="18" charset="0"/>
              </a:rPr>
              <a:t>naliczania więcej niż jednej kary dla jednego przejazdu pociągu</a:t>
            </a:r>
            <a:r>
              <a:rPr lang="pl-PL" altLang="pl-PL" sz="1600" dirty="0">
                <a:solidFill>
                  <a:srgbClr val="000000"/>
                </a:solidFill>
                <a:latin typeface="Calibri" panose="020F0502020204030204" pitchFamily="34" charset="0"/>
                <a:cs typeface="Times New Roman" panose="02020603050405020304" pitchFamily="18" charset="0"/>
              </a:rPr>
              <a:t>, którego dotyczyło odwołanie lub/i zmiana zestawienia;</a:t>
            </a:r>
          </a:p>
          <a:p>
            <a:pPr marL="285750" indent="-285750" algn="just">
              <a:lnSpc>
                <a:spcPts val="1600"/>
              </a:lnSpc>
              <a:spcBef>
                <a:spcPts val="600"/>
              </a:spcBef>
              <a:buFont typeface="Arial" panose="020B0604020202020204" pitchFamily="34" charset="0"/>
              <a:buChar char="•"/>
              <a:defRPr/>
            </a:pPr>
            <a:r>
              <a:rPr lang="pl-PL" altLang="pl-PL" sz="1600" dirty="0">
                <a:solidFill>
                  <a:srgbClr val="000000"/>
                </a:solidFill>
                <a:latin typeface="Calibri" panose="020F0502020204030204" pitchFamily="34" charset="0"/>
                <a:cs typeface="Times New Roman" panose="02020603050405020304" pitchFamily="18" charset="0"/>
              </a:rPr>
              <a:t>odstąpiono od naliczania kar za opóźnienia pociągów spowodowane </a:t>
            </a:r>
            <a:r>
              <a:rPr lang="pl-PL" altLang="pl-PL" sz="1600" dirty="0">
                <a:solidFill>
                  <a:srgbClr val="147CC1"/>
                </a:solidFill>
                <a:latin typeface="Calibri" panose="020F0502020204030204" pitchFamily="34" charset="0"/>
                <a:cs typeface="Times New Roman" panose="02020603050405020304" pitchFamily="18" charset="0"/>
              </a:rPr>
              <a:t>zastosowaniem pojazdów zastępczych </a:t>
            </a:r>
            <a:r>
              <a:rPr lang="pl-PL" altLang="pl-PL" sz="1600" dirty="0">
                <a:solidFill>
                  <a:srgbClr val="000000"/>
                </a:solidFill>
                <a:latin typeface="Calibri" panose="020F0502020204030204" pitchFamily="34" charset="0"/>
                <a:cs typeface="Times New Roman" panose="02020603050405020304" pitchFamily="18" charset="0"/>
              </a:rPr>
              <a:t>serii SN82 i SN83 oraz lokomotywy z wagonem.			</a:t>
            </a:r>
          </a:p>
          <a:p>
            <a:pPr algn="just">
              <a:lnSpc>
                <a:spcPts val="1900"/>
              </a:lnSpc>
              <a:spcBef>
                <a:spcPts val="600"/>
              </a:spcBef>
              <a:defRPr/>
            </a:pPr>
            <a:r>
              <a:rPr lang="pl-PL" altLang="pl-PL" sz="1600" dirty="0">
                <a:solidFill>
                  <a:srgbClr val="000000"/>
                </a:solidFill>
                <a:latin typeface="Calibri" panose="020F0502020204030204" pitchFamily="34" charset="0"/>
                <a:cs typeface="Times New Roman" panose="02020603050405020304" pitchFamily="18" charset="0"/>
              </a:rPr>
              <a:t>W dniu 20.12.2024 r. Województwo Lubuskie zawarło z POLREGIO SA </a:t>
            </a:r>
            <a:r>
              <a:rPr lang="pl-PL" altLang="pl-PL" sz="1600" b="1" dirty="0">
                <a:solidFill>
                  <a:srgbClr val="147CC1"/>
                </a:solidFill>
                <a:latin typeface="Calibri" panose="020F0502020204030204" pitchFamily="34" charset="0"/>
                <a:cs typeface="Times New Roman" panose="02020603050405020304" pitchFamily="18" charset="0"/>
              </a:rPr>
              <a:t>Aneks nr 6 </a:t>
            </a:r>
            <a:r>
              <a:rPr lang="pl-PL" altLang="pl-PL" sz="1600" dirty="0">
                <a:solidFill>
                  <a:srgbClr val="000000"/>
                </a:solidFill>
                <a:latin typeface="Calibri" panose="020F0502020204030204" pitchFamily="34" charset="0"/>
                <a:cs typeface="Times New Roman" panose="02020603050405020304" pitchFamily="18" charset="0"/>
              </a:rPr>
              <a:t>do umowy PSC, w którym uwzględniono następujące zagadnienia:</a:t>
            </a:r>
          </a:p>
          <a:p>
            <a:pPr marL="285750" indent="-285750" algn="just">
              <a:lnSpc>
                <a:spcPts val="1600"/>
              </a:lnSpc>
              <a:spcBef>
                <a:spcPts val="600"/>
              </a:spcBef>
              <a:buFont typeface="Arial" panose="020B0604020202020204" pitchFamily="34" charset="0"/>
              <a:buChar char="•"/>
              <a:defRPr/>
            </a:pPr>
            <a:r>
              <a:rPr lang="pl-PL" altLang="pl-PL" sz="1600" dirty="0">
                <a:solidFill>
                  <a:srgbClr val="000000"/>
                </a:solidFill>
                <a:latin typeface="Calibri" panose="020F0502020204030204" pitchFamily="34" charset="0"/>
                <a:cs typeface="Times New Roman" panose="02020603050405020304" pitchFamily="18" charset="0"/>
              </a:rPr>
              <a:t>do chwili zatwierdzenia rocznego planu finansowego na rok 2025 Województwo Lubuskie będzie wypłacać rekompensatę po stawce dofinansowania z projektu planu, która jest bardzo wysoka i wynosi średnio aż </a:t>
            </a:r>
            <a:r>
              <a:rPr lang="pl-PL" altLang="pl-PL" sz="1600" b="1" dirty="0">
                <a:solidFill>
                  <a:srgbClr val="147CC1"/>
                </a:solidFill>
                <a:latin typeface="Calibri" panose="020F0502020204030204" pitchFamily="34" charset="0"/>
                <a:cs typeface="Times New Roman" panose="02020603050405020304" pitchFamily="18" charset="0"/>
              </a:rPr>
              <a:t>37,56 zł/pockm</a:t>
            </a:r>
            <a:r>
              <a:rPr lang="pl-PL" altLang="pl-PL" sz="1600" b="1" dirty="0">
                <a:solidFill>
                  <a:srgbClr val="000000"/>
                </a:solidFill>
                <a:latin typeface="Calibri" panose="020F0502020204030204" pitchFamily="34" charset="0"/>
                <a:cs typeface="Times New Roman" panose="02020603050405020304" pitchFamily="18" charset="0"/>
              </a:rPr>
              <a:t>;</a:t>
            </a:r>
          </a:p>
          <a:p>
            <a:pPr marL="285750" indent="-285750" algn="just">
              <a:lnSpc>
                <a:spcPts val="1600"/>
              </a:lnSpc>
              <a:spcBef>
                <a:spcPts val="600"/>
              </a:spcBef>
              <a:buFont typeface="Arial" panose="020B0604020202020204" pitchFamily="34" charset="0"/>
              <a:buChar char="•"/>
              <a:defRPr/>
            </a:pPr>
            <a:r>
              <a:rPr lang="pl-PL" altLang="pl-PL" sz="1600" dirty="0">
                <a:solidFill>
                  <a:srgbClr val="000000"/>
                </a:solidFill>
                <a:latin typeface="Calibri" panose="020F0502020204030204" pitchFamily="34" charset="0"/>
                <a:cs typeface="Times New Roman" panose="02020603050405020304" pitchFamily="18" charset="0"/>
              </a:rPr>
              <a:t>pomimo braku zatwierdzenia rocznego planu finansowego na rok 2024 r. Województwo Lubuskie wypłaciło operatorowi pełną kwotę rekompensaty, zapisaną w budżecie </a:t>
            </a:r>
            <a:br>
              <a:rPr lang="pl-PL" altLang="pl-PL" sz="1600" dirty="0">
                <a:solidFill>
                  <a:srgbClr val="000000"/>
                </a:solidFill>
                <a:latin typeface="Calibri" panose="020F0502020204030204" pitchFamily="34" charset="0"/>
                <a:cs typeface="Times New Roman" panose="02020603050405020304" pitchFamily="18" charset="0"/>
              </a:rPr>
            </a:br>
            <a:r>
              <a:rPr lang="pl-PL" altLang="pl-PL" sz="1600" dirty="0">
                <a:solidFill>
                  <a:srgbClr val="000000"/>
                </a:solidFill>
                <a:latin typeface="Calibri" panose="020F0502020204030204" pitchFamily="34" charset="0"/>
                <a:cs typeface="Times New Roman" panose="02020603050405020304" pitchFamily="18" charset="0"/>
              </a:rPr>
              <a:t>w wysokości </a:t>
            </a:r>
            <a:r>
              <a:rPr lang="pl-PL" altLang="pl-PL" sz="1600" b="1" dirty="0">
                <a:solidFill>
                  <a:srgbClr val="147CC1"/>
                </a:solidFill>
                <a:latin typeface="Calibri" panose="020F0502020204030204" pitchFamily="34" charset="0"/>
                <a:cs typeface="Times New Roman" panose="02020603050405020304" pitchFamily="18" charset="0"/>
              </a:rPr>
              <a:t>135.963.771,00 zł</a:t>
            </a:r>
            <a:r>
              <a:rPr lang="pl-PL" altLang="pl-PL" sz="1600" b="1" dirty="0">
                <a:solidFill>
                  <a:srgbClr val="000000"/>
                </a:solidFill>
                <a:latin typeface="Calibri" panose="020F0502020204030204" pitchFamily="34" charset="0"/>
                <a:cs typeface="Times New Roman" panose="02020603050405020304" pitchFamily="18" charset="0"/>
              </a:rPr>
              <a:t> </a:t>
            </a:r>
            <a:r>
              <a:rPr lang="pl-PL" altLang="pl-PL" sz="1600" dirty="0">
                <a:solidFill>
                  <a:srgbClr val="000000"/>
                </a:solidFill>
                <a:latin typeface="Calibri" panose="020F0502020204030204" pitchFamily="34" charset="0"/>
                <a:cs typeface="Times New Roman" panose="02020603050405020304" pitchFamily="18" charset="0"/>
              </a:rPr>
              <a:t>tj. 36% więcej niż zaplanowano w Umowie PSC.</a:t>
            </a:r>
          </a:p>
          <a:p>
            <a:pPr marL="285750" indent="-285750" algn="just">
              <a:lnSpc>
                <a:spcPts val="1600"/>
              </a:lnSpc>
              <a:spcBef>
                <a:spcPts val="600"/>
              </a:spcBef>
              <a:buFont typeface="Arial" panose="020B0604020202020204" pitchFamily="34" charset="0"/>
              <a:buChar char="•"/>
              <a:defRPr/>
            </a:pPr>
            <a:r>
              <a:rPr lang="pl-PL" altLang="pl-PL" sz="1600" dirty="0">
                <a:solidFill>
                  <a:srgbClr val="000000"/>
                </a:solidFill>
                <a:latin typeface="Calibri" panose="020F0502020204030204" pitchFamily="34" charset="0"/>
                <a:cs typeface="Times New Roman" panose="02020603050405020304" pitchFamily="18" charset="0"/>
              </a:rPr>
              <a:t>Roczny Raport Rozliczeniowy za okres 2023/2024 zostanie poddany weryfikacji przez niezależnego audytora.</a:t>
            </a:r>
          </a:p>
          <a:p>
            <a:pPr algn="just">
              <a:lnSpc>
                <a:spcPts val="1900"/>
              </a:lnSpc>
              <a:spcBef>
                <a:spcPts val="600"/>
              </a:spcBef>
              <a:defRPr/>
            </a:pPr>
            <a:endParaRPr lang="pl-PL" altLang="pl-PL" sz="1600" dirty="0">
              <a:solidFill>
                <a:srgbClr val="000000"/>
              </a:solidFill>
              <a:latin typeface="Calibri" panose="020F0502020204030204" pitchFamily="34" charset="0"/>
              <a:cs typeface="Times New Roman" panose="02020603050405020304" pitchFamily="18" charset="0"/>
            </a:endParaRPr>
          </a:p>
        </p:txBody>
      </p:sp>
      <p:sp>
        <p:nvSpPr>
          <p:cNvPr id="7" name="Prostokąt zaokrąglony 16">
            <a:extLst>
              <a:ext uri="{FF2B5EF4-FFF2-40B4-BE49-F238E27FC236}">
                <a16:creationId xmlns:a16="http://schemas.microsoft.com/office/drawing/2014/main" id="{8CC8D888-B153-B77D-3FC4-E04AA9DCE47C}"/>
              </a:ext>
            </a:extLst>
          </p:cNvPr>
          <p:cNvSpPr/>
          <p:nvPr/>
        </p:nvSpPr>
        <p:spPr>
          <a:xfrm>
            <a:off x="451675" y="3933056"/>
            <a:ext cx="212725" cy="21748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Tree>
    <p:extLst>
      <p:ext uri="{BB962C8B-B14F-4D97-AF65-F5344CB8AC3E}">
        <p14:creationId xmlns:p14="http://schemas.microsoft.com/office/powerpoint/2010/main" val="3357078703"/>
      </p:ext>
    </p:extLst>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CDE4F4-9D0E-D706-A7F4-2C2186C532C6}"/>
            </a:ext>
          </a:extLst>
        </p:cNvPr>
        <p:cNvGrpSpPr/>
        <p:nvPr/>
      </p:nvGrpSpPr>
      <p:grpSpPr>
        <a:xfrm>
          <a:off x="0" y="0"/>
          <a:ext cx="0" cy="0"/>
          <a:chOff x="0" y="0"/>
          <a:chExt cx="0" cy="0"/>
        </a:xfrm>
      </p:grpSpPr>
      <p:pic>
        <p:nvPicPr>
          <p:cNvPr id="2" name="Picture 1" descr="D:\w.majdanski\Moje dokumenty\tabor\POIiŚ\grafika\DSC_0093b.jpg">
            <a:extLst>
              <a:ext uri="{FF2B5EF4-FFF2-40B4-BE49-F238E27FC236}">
                <a16:creationId xmlns:a16="http://schemas.microsoft.com/office/drawing/2014/main" id="{E4626D19-7ECF-59CD-8E74-ECA24CA98442}"/>
              </a:ext>
            </a:extLst>
          </p:cNvPr>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artisticBlur/>
                    </a14:imgEffect>
                    <a14:imgEffect>
                      <a14:saturation sat="400000"/>
                    </a14:imgEffect>
                    <a14:imgEffect>
                      <a14:brightnessContrast bright="40000" contrast="-40000"/>
                    </a14:imgEffect>
                  </a14:imgLayer>
                </a14:imgProps>
              </a:ext>
            </a:extLst>
          </a:blip>
          <a:srcRect/>
          <a:stretch>
            <a:fillRect/>
          </a:stretch>
        </p:blipFill>
        <p:spPr bwMode="auto">
          <a:xfrm>
            <a:off x="0" y="2254013"/>
            <a:ext cx="9144000" cy="4603987"/>
          </a:xfrm>
          <a:prstGeom prst="rect">
            <a:avLst/>
          </a:prstGeom>
          <a:noFill/>
        </p:spPr>
      </p:pic>
      <p:cxnSp>
        <p:nvCxnSpPr>
          <p:cNvPr id="6" name="Łącznik prosty 5">
            <a:extLst>
              <a:ext uri="{FF2B5EF4-FFF2-40B4-BE49-F238E27FC236}">
                <a16:creationId xmlns:a16="http://schemas.microsoft.com/office/drawing/2014/main" id="{573F2CCD-DFDF-EB3A-2986-78E628AFB88D}"/>
              </a:ext>
            </a:extLst>
          </p:cNvPr>
          <p:cNvCxnSpPr/>
          <p:nvPr/>
        </p:nvCxnSpPr>
        <p:spPr>
          <a:xfrm>
            <a:off x="428625" y="1214438"/>
            <a:ext cx="8286750" cy="1587"/>
          </a:xfrm>
          <a:prstGeom prst="line">
            <a:avLst/>
          </a:prstGeom>
          <a:ln>
            <a:solidFill>
              <a:srgbClr val="A7C539"/>
            </a:solidFill>
          </a:ln>
        </p:spPr>
        <p:style>
          <a:lnRef idx="1">
            <a:schemeClr val="accent1"/>
          </a:lnRef>
          <a:fillRef idx="0">
            <a:schemeClr val="accent1"/>
          </a:fillRef>
          <a:effectRef idx="0">
            <a:schemeClr val="accent1"/>
          </a:effectRef>
          <a:fontRef idx="minor">
            <a:schemeClr val="tx1"/>
          </a:fontRef>
        </p:style>
      </p:cxnSp>
      <p:cxnSp>
        <p:nvCxnSpPr>
          <p:cNvPr id="8" name="Łącznik prosty 7">
            <a:extLst>
              <a:ext uri="{FF2B5EF4-FFF2-40B4-BE49-F238E27FC236}">
                <a16:creationId xmlns:a16="http://schemas.microsoft.com/office/drawing/2014/main" id="{8C272933-3974-7677-BDDD-0BE6DAACA2E4}"/>
              </a:ext>
            </a:extLst>
          </p:cNvPr>
          <p:cNvCxnSpPr/>
          <p:nvPr/>
        </p:nvCxnSpPr>
        <p:spPr>
          <a:xfrm>
            <a:off x="428625" y="6284913"/>
            <a:ext cx="8286750" cy="1587"/>
          </a:xfrm>
          <a:prstGeom prst="line">
            <a:avLst/>
          </a:prstGeom>
          <a:ln>
            <a:solidFill>
              <a:srgbClr val="147CC1"/>
            </a:solidFill>
          </a:ln>
        </p:spPr>
        <p:style>
          <a:lnRef idx="1">
            <a:schemeClr val="accent1"/>
          </a:lnRef>
          <a:fillRef idx="0">
            <a:schemeClr val="accent1"/>
          </a:fillRef>
          <a:effectRef idx="0">
            <a:schemeClr val="accent1"/>
          </a:effectRef>
          <a:fontRef idx="minor">
            <a:schemeClr val="tx1"/>
          </a:fontRef>
        </p:style>
      </p:cxnSp>
      <p:pic>
        <p:nvPicPr>
          <p:cNvPr id="11269" name="Picture 4">
            <a:extLst>
              <a:ext uri="{FF2B5EF4-FFF2-40B4-BE49-F238E27FC236}">
                <a16:creationId xmlns:a16="http://schemas.microsoft.com/office/drawing/2014/main" id="{CA20074B-87B7-8308-AA7E-BC8F572BB3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113" y="285750"/>
            <a:ext cx="24288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pole tekstowe 3">
            <a:extLst>
              <a:ext uri="{FF2B5EF4-FFF2-40B4-BE49-F238E27FC236}">
                <a16:creationId xmlns:a16="http://schemas.microsoft.com/office/drawing/2014/main" id="{9FC2ADC8-56BC-92EE-C389-1E9C2F7E03F2}"/>
              </a:ext>
            </a:extLst>
          </p:cNvPr>
          <p:cNvSpPr txBox="1">
            <a:spLocks noChangeArrowheads="1"/>
          </p:cNvSpPr>
          <p:nvPr/>
        </p:nvSpPr>
        <p:spPr bwMode="auto">
          <a:xfrm>
            <a:off x="5887000" y="526167"/>
            <a:ext cx="28648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l-PL" altLang="pl-PL" sz="1600" b="1" dirty="0">
                <a:solidFill>
                  <a:srgbClr val="0070C0"/>
                </a:solidFill>
                <a:latin typeface="Arial" panose="020B0604020202020204" pitchFamily="34" charset="0"/>
              </a:rPr>
              <a:t>Plan naprawczy POLREGIO</a:t>
            </a:r>
          </a:p>
        </p:txBody>
      </p:sp>
      <p:sp>
        <p:nvSpPr>
          <p:cNvPr id="4" name="Prostokąt zaokrąglony 16">
            <a:extLst>
              <a:ext uri="{FF2B5EF4-FFF2-40B4-BE49-F238E27FC236}">
                <a16:creationId xmlns:a16="http://schemas.microsoft.com/office/drawing/2014/main" id="{E8C8F779-118A-BDCF-1150-7B4D6F9D343B}"/>
              </a:ext>
            </a:extLst>
          </p:cNvPr>
          <p:cNvSpPr/>
          <p:nvPr/>
        </p:nvSpPr>
        <p:spPr>
          <a:xfrm>
            <a:off x="457882" y="1484784"/>
            <a:ext cx="212725" cy="21748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 name="pole tekstowe 4">
            <a:extLst>
              <a:ext uri="{FF2B5EF4-FFF2-40B4-BE49-F238E27FC236}">
                <a16:creationId xmlns:a16="http://schemas.microsoft.com/office/drawing/2014/main" id="{C13FD005-8351-25E3-D23F-C20ED49C3560}"/>
              </a:ext>
            </a:extLst>
          </p:cNvPr>
          <p:cNvSpPr txBox="1"/>
          <p:nvPr/>
        </p:nvSpPr>
        <p:spPr>
          <a:xfrm>
            <a:off x="900568" y="1340768"/>
            <a:ext cx="7811404" cy="3400931"/>
          </a:xfrm>
          <a:prstGeom prst="rect">
            <a:avLst/>
          </a:prstGeom>
          <a:noFill/>
        </p:spPr>
        <p:txBody>
          <a:bodyPr wrap="square">
            <a:spAutoFit/>
          </a:bodyPr>
          <a:lstStyle>
            <a:lvl1pPr>
              <a:tabLst>
                <a:tab pos="457200" algn="l"/>
              </a:tabLst>
              <a:defRPr>
                <a:solidFill>
                  <a:schemeClr val="tx1"/>
                </a:solidFill>
                <a:latin typeface="Arial" panose="020B0604020202020204" pitchFamily="34" charset="0"/>
              </a:defRPr>
            </a:lvl1pPr>
            <a:lvl2pPr marL="742950" indent="-285750">
              <a:tabLst>
                <a:tab pos="457200" algn="l"/>
              </a:tabLst>
              <a:defRPr>
                <a:solidFill>
                  <a:schemeClr val="tx1"/>
                </a:solidFill>
                <a:latin typeface="Arial" panose="020B0604020202020204" pitchFamily="34" charset="0"/>
              </a:defRPr>
            </a:lvl2pPr>
            <a:lvl3pPr marL="1143000" indent="-228600">
              <a:tabLst>
                <a:tab pos="457200" algn="l"/>
              </a:tabLst>
              <a:defRPr>
                <a:solidFill>
                  <a:schemeClr val="tx1"/>
                </a:solidFill>
                <a:latin typeface="Arial" panose="020B0604020202020204" pitchFamily="34" charset="0"/>
              </a:defRPr>
            </a:lvl3pPr>
            <a:lvl4pPr marL="1600200" indent="-228600">
              <a:tabLst>
                <a:tab pos="457200" algn="l"/>
              </a:tabLst>
              <a:defRPr>
                <a:solidFill>
                  <a:schemeClr val="tx1"/>
                </a:solidFill>
                <a:latin typeface="Arial" panose="020B0604020202020204" pitchFamily="34" charset="0"/>
              </a:defRPr>
            </a:lvl4pPr>
            <a:lvl5pPr marL="2057400" indent="-228600">
              <a:tabLst>
                <a:tab pos="4572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4572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4572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4572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algn="just">
              <a:lnSpc>
                <a:spcPts val="1900"/>
              </a:lnSpc>
              <a:spcBef>
                <a:spcPts val="600"/>
              </a:spcBef>
              <a:defRPr/>
            </a:pPr>
            <a:r>
              <a:rPr lang="pl-PL" altLang="pl-PL" sz="1600" b="1" dirty="0">
                <a:solidFill>
                  <a:srgbClr val="000000"/>
                </a:solidFill>
                <a:latin typeface="Calibri" panose="020F0502020204030204" pitchFamily="34" charset="0"/>
                <a:cs typeface="Times New Roman" panose="02020603050405020304" pitchFamily="18" charset="0"/>
              </a:rPr>
              <a:t>Poprzedni zarząd POLREGIO SA</a:t>
            </a:r>
            <a:r>
              <a:rPr lang="pl-PL" altLang="pl-PL" sz="1600" dirty="0">
                <a:solidFill>
                  <a:srgbClr val="000000"/>
                </a:solidFill>
                <a:latin typeface="Calibri" panose="020F0502020204030204" pitchFamily="34" charset="0"/>
                <a:cs typeface="Times New Roman" panose="02020603050405020304" pitchFamily="18" charset="0"/>
              </a:rPr>
              <a:t> podjął działania zmierzające do poprawy sytuacji z realizacją przewozów poprzez opracowanie </a:t>
            </a:r>
            <a:r>
              <a:rPr lang="pl-PL" altLang="pl-PL" sz="1600" b="1" dirty="0">
                <a:solidFill>
                  <a:srgbClr val="147CC1"/>
                </a:solidFill>
                <a:latin typeface="Calibri" panose="020F0502020204030204" pitchFamily="34" charset="0"/>
                <a:cs typeface="Times New Roman" panose="02020603050405020304" pitchFamily="18" charset="0"/>
              </a:rPr>
              <a:t>planu naprawczego</a:t>
            </a:r>
            <a:r>
              <a:rPr lang="pl-PL" altLang="pl-PL" sz="1600" dirty="0">
                <a:solidFill>
                  <a:srgbClr val="000000"/>
                </a:solidFill>
                <a:latin typeface="Calibri" panose="020F0502020204030204" pitchFamily="34" charset="0"/>
                <a:cs typeface="Times New Roman" panose="02020603050405020304" pitchFamily="18" charset="0"/>
              </a:rPr>
              <a:t>, przekazanego organizatorowi pismem z dnia 27.06.2023 r.</a:t>
            </a:r>
          </a:p>
          <a:p>
            <a:pPr algn="just">
              <a:lnSpc>
                <a:spcPts val="1900"/>
              </a:lnSpc>
              <a:spcBef>
                <a:spcPts val="600"/>
              </a:spcBef>
              <a:defRPr/>
            </a:pPr>
            <a:r>
              <a:rPr lang="pl-PL" altLang="pl-PL" sz="1600" dirty="0">
                <a:solidFill>
                  <a:srgbClr val="000000"/>
                </a:solidFill>
                <a:latin typeface="Calibri" panose="020F0502020204030204" pitchFamily="34" charset="0"/>
                <a:cs typeface="Times New Roman" panose="02020603050405020304" pitchFamily="18" charset="0"/>
              </a:rPr>
              <a:t>Plan zakładał m.in.:</a:t>
            </a:r>
          </a:p>
          <a:p>
            <a:pPr marL="285750" indent="-285750" algn="just">
              <a:lnSpc>
                <a:spcPts val="1900"/>
              </a:lnSpc>
              <a:spcBef>
                <a:spcPts val="600"/>
              </a:spcBef>
              <a:buFont typeface="Arial" panose="020B0604020202020204" pitchFamily="34" charset="0"/>
              <a:buChar char="•"/>
              <a:defRPr/>
            </a:pPr>
            <a:r>
              <a:rPr lang="pl-PL" altLang="pl-PL" sz="1600" dirty="0">
                <a:solidFill>
                  <a:srgbClr val="147CC1"/>
                </a:solidFill>
                <a:latin typeface="Calibri" panose="020F0502020204030204" pitchFamily="34" charset="0"/>
                <a:cs typeface="Times New Roman" panose="02020603050405020304" pitchFamily="18" charset="0"/>
              </a:rPr>
              <a:t>pozyskanie dodatkowego taboru </a:t>
            </a:r>
            <a:r>
              <a:rPr lang="pl-PL" altLang="pl-PL" sz="1600" dirty="0">
                <a:solidFill>
                  <a:srgbClr val="000000"/>
                </a:solidFill>
                <a:latin typeface="Calibri" panose="020F0502020204030204" pitchFamily="34" charset="0"/>
                <a:cs typeface="Times New Roman" panose="02020603050405020304" pitchFamily="18" charset="0"/>
              </a:rPr>
              <a:t>z napędem spalinowym – zadanie zrealizowano częściowo poprzez pozyskanie pojazdu SA139-022 oraz poprzez przejściowe wykorzystanie lokomotywy SU42 z wagonem piętrowym;</a:t>
            </a:r>
          </a:p>
          <a:p>
            <a:pPr marL="285750" indent="-285750" algn="just">
              <a:lnSpc>
                <a:spcPts val="1900"/>
              </a:lnSpc>
              <a:spcBef>
                <a:spcPts val="600"/>
              </a:spcBef>
              <a:buFont typeface="Arial" panose="020B0604020202020204" pitchFamily="34" charset="0"/>
              <a:buChar char="•"/>
              <a:defRPr/>
            </a:pPr>
            <a:r>
              <a:rPr lang="pl-PL" altLang="pl-PL" sz="1600" dirty="0">
                <a:solidFill>
                  <a:srgbClr val="147CC1"/>
                </a:solidFill>
                <a:latin typeface="Calibri" panose="020F0502020204030204" pitchFamily="34" charset="0"/>
                <a:cs typeface="Times New Roman" panose="02020603050405020304" pitchFamily="18" charset="0"/>
              </a:rPr>
              <a:t>zawarcie umowy w zakresie utrzymania spalinowych zespołów trakcyjnych </a:t>
            </a:r>
            <a:r>
              <a:rPr lang="pl-PL" altLang="pl-PL" sz="1600" dirty="0">
                <a:solidFill>
                  <a:srgbClr val="000000"/>
                </a:solidFill>
                <a:latin typeface="Calibri" panose="020F0502020204030204" pitchFamily="34" charset="0"/>
                <a:cs typeface="Times New Roman" panose="02020603050405020304" pitchFamily="18" charset="0"/>
              </a:rPr>
              <a:t>na terenie Punktu Utrzymania Taboru w Rzepinie – zadania </a:t>
            </a:r>
            <a:r>
              <a:rPr lang="pl-PL" altLang="pl-PL" sz="1600" dirty="0" err="1">
                <a:solidFill>
                  <a:srgbClr val="000000"/>
                </a:solidFill>
                <a:latin typeface="Calibri" panose="020F0502020204030204" pitchFamily="34" charset="0"/>
                <a:cs typeface="Times New Roman" panose="02020603050405020304" pitchFamily="18" charset="0"/>
              </a:rPr>
              <a:t>niezrealizowano</a:t>
            </a:r>
            <a:r>
              <a:rPr lang="pl-PL" altLang="pl-PL" sz="1600" dirty="0">
                <a:solidFill>
                  <a:srgbClr val="000000"/>
                </a:solidFill>
                <a:latin typeface="Calibri" panose="020F0502020204030204" pitchFamily="34" charset="0"/>
                <a:cs typeface="Times New Roman" panose="02020603050405020304" pitchFamily="18" charset="0"/>
              </a:rPr>
              <a:t>;</a:t>
            </a:r>
          </a:p>
          <a:p>
            <a:pPr marL="285750" indent="-285750" algn="just">
              <a:lnSpc>
                <a:spcPts val="1900"/>
              </a:lnSpc>
              <a:spcBef>
                <a:spcPts val="600"/>
              </a:spcBef>
              <a:buFont typeface="Arial" panose="020B0604020202020204" pitchFamily="34" charset="0"/>
              <a:buChar char="•"/>
              <a:defRPr/>
            </a:pPr>
            <a:r>
              <a:rPr lang="pl-PL" altLang="pl-PL" sz="1600" dirty="0">
                <a:solidFill>
                  <a:srgbClr val="147CC1"/>
                </a:solidFill>
                <a:latin typeface="Calibri" panose="020F0502020204030204" pitchFamily="34" charset="0"/>
                <a:cs typeface="Times New Roman" panose="02020603050405020304" pitchFamily="18" charset="0"/>
              </a:rPr>
              <a:t>wprowadzenie zmian w organizacji funkcjonowania Lubuskiego Zakładu POLREGIO </a:t>
            </a:r>
            <a:br>
              <a:rPr lang="pl-PL" altLang="pl-PL" sz="1600" dirty="0">
                <a:solidFill>
                  <a:srgbClr val="A7C539"/>
                </a:solidFill>
                <a:latin typeface="Calibri" panose="020F0502020204030204" pitchFamily="34" charset="0"/>
                <a:cs typeface="Times New Roman" panose="02020603050405020304" pitchFamily="18" charset="0"/>
              </a:rPr>
            </a:br>
            <a:r>
              <a:rPr lang="pl-PL" altLang="pl-PL" sz="1600" dirty="0">
                <a:solidFill>
                  <a:srgbClr val="000000"/>
                </a:solidFill>
                <a:latin typeface="Calibri" panose="020F0502020204030204" pitchFamily="34" charset="0"/>
                <a:cs typeface="Times New Roman" panose="02020603050405020304" pitchFamily="18" charset="0"/>
              </a:rPr>
              <a:t>w Zielonej Górze – zadanie zrealizowano częściowo, bez efektu.</a:t>
            </a:r>
          </a:p>
          <a:p>
            <a:pPr algn="just">
              <a:lnSpc>
                <a:spcPts val="1900"/>
              </a:lnSpc>
              <a:spcBef>
                <a:spcPts val="600"/>
              </a:spcBef>
              <a:defRPr/>
            </a:pPr>
            <a:endParaRPr lang="pl-PL" altLang="pl-PL" sz="1600" dirty="0">
              <a:solidFill>
                <a:srgbClr val="000000"/>
              </a:solidFill>
              <a:latin typeface="Calibri" panose="020F0502020204030204" pitchFamily="34" charset="0"/>
              <a:cs typeface="Times New Roman" panose="02020603050405020304" pitchFamily="18" charset="0"/>
            </a:endParaRPr>
          </a:p>
        </p:txBody>
      </p:sp>
      <p:sp>
        <p:nvSpPr>
          <p:cNvPr id="3" name="Prostokąt zaokrąglony 16">
            <a:extLst>
              <a:ext uri="{FF2B5EF4-FFF2-40B4-BE49-F238E27FC236}">
                <a16:creationId xmlns:a16="http://schemas.microsoft.com/office/drawing/2014/main" id="{163984B0-CAFF-ACEF-B3E6-3864039F68BC}"/>
              </a:ext>
            </a:extLst>
          </p:cNvPr>
          <p:cNvSpPr/>
          <p:nvPr/>
        </p:nvSpPr>
        <p:spPr>
          <a:xfrm>
            <a:off x="457881" y="2564904"/>
            <a:ext cx="212725" cy="21748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Tree>
    <p:extLst>
      <p:ext uri="{BB962C8B-B14F-4D97-AF65-F5344CB8AC3E}">
        <p14:creationId xmlns:p14="http://schemas.microsoft.com/office/powerpoint/2010/main" val="364557167"/>
      </p:ext>
    </p:extLst>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3A523B-20DE-CCE5-EBCE-55BA20B095BD}"/>
            </a:ext>
          </a:extLst>
        </p:cNvPr>
        <p:cNvGrpSpPr/>
        <p:nvPr/>
      </p:nvGrpSpPr>
      <p:grpSpPr>
        <a:xfrm>
          <a:off x="0" y="0"/>
          <a:ext cx="0" cy="0"/>
          <a:chOff x="0" y="0"/>
          <a:chExt cx="0" cy="0"/>
        </a:xfrm>
      </p:grpSpPr>
      <p:pic>
        <p:nvPicPr>
          <p:cNvPr id="2" name="Picture 1" descr="D:\w.majdanski\Moje dokumenty\tabor\POIiŚ\grafika\DSC_0093b.jpg">
            <a:extLst>
              <a:ext uri="{FF2B5EF4-FFF2-40B4-BE49-F238E27FC236}">
                <a16:creationId xmlns:a16="http://schemas.microsoft.com/office/drawing/2014/main" id="{FD2352C1-28C9-A742-4749-E8BCC0059D5A}"/>
              </a:ext>
            </a:extLst>
          </p:cNvPr>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artisticBlur/>
                    </a14:imgEffect>
                    <a14:imgEffect>
                      <a14:saturation sat="400000"/>
                    </a14:imgEffect>
                    <a14:imgEffect>
                      <a14:brightnessContrast bright="40000" contrast="-40000"/>
                    </a14:imgEffect>
                  </a14:imgLayer>
                </a14:imgProps>
              </a:ext>
            </a:extLst>
          </a:blip>
          <a:srcRect/>
          <a:stretch>
            <a:fillRect/>
          </a:stretch>
        </p:blipFill>
        <p:spPr bwMode="auto">
          <a:xfrm>
            <a:off x="0" y="2254013"/>
            <a:ext cx="9144000" cy="4603987"/>
          </a:xfrm>
          <a:prstGeom prst="rect">
            <a:avLst/>
          </a:prstGeom>
          <a:noFill/>
        </p:spPr>
      </p:pic>
      <p:cxnSp>
        <p:nvCxnSpPr>
          <p:cNvPr id="6" name="Łącznik prosty 5">
            <a:extLst>
              <a:ext uri="{FF2B5EF4-FFF2-40B4-BE49-F238E27FC236}">
                <a16:creationId xmlns:a16="http://schemas.microsoft.com/office/drawing/2014/main" id="{B1C6A78F-A828-C1E1-6C21-C312E523EFEB}"/>
              </a:ext>
            </a:extLst>
          </p:cNvPr>
          <p:cNvCxnSpPr/>
          <p:nvPr/>
        </p:nvCxnSpPr>
        <p:spPr>
          <a:xfrm>
            <a:off x="428625" y="1214438"/>
            <a:ext cx="8286750" cy="1587"/>
          </a:xfrm>
          <a:prstGeom prst="line">
            <a:avLst/>
          </a:prstGeom>
          <a:ln>
            <a:solidFill>
              <a:srgbClr val="A7C539"/>
            </a:solidFill>
          </a:ln>
        </p:spPr>
        <p:style>
          <a:lnRef idx="1">
            <a:schemeClr val="accent1"/>
          </a:lnRef>
          <a:fillRef idx="0">
            <a:schemeClr val="accent1"/>
          </a:fillRef>
          <a:effectRef idx="0">
            <a:schemeClr val="accent1"/>
          </a:effectRef>
          <a:fontRef idx="minor">
            <a:schemeClr val="tx1"/>
          </a:fontRef>
        </p:style>
      </p:cxnSp>
      <p:cxnSp>
        <p:nvCxnSpPr>
          <p:cNvPr id="8" name="Łącznik prosty 7">
            <a:extLst>
              <a:ext uri="{FF2B5EF4-FFF2-40B4-BE49-F238E27FC236}">
                <a16:creationId xmlns:a16="http://schemas.microsoft.com/office/drawing/2014/main" id="{AD3EF33C-A8AF-E8B8-A730-CF3FF33CA1B5}"/>
              </a:ext>
            </a:extLst>
          </p:cNvPr>
          <p:cNvCxnSpPr/>
          <p:nvPr/>
        </p:nvCxnSpPr>
        <p:spPr>
          <a:xfrm>
            <a:off x="428625" y="6284913"/>
            <a:ext cx="8286750" cy="1587"/>
          </a:xfrm>
          <a:prstGeom prst="line">
            <a:avLst/>
          </a:prstGeom>
          <a:ln>
            <a:solidFill>
              <a:srgbClr val="147CC1"/>
            </a:solidFill>
          </a:ln>
        </p:spPr>
        <p:style>
          <a:lnRef idx="1">
            <a:schemeClr val="accent1"/>
          </a:lnRef>
          <a:fillRef idx="0">
            <a:schemeClr val="accent1"/>
          </a:fillRef>
          <a:effectRef idx="0">
            <a:schemeClr val="accent1"/>
          </a:effectRef>
          <a:fontRef idx="minor">
            <a:schemeClr val="tx1"/>
          </a:fontRef>
        </p:style>
      </p:cxnSp>
      <p:pic>
        <p:nvPicPr>
          <p:cNvPr id="11269" name="Picture 4">
            <a:extLst>
              <a:ext uri="{FF2B5EF4-FFF2-40B4-BE49-F238E27FC236}">
                <a16:creationId xmlns:a16="http://schemas.microsoft.com/office/drawing/2014/main" id="{F79A0C10-1AE4-6747-667D-FAED722B75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113" y="285750"/>
            <a:ext cx="24288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pole tekstowe 3">
            <a:extLst>
              <a:ext uri="{FF2B5EF4-FFF2-40B4-BE49-F238E27FC236}">
                <a16:creationId xmlns:a16="http://schemas.microsoft.com/office/drawing/2014/main" id="{7B90636C-2876-2A9B-E591-72390BD4723B}"/>
              </a:ext>
            </a:extLst>
          </p:cNvPr>
          <p:cNvSpPr txBox="1">
            <a:spLocks noChangeArrowheads="1"/>
          </p:cNvSpPr>
          <p:nvPr/>
        </p:nvSpPr>
        <p:spPr bwMode="auto">
          <a:xfrm>
            <a:off x="5143547" y="494000"/>
            <a:ext cx="384752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l-PL" altLang="pl-PL" sz="1600" b="1" dirty="0">
                <a:solidFill>
                  <a:srgbClr val="0070C0"/>
                </a:solidFill>
                <a:latin typeface="Arial" panose="020B0604020202020204" pitchFamily="34" charset="0"/>
              </a:rPr>
              <a:t>Zamierzenia inwestycyjne POLREGIO</a:t>
            </a:r>
          </a:p>
        </p:txBody>
      </p:sp>
      <p:cxnSp>
        <p:nvCxnSpPr>
          <p:cNvPr id="9" name="Łącznik prosty 8">
            <a:extLst>
              <a:ext uri="{FF2B5EF4-FFF2-40B4-BE49-F238E27FC236}">
                <a16:creationId xmlns:a16="http://schemas.microsoft.com/office/drawing/2014/main" id="{CE4C4F2C-DDB8-E386-DFA5-739A4073C472}"/>
              </a:ext>
            </a:extLst>
          </p:cNvPr>
          <p:cNvCxnSpPr/>
          <p:nvPr/>
        </p:nvCxnSpPr>
        <p:spPr>
          <a:xfrm>
            <a:off x="428625" y="1214438"/>
            <a:ext cx="8286750" cy="1587"/>
          </a:xfrm>
          <a:prstGeom prst="line">
            <a:avLst/>
          </a:prstGeom>
          <a:ln>
            <a:solidFill>
              <a:srgbClr val="A7C539"/>
            </a:solidFill>
          </a:ln>
        </p:spPr>
        <p:style>
          <a:lnRef idx="1">
            <a:schemeClr val="accent1"/>
          </a:lnRef>
          <a:fillRef idx="0">
            <a:schemeClr val="accent1"/>
          </a:fillRef>
          <a:effectRef idx="0">
            <a:schemeClr val="accent1"/>
          </a:effectRef>
          <a:fontRef idx="minor">
            <a:schemeClr val="tx1"/>
          </a:fontRef>
        </p:style>
      </p:cxnSp>
      <p:sp>
        <p:nvSpPr>
          <p:cNvPr id="11" name="pole tekstowe 8">
            <a:extLst>
              <a:ext uri="{FF2B5EF4-FFF2-40B4-BE49-F238E27FC236}">
                <a16:creationId xmlns:a16="http://schemas.microsoft.com/office/drawing/2014/main" id="{33E2AC3A-BC5B-1A0D-6B4E-EB9537EA1D9B}"/>
              </a:ext>
            </a:extLst>
          </p:cNvPr>
          <p:cNvSpPr txBox="1">
            <a:spLocks noChangeArrowheads="1"/>
          </p:cNvSpPr>
          <p:nvPr/>
        </p:nvSpPr>
        <p:spPr bwMode="auto">
          <a:xfrm>
            <a:off x="717550" y="1412776"/>
            <a:ext cx="8034338"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spcAft>
                <a:spcPts val="600"/>
              </a:spcAft>
              <a:buFontTx/>
              <a:buNone/>
            </a:pPr>
            <a:r>
              <a:rPr lang="pl-PL" altLang="pl-PL" sz="1600" b="1" dirty="0">
                <a:solidFill>
                  <a:srgbClr val="000000"/>
                </a:solidFill>
                <a:cs typeface="Times New Roman" panose="02020603050405020304" pitchFamily="18" charset="0"/>
              </a:rPr>
              <a:t>Przy zawieraniu umowy Polregio SA zadeklarowało własne inwestycje w </a:t>
            </a:r>
            <a:r>
              <a:rPr lang="pl-PL" altLang="pl-PL" sz="1600" dirty="0">
                <a:solidFill>
                  <a:srgbClr val="000000"/>
                </a:solidFill>
                <a:cs typeface="Times New Roman" panose="02020603050405020304" pitchFamily="18" charset="0"/>
              </a:rPr>
              <a:t>:</a:t>
            </a:r>
          </a:p>
          <a:p>
            <a:pPr algn="just">
              <a:lnSpc>
                <a:spcPts val="2500"/>
              </a:lnSpc>
              <a:spcBef>
                <a:spcPct val="0"/>
              </a:spcBef>
              <a:buFontTx/>
              <a:buChar char="-"/>
            </a:pPr>
            <a:r>
              <a:rPr lang="pl-PL" altLang="pl-PL" sz="1600" dirty="0">
                <a:solidFill>
                  <a:srgbClr val="000000"/>
                </a:solidFill>
                <a:cs typeface="Times New Roman" panose="02020603050405020304" pitchFamily="18" charset="0"/>
              </a:rPr>
              <a:t>zakup trzech nowych hybrydowych pojazdów w latach 2021-2023,</a:t>
            </a:r>
          </a:p>
          <a:p>
            <a:pPr algn="just">
              <a:lnSpc>
                <a:spcPts val="2500"/>
              </a:lnSpc>
              <a:spcBef>
                <a:spcPct val="0"/>
              </a:spcBef>
              <a:buFontTx/>
              <a:buChar char="-"/>
            </a:pPr>
            <a:r>
              <a:rPr lang="pl-PL" altLang="pl-PL" sz="1600" dirty="0">
                <a:solidFill>
                  <a:srgbClr val="000000"/>
                </a:solidFill>
                <a:cs typeface="Times New Roman" panose="02020603050405020304" pitchFamily="18" charset="0"/>
              </a:rPr>
              <a:t>modernizację sześciu elektrycznych zespołów trakcyjnych w latach 2021-2022,</a:t>
            </a:r>
          </a:p>
          <a:p>
            <a:pPr algn="just">
              <a:lnSpc>
                <a:spcPts val="2500"/>
              </a:lnSpc>
              <a:spcBef>
                <a:spcPct val="0"/>
              </a:spcBef>
              <a:buFontTx/>
              <a:buChar char="-"/>
            </a:pPr>
            <a:r>
              <a:rPr lang="pl-PL" altLang="pl-PL" sz="1600" dirty="0">
                <a:solidFill>
                  <a:srgbClr val="000000"/>
                </a:solidFill>
                <a:cs typeface="Times New Roman" panose="02020603050405020304" pitchFamily="18" charset="0"/>
              </a:rPr>
              <a:t>zakup czterech nowych elektrycznych zespołów trakcyjnych w latach 2023-2024, </a:t>
            </a:r>
          </a:p>
          <a:p>
            <a:pPr algn="just">
              <a:lnSpc>
                <a:spcPts val="2500"/>
              </a:lnSpc>
              <a:spcBef>
                <a:spcPct val="0"/>
              </a:spcBef>
              <a:buFontTx/>
              <a:buChar char="-"/>
            </a:pPr>
            <a:r>
              <a:rPr lang="pl-PL" altLang="pl-PL" sz="1600" dirty="0">
                <a:solidFill>
                  <a:srgbClr val="000000"/>
                </a:solidFill>
                <a:cs typeface="Times New Roman" panose="02020603050405020304" pitchFamily="18" charset="0"/>
              </a:rPr>
              <a:t>zakup sześciu nowych elektrycznych zespołów trakcyjnych w latach 2029-2030, </a:t>
            </a:r>
          </a:p>
          <a:p>
            <a:pPr algn="just">
              <a:lnSpc>
                <a:spcPts val="2500"/>
              </a:lnSpc>
              <a:spcBef>
                <a:spcPct val="0"/>
              </a:spcBef>
              <a:buFontTx/>
              <a:buChar char="-"/>
            </a:pPr>
            <a:r>
              <a:rPr lang="pl-PL" altLang="pl-PL" sz="1600" dirty="0">
                <a:solidFill>
                  <a:srgbClr val="000000"/>
                </a:solidFill>
                <a:cs typeface="Times New Roman" panose="02020603050405020304" pitchFamily="18" charset="0"/>
              </a:rPr>
              <a:t>zaplecza techniczne, w tym kompleksową odbudowę punktu utrzymania taboru w Żaganiu w nowej lokalizacji oraz rozbudowę punktu utrzymania taboru w Rzepinie.</a:t>
            </a:r>
            <a:endParaRPr lang="pl-PL" altLang="pl-PL" sz="1600" dirty="0">
              <a:cs typeface="Times New Roman" panose="02020603050405020304" pitchFamily="18" charset="0"/>
            </a:endParaRPr>
          </a:p>
        </p:txBody>
      </p:sp>
      <p:sp>
        <p:nvSpPr>
          <p:cNvPr id="13" name="pole tekstowe 2">
            <a:extLst>
              <a:ext uri="{FF2B5EF4-FFF2-40B4-BE49-F238E27FC236}">
                <a16:creationId xmlns:a16="http://schemas.microsoft.com/office/drawing/2014/main" id="{2A7E9435-0E0B-CE0D-A2F3-A216F8B8F288}"/>
              </a:ext>
            </a:extLst>
          </p:cNvPr>
          <p:cNvSpPr txBox="1">
            <a:spLocks noChangeArrowheads="1"/>
          </p:cNvSpPr>
          <p:nvPr/>
        </p:nvSpPr>
        <p:spPr bwMode="auto">
          <a:xfrm>
            <a:off x="717550" y="3789040"/>
            <a:ext cx="828675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spcAft>
                <a:spcPts val="600"/>
              </a:spcAft>
              <a:buFontTx/>
              <a:buNone/>
            </a:pPr>
            <a:r>
              <a:rPr lang="pl-PL" altLang="pl-PL" sz="1600" b="1" dirty="0">
                <a:solidFill>
                  <a:srgbClr val="000000"/>
                </a:solidFill>
                <a:cs typeface="Times New Roman" panose="02020603050405020304" pitchFamily="18" charset="0"/>
              </a:rPr>
              <a:t>W trakcie realizacji umowy Polregio SA zmieniło zamierzenia zakupowe na</a:t>
            </a:r>
            <a:r>
              <a:rPr lang="pl-PL" altLang="pl-PL" sz="1600" dirty="0">
                <a:solidFill>
                  <a:srgbClr val="000000"/>
                </a:solidFill>
                <a:cs typeface="Times New Roman" panose="02020603050405020304" pitchFamily="18" charset="0"/>
              </a:rPr>
              <a:t>:</a:t>
            </a:r>
          </a:p>
          <a:p>
            <a:pPr algn="just">
              <a:lnSpc>
                <a:spcPts val="2500"/>
              </a:lnSpc>
              <a:spcBef>
                <a:spcPct val="0"/>
              </a:spcBef>
              <a:buFontTx/>
              <a:buChar char="-"/>
            </a:pPr>
            <a:r>
              <a:rPr lang="pl-PL" altLang="pl-PL" sz="1600" dirty="0">
                <a:solidFill>
                  <a:srgbClr val="000000"/>
                </a:solidFill>
                <a:cs typeface="Times New Roman" panose="02020603050405020304" pitchFamily="18" charset="0"/>
              </a:rPr>
              <a:t>modernizację sześciu elektrycznych zespołów trakcyjnych w latach 2021-2022,</a:t>
            </a:r>
          </a:p>
          <a:p>
            <a:pPr algn="just">
              <a:lnSpc>
                <a:spcPts val="2500"/>
              </a:lnSpc>
              <a:spcBef>
                <a:spcPct val="0"/>
              </a:spcBef>
              <a:buFontTx/>
              <a:buChar char="-"/>
            </a:pPr>
            <a:r>
              <a:rPr lang="pl-PL" altLang="pl-PL" sz="1600" dirty="0">
                <a:solidFill>
                  <a:srgbClr val="000000"/>
                </a:solidFill>
                <a:cs typeface="Times New Roman" panose="02020603050405020304" pitchFamily="18" charset="0"/>
              </a:rPr>
              <a:t>zakup czterech używanych pojazdów spalinowych w latach 2022-2024,</a:t>
            </a:r>
          </a:p>
          <a:p>
            <a:pPr algn="just">
              <a:lnSpc>
                <a:spcPts val="2500"/>
              </a:lnSpc>
              <a:spcBef>
                <a:spcPct val="0"/>
              </a:spcBef>
              <a:buFontTx/>
              <a:buChar char="-"/>
            </a:pPr>
            <a:r>
              <a:rPr lang="pl-PL" altLang="pl-PL" sz="1600" dirty="0">
                <a:solidFill>
                  <a:srgbClr val="000000"/>
                </a:solidFill>
                <a:cs typeface="Times New Roman" panose="02020603050405020304" pitchFamily="18" charset="0"/>
              </a:rPr>
              <a:t>zakup dziesięciu nowych  elektrycznych zespołów trakcyjnych w latach 2025-2027. </a:t>
            </a:r>
          </a:p>
        </p:txBody>
      </p:sp>
      <p:sp>
        <p:nvSpPr>
          <p:cNvPr id="15" name="pole tekstowe 10">
            <a:extLst>
              <a:ext uri="{FF2B5EF4-FFF2-40B4-BE49-F238E27FC236}">
                <a16:creationId xmlns:a16="http://schemas.microsoft.com/office/drawing/2014/main" id="{FDDC11F4-AA71-DE14-7513-7EE1736A604E}"/>
              </a:ext>
            </a:extLst>
          </p:cNvPr>
          <p:cNvSpPr txBox="1">
            <a:spLocks noChangeArrowheads="1"/>
          </p:cNvSpPr>
          <p:nvPr/>
        </p:nvSpPr>
        <p:spPr bwMode="auto">
          <a:xfrm>
            <a:off x="392113" y="5229200"/>
            <a:ext cx="82772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pl-PL" altLang="pl-PL" sz="1600" b="1" dirty="0">
                <a:solidFill>
                  <a:srgbClr val="147CC1"/>
                </a:solidFill>
                <a:cs typeface="Times New Roman" panose="02020603050405020304" pitchFamily="18" charset="0"/>
              </a:rPr>
              <a:t>Już wiadomo, że Polregio SA nie kupi dziesięciu nowych elektrycznych zespołów trakcyjnych. Tabor elektryczny w ilości 6 sztuk kupi Województwo Lubuskie przy dofinansowaniu z FEWL 21-27, podobnie jak kupiło już dwa nowe pojazdy hybrydowe.</a:t>
            </a:r>
          </a:p>
        </p:txBody>
      </p:sp>
      <p:sp>
        <p:nvSpPr>
          <p:cNvPr id="16" name="Prostokąt zaokrąglony 16">
            <a:extLst>
              <a:ext uri="{FF2B5EF4-FFF2-40B4-BE49-F238E27FC236}">
                <a16:creationId xmlns:a16="http://schemas.microsoft.com/office/drawing/2014/main" id="{3AC67C11-F344-1227-1007-F62077CADE2E}"/>
              </a:ext>
            </a:extLst>
          </p:cNvPr>
          <p:cNvSpPr/>
          <p:nvPr/>
        </p:nvSpPr>
        <p:spPr>
          <a:xfrm>
            <a:off x="457882" y="1484784"/>
            <a:ext cx="212725" cy="21748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7" name="Prostokąt zaokrąglony 16">
            <a:extLst>
              <a:ext uri="{FF2B5EF4-FFF2-40B4-BE49-F238E27FC236}">
                <a16:creationId xmlns:a16="http://schemas.microsoft.com/office/drawing/2014/main" id="{DEB2493D-9221-07CD-864D-5D4C80742436}"/>
              </a:ext>
            </a:extLst>
          </p:cNvPr>
          <p:cNvSpPr/>
          <p:nvPr/>
        </p:nvSpPr>
        <p:spPr>
          <a:xfrm>
            <a:off x="457881" y="3933056"/>
            <a:ext cx="212725" cy="21748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Tree>
    <p:extLst>
      <p:ext uri="{BB962C8B-B14F-4D97-AF65-F5344CB8AC3E}">
        <p14:creationId xmlns:p14="http://schemas.microsoft.com/office/powerpoint/2010/main" val="3568791944"/>
      </p:ext>
    </p:extLst>
  </p:cSld>
  <p:clrMapOvr>
    <a:masterClrMapping/>
  </p:clrMapOvr>
  <p:transition>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6D0F66-5776-1A95-0BC9-1B25BA892EF7}"/>
            </a:ext>
          </a:extLst>
        </p:cNvPr>
        <p:cNvGrpSpPr/>
        <p:nvPr/>
      </p:nvGrpSpPr>
      <p:grpSpPr>
        <a:xfrm>
          <a:off x="0" y="0"/>
          <a:ext cx="0" cy="0"/>
          <a:chOff x="0" y="0"/>
          <a:chExt cx="0" cy="0"/>
        </a:xfrm>
      </p:grpSpPr>
      <p:pic>
        <p:nvPicPr>
          <p:cNvPr id="2" name="Picture 1" descr="D:\w.majdanski\Moje dokumenty\tabor\POIiŚ\grafika\DSC_0093b.jpg">
            <a:extLst>
              <a:ext uri="{FF2B5EF4-FFF2-40B4-BE49-F238E27FC236}">
                <a16:creationId xmlns:a16="http://schemas.microsoft.com/office/drawing/2014/main" id="{CD530993-9A1E-5957-08E5-C9BE2E25E021}"/>
              </a:ext>
            </a:extLst>
          </p:cNvPr>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artisticBlur/>
                    </a14:imgEffect>
                    <a14:imgEffect>
                      <a14:saturation sat="400000"/>
                    </a14:imgEffect>
                    <a14:imgEffect>
                      <a14:brightnessContrast bright="40000" contrast="-40000"/>
                    </a14:imgEffect>
                  </a14:imgLayer>
                </a14:imgProps>
              </a:ext>
            </a:extLst>
          </a:blip>
          <a:srcRect/>
          <a:stretch>
            <a:fillRect/>
          </a:stretch>
        </p:blipFill>
        <p:spPr bwMode="auto">
          <a:xfrm>
            <a:off x="0" y="2254013"/>
            <a:ext cx="9144000" cy="4603987"/>
          </a:xfrm>
          <a:prstGeom prst="rect">
            <a:avLst/>
          </a:prstGeom>
          <a:noFill/>
        </p:spPr>
      </p:pic>
      <p:cxnSp>
        <p:nvCxnSpPr>
          <p:cNvPr id="6" name="Łącznik prosty 5">
            <a:extLst>
              <a:ext uri="{FF2B5EF4-FFF2-40B4-BE49-F238E27FC236}">
                <a16:creationId xmlns:a16="http://schemas.microsoft.com/office/drawing/2014/main" id="{6335FBC2-6103-AA81-59BE-F16075D84449}"/>
              </a:ext>
            </a:extLst>
          </p:cNvPr>
          <p:cNvCxnSpPr/>
          <p:nvPr/>
        </p:nvCxnSpPr>
        <p:spPr>
          <a:xfrm>
            <a:off x="428625" y="1214438"/>
            <a:ext cx="8286750" cy="1587"/>
          </a:xfrm>
          <a:prstGeom prst="line">
            <a:avLst/>
          </a:prstGeom>
          <a:ln>
            <a:solidFill>
              <a:srgbClr val="A7C539"/>
            </a:solidFill>
          </a:ln>
        </p:spPr>
        <p:style>
          <a:lnRef idx="1">
            <a:schemeClr val="accent1"/>
          </a:lnRef>
          <a:fillRef idx="0">
            <a:schemeClr val="accent1"/>
          </a:fillRef>
          <a:effectRef idx="0">
            <a:schemeClr val="accent1"/>
          </a:effectRef>
          <a:fontRef idx="minor">
            <a:schemeClr val="tx1"/>
          </a:fontRef>
        </p:style>
      </p:cxnSp>
      <p:cxnSp>
        <p:nvCxnSpPr>
          <p:cNvPr id="8" name="Łącznik prosty 7">
            <a:extLst>
              <a:ext uri="{FF2B5EF4-FFF2-40B4-BE49-F238E27FC236}">
                <a16:creationId xmlns:a16="http://schemas.microsoft.com/office/drawing/2014/main" id="{11BF8691-EC93-C94E-8433-D2F5CD167195}"/>
              </a:ext>
            </a:extLst>
          </p:cNvPr>
          <p:cNvCxnSpPr/>
          <p:nvPr/>
        </p:nvCxnSpPr>
        <p:spPr>
          <a:xfrm>
            <a:off x="428625" y="6284913"/>
            <a:ext cx="8286750" cy="1587"/>
          </a:xfrm>
          <a:prstGeom prst="line">
            <a:avLst/>
          </a:prstGeom>
          <a:ln>
            <a:solidFill>
              <a:srgbClr val="147CC1"/>
            </a:solidFill>
          </a:ln>
        </p:spPr>
        <p:style>
          <a:lnRef idx="1">
            <a:schemeClr val="accent1"/>
          </a:lnRef>
          <a:fillRef idx="0">
            <a:schemeClr val="accent1"/>
          </a:fillRef>
          <a:effectRef idx="0">
            <a:schemeClr val="accent1"/>
          </a:effectRef>
          <a:fontRef idx="minor">
            <a:schemeClr val="tx1"/>
          </a:fontRef>
        </p:style>
      </p:cxnSp>
      <p:pic>
        <p:nvPicPr>
          <p:cNvPr id="11269" name="Picture 4">
            <a:extLst>
              <a:ext uri="{FF2B5EF4-FFF2-40B4-BE49-F238E27FC236}">
                <a16:creationId xmlns:a16="http://schemas.microsoft.com/office/drawing/2014/main" id="{496B058F-C8D9-33E1-3F99-1D55E5A51E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113" y="285750"/>
            <a:ext cx="24288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pole tekstowe 3">
            <a:extLst>
              <a:ext uri="{FF2B5EF4-FFF2-40B4-BE49-F238E27FC236}">
                <a16:creationId xmlns:a16="http://schemas.microsoft.com/office/drawing/2014/main" id="{62B87EEC-C03D-FDC2-7E1E-0DEA31CAE80C}"/>
              </a:ext>
            </a:extLst>
          </p:cNvPr>
          <p:cNvSpPr txBox="1">
            <a:spLocks noChangeArrowheads="1"/>
          </p:cNvSpPr>
          <p:nvPr/>
        </p:nvSpPr>
        <p:spPr bwMode="auto">
          <a:xfrm>
            <a:off x="4785172" y="448260"/>
            <a:ext cx="39912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l-PL" altLang="pl-PL" sz="1600" b="1" dirty="0">
                <a:solidFill>
                  <a:srgbClr val="0070C0"/>
                </a:solidFill>
                <a:latin typeface="Arial" panose="020B0604020202020204" pitchFamily="34" charset="0"/>
              </a:rPr>
              <a:t>Działania Województwa Lubuskiego (1)</a:t>
            </a:r>
          </a:p>
        </p:txBody>
      </p:sp>
      <p:sp>
        <p:nvSpPr>
          <p:cNvPr id="4" name="Prostokąt zaokrąglony 16">
            <a:extLst>
              <a:ext uri="{FF2B5EF4-FFF2-40B4-BE49-F238E27FC236}">
                <a16:creationId xmlns:a16="http://schemas.microsoft.com/office/drawing/2014/main" id="{EE5E40A2-F002-46DD-F912-C06B7FD2ABB3}"/>
              </a:ext>
            </a:extLst>
          </p:cNvPr>
          <p:cNvSpPr/>
          <p:nvPr/>
        </p:nvSpPr>
        <p:spPr>
          <a:xfrm>
            <a:off x="457882" y="1926491"/>
            <a:ext cx="212725" cy="21748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 name="pole tekstowe 4">
            <a:extLst>
              <a:ext uri="{FF2B5EF4-FFF2-40B4-BE49-F238E27FC236}">
                <a16:creationId xmlns:a16="http://schemas.microsoft.com/office/drawing/2014/main" id="{5D6224F1-D70B-5142-0739-6F292FCEA1D6}"/>
              </a:ext>
            </a:extLst>
          </p:cNvPr>
          <p:cNvSpPr txBox="1"/>
          <p:nvPr/>
        </p:nvSpPr>
        <p:spPr>
          <a:xfrm>
            <a:off x="900568" y="1843077"/>
            <a:ext cx="7811404" cy="3490699"/>
          </a:xfrm>
          <a:prstGeom prst="rect">
            <a:avLst/>
          </a:prstGeom>
          <a:noFill/>
        </p:spPr>
        <p:txBody>
          <a:bodyPr wrap="square">
            <a:spAutoFit/>
          </a:bodyPr>
          <a:lstStyle>
            <a:lvl1pPr>
              <a:tabLst>
                <a:tab pos="457200" algn="l"/>
              </a:tabLst>
              <a:defRPr>
                <a:solidFill>
                  <a:schemeClr val="tx1"/>
                </a:solidFill>
                <a:latin typeface="Arial" panose="020B0604020202020204" pitchFamily="34" charset="0"/>
              </a:defRPr>
            </a:lvl1pPr>
            <a:lvl2pPr marL="742950" indent="-285750">
              <a:tabLst>
                <a:tab pos="457200" algn="l"/>
              </a:tabLst>
              <a:defRPr>
                <a:solidFill>
                  <a:schemeClr val="tx1"/>
                </a:solidFill>
                <a:latin typeface="Arial" panose="020B0604020202020204" pitchFamily="34" charset="0"/>
              </a:defRPr>
            </a:lvl2pPr>
            <a:lvl3pPr marL="1143000" indent="-228600">
              <a:tabLst>
                <a:tab pos="457200" algn="l"/>
              </a:tabLst>
              <a:defRPr>
                <a:solidFill>
                  <a:schemeClr val="tx1"/>
                </a:solidFill>
                <a:latin typeface="Arial" panose="020B0604020202020204" pitchFamily="34" charset="0"/>
              </a:defRPr>
            </a:lvl3pPr>
            <a:lvl4pPr marL="1600200" indent="-228600">
              <a:tabLst>
                <a:tab pos="457200" algn="l"/>
              </a:tabLst>
              <a:defRPr>
                <a:solidFill>
                  <a:schemeClr val="tx1"/>
                </a:solidFill>
                <a:latin typeface="Arial" panose="020B0604020202020204" pitchFamily="34" charset="0"/>
              </a:defRPr>
            </a:lvl4pPr>
            <a:lvl5pPr marL="2057400" indent="-228600">
              <a:tabLst>
                <a:tab pos="4572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4572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4572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4572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algn="just">
              <a:lnSpc>
                <a:spcPts val="1900"/>
              </a:lnSpc>
              <a:spcBef>
                <a:spcPts val="600"/>
              </a:spcBef>
              <a:defRPr/>
            </a:pPr>
            <a:r>
              <a:rPr lang="pl-PL" altLang="pl-PL" sz="1600" dirty="0">
                <a:solidFill>
                  <a:srgbClr val="000000"/>
                </a:solidFill>
                <a:latin typeface="Calibri" panose="020F0502020204030204" pitchFamily="34" charset="0"/>
                <a:cs typeface="Times New Roman" panose="02020603050405020304" pitchFamily="18" charset="0"/>
              </a:rPr>
              <a:t>W dniu </a:t>
            </a:r>
            <a:r>
              <a:rPr lang="pl-PL" altLang="pl-PL" sz="1600" b="1" dirty="0">
                <a:solidFill>
                  <a:srgbClr val="147CC1"/>
                </a:solidFill>
                <a:latin typeface="Calibri" panose="020F0502020204030204" pitchFamily="34" charset="0"/>
                <a:cs typeface="Times New Roman" panose="02020603050405020304" pitchFamily="18" charset="0"/>
              </a:rPr>
              <a:t>26.08.2024 r. </a:t>
            </a:r>
            <a:r>
              <a:rPr lang="pl-PL" altLang="pl-PL" sz="1600" b="1" dirty="0">
                <a:solidFill>
                  <a:srgbClr val="000000"/>
                </a:solidFill>
                <a:latin typeface="Calibri" panose="020F0502020204030204" pitchFamily="34" charset="0"/>
                <a:cs typeface="Times New Roman" panose="02020603050405020304" pitchFamily="18" charset="0"/>
              </a:rPr>
              <a:t>Województwo Lubuskie </a:t>
            </a:r>
            <a:r>
              <a:rPr lang="pl-PL" altLang="pl-PL" sz="1600" dirty="0">
                <a:latin typeface="Calibri" panose="020F0502020204030204" pitchFamily="34" charset="0"/>
                <a:cs typeface="Times New Roman" panose="02020603050405020304" pitchFamily="18" charset="0"/>
              </a:rPr>
              <a:t>przekazało spółce POLREGIO SA dodatkowy pojazd kolejowy </a:t>
            </a:r>
            <a:r>
              <a:rPr lang="pl-PL" altLang="pl-PL" sz="1600" b="1" dirty="0">
                <a:solidFill>
                  <a:srgbClr val="147CC1"/>
                </a:solidFill>
                <a:latin typeface="Calibri" panose="020F0502020204030204" pitchFamily="34" charset="0"/>
                <a:cs typeface="Times New Roman" panose="02020603050405020304" pitchFamily="18" charset="0"/>
              </a:rPr>
              <a:t>227M-001</a:t>
            </a:r>
            <a:r>
              <a:rPr lang="pl-PL" altLang="pl-PL" sz="1600" dirty="0">
                <a:solidFill>
                  <a:srgbClr val="000000"/>
                </a:solidFill>
                <a:latin typeface="Calibri" panose="020F0502020204030204" pitchFamily="34" charset="0"/>
                <a:cs typeface="Times New Roman" panose="02020603050405020304" pitchFamily="18" charset="0"/>
              </a:rPr>
              <a:t> z napędem </a:t>
            </a:r>
            <a:r>
              <a:rPr lang="pl-PL" altLang="pl-PL" sz="1600" dirty="0" err="1">
                <a:solidFill>
                  <a:srgbClr val="000000"/>
                </a:solidFill>
                <a:latin typeface="Calibri" panose="020F0502020204030204" pitchFamily="34" charset="0"/>
                <a:cs typeface="Times New Roman" panose="02020603050405020304" pitchFamily="18" charset="0"/>
              </a:rPr>
              <a:t>spalinowo-elektrycznym</a:t>
            </a:r>
            <a:r>
              <a:rPr lang="pl-PL" altLang="pl-PL" sz="1600" dirty="0">
                <a:solidFill>
                  <a:srgbClr val="000000"/>
                </a:solidFill>
                <a:latin typeface="Calibri" panose="020F0502020204030204" pitchFamily="34" charset="0"/>
                <a:cs typeface="Times New Roman" panose="02020603050405020304" pitchFamily="18" charset="0"/>
              </a:rPr>
              <a:t>, zakupiony przez w Fabryce Pojazdów Szynowych (FPS) H. Cegielski  dofinansowaniem ze środków Unii Europejskiej. Drugi z zakupionych w FPS pojazdów (typ </a:t>
            </a:r>
            <a:r>
              <a:rPr lang="pl-PL" altLang="pl-PL" sz="1600" b="1" dirty="0">
                <a:solidFill>
                  <a:srgbClr val="147CC1"/>
                </a:solidFill>
                <a:latin typeface="Calibri" panose="020F0502020204030204" pitchFamily="34" charset="0"/>
                <a:cs typeface="Times New Roman" panose="02020603050405020304" pitchFamily="18" charset="0"/>
              </a:rPr>
              <a:t>228M-001</a:t>
            </a:r>
            <a:r>
              <a:rPr lang="pl-PL" altLang="pl-PL" sz="1600" dirty="0">
                <a:solidFill>
                  <a:srgbClr val="000000"/>
                </a:solidFill>
                <a:latin typeface="Calibri" panose="020F0502020204030204" pitchFamily="34" charset="0"/>
                <a:cs typeface="Times New Roman" panose="02020603050405020304" pitchFamily="18" charset="0"/>
              </a:rPr>
              <a:t>) </a:t>
            </a:r>
            <a:r>
              <a:rPr lang="pl-PL" altLang="pl-PL" sz="1600" dirty="0">
                <a:latin typeface="Calibri" panose="020F0502020204030204" pitchFamily="34" charset="0"/>
                <a:cs typeface="Times New Roman" panose="02020603050405020304" pitchFamily="18" charset="0"/>
              </a:rPr>
              <a:t>przekazany został POLREGIO w dniu </a:t>
            </a:r>
            <a:r>
              <a:rPr lang="pl-PL" altLang="pl-PL" sz="1600" b="1" dirty="0">
                <a:solidFill>
                  <a:srgbClr val="147CC1"/>
                </a:solidFill>
                <a:latin typeface="Calibri" panose="020F0502020204030204" pitchFamily="34" charset="0"/>
                <a:cs typeface="Times New Roman" panose="02020603050405020304" pitchFamily="18" charset="0"/>
              </a:rPr>
              <a:t>23.12.2024 r.</a:t>
            </a:r>
          </a:p>
          <a:p>
            <a:pPr algn="just">
              <a:lnSpc>
                <a:spcPts val="1900"/>
              </a:lnSpc>
              <a:spcBef>
                <a:spcPts val="600"/>
              </a:spcBef>
              <a:defRPr/>
            </a:pPr>
            <a:endParaRPr lang="pl-PL" altLang="pl-PL" sz="1600" b="1" dirty="0">
              <a:solidFill>
                <a:srgbClr val="147CC1"/>
              </a:solidFill>
              <a:latin typeface="Calibri" panose="020F0502020204030204" pitchFamily="34" charset="0"/>
              <a:cs typeface="Times New Roman" panose="02020603050405020304" pitchFamily="18" charset="0"/>
            </a:endParaRPr>
          </a:p>
          <a:p>
            <a:pPr algn="just">
              <a:lnSpc>
                <a:spcPts val="1900"/>
              </a:lnSpc>
              <a:spcBef>
                <a:spcPts val="600"/>
              </a:spcBef>
              <a:defRPr/>
            </a:pPr>
            <a:r>
              <a:rPr lang="pl-PL" altLang="pl-PL" sz="1600" dirty="0">
                <a:solidFill>
                  <a:srgbClr val="147CC1"/>
                </a:solidFill>
                <a:latin typeface="Calibri" panose="020F0502020204030204" pitchFamily="34" charset="0"/>
                <a:cs typeface="Times New Roman" panose="02020603050405020304" pitchFamily="18" charset="0"/>
              </a:rPr>
              <a:t>Powierzenie Województwu Dolnośląskiemu </a:t>
            </a:r>
            <a:r>
              <a:rPr lang="pl-PL" altLang="pl-PL" sz="1600" dirty="0">
                <a:solidFill>
                  <a:srgbClr val="000000"/>
                </a:solidFill>
                <a:latin typeface="Calibri" panose="020F0502020204030204" pitchFamily="34" charset="0"/>
                <a:cs typeface="Times New Roman" panose="02020603050405020304" pitchFamily="18" charset="0"/>
              </a:rPr>
              <a:t>organizacji wszystkich połączeń na linii </a:t>
            </a:r>
            <a:br>
              <a:rPr lang="pl-PL" altLang="pl-PL" sz="1600" dirty="0">
                <a:solidFill>
                  <a:srgbClr val="000000"/>
                </a:solidFill>
                <a:latin typeface="Calibri" panose="020F0502020204030204" pitchFamily="34" charset="0"/>
                <a:cs typeface="Times New Roman" panose="02020603050405020304" pitchFamily="18" charset="0"/>
              </a:rPr>
            </a:br>
            <a:r>
              <a:rPr lang="pl-PL" altLang="pl-PL" sz="1600" dirty="0">
                <a:solidFill>
                  <a:srgbClr val="000000"/>
                </a:solidFill>
                <a:latin typeface="Calibri" panose="020F0502020204030204" pitchFamily="34" charset="0"/>
                <a:cs typeface="Times New Roman" panose="02020603050405020304" pitchFamily="18" charset="0"/>
              </a:rPr>
              <a:t>Zielona Góra Gł. – Wrocław Gł. od 15.12.2024 r. Województwo Dolnośląskie zleca realizacje przewozów kolejowych na tej trasie spółce </a:t>
            </a:r>
            <a:r>
              <a:rPr lang="pl-PL" altLang="pl-PL" sz="1600" dirty="0">
                <a:solidFill>
                  <a:srgbClr val="147CC1"/>
                </a:solidFill>
                <a:latin typeface="Calibri" panose="020F0502020204030204" pitchFamily="34" charset="0"/>
                <a:cs typeface="Times New Roman" panose="02020603050405020304" pitchFamily="18" charset="0"/>
              </a:rPr>
              <a:t>Koleje Dolnośląskie SA</a:t>
            </a:r>
            <a:r>
              <a:rPr lang="pl-PL" altLang="pl-PL" sz="1600" dirty="0">
                <a:solidFill>
                  <a:srgbClr val="000000"/>
                </a:solidFill>
                <a:latin typeface="Calibri" panose="020F0502020204030204" pitchFamily="34" charset="0"/>
                <a:cs typeface="Times New Roman" panose="02020603050405020304" pitchFamily="18" charset="0"/>
              </a:rPr>
              <a:t>.</a:t>
            </a:r>
          </a:p>
          <a:p>
            <a:pPr algn="just">
              <a:lnSpc>
                <a:spcPts val="1900"/>
              </a:lnSpc>
              <a:spcBef>
                <a:spcPts val="600"/>
              </a:spcBef>
              <a:defRPr/>
            </a:pPr>
            <a:endParaRPr lang="pl-PL" altLang="pl-PL" sz="1600" dirty="0">
              <a:solidFill>
                <a:srgbClr val="000000"/>
              </a:solidFill>
              <a:latin typeface="Calibri" panose="020F0502020204030204" pitchFamily="34" charset="0"/>
              <a:cs typeface="Times New Roman" panose="02020603050405020304" pitchFamily="18" charset="0"/>
            </a:endParaRPr>
          </a:p>
          <a:p>
            <a:pPr marL="285750" indent="-285750" algn="just">
              <a:lnSpc>
                <a:spcPts val="1900"/>
              </a:lnSpc>
              <a:spcBef>
                <a:spcPts val="0"/>
              </a:spcBef>
              <a:buFont typeface="Arial" panose="020B0604020202020204" pitchFamily="34" charset="0"/>
              <a:buChar char="•"/>
              <a:defRPr/>
            </a:pPr>
            <a:r>
              <a:rPr lang="pl-PL" altLang="pl-PL" sz="1600" dirty="0">
                <a:solidFill>
                  <a:srgbClr val="000000"/>
                </a:solidFill>
                <a:latin typeface="Calibri" panose="020F0502020204030204" pitchFamily="34" charset="0"/>
                <a:cs typeface="Times New Roman" panose="02020603050405020304" pitchFamily="18" charset="0"/>
              </a:rPr>
              <a:t>Praca eksploatacyjna na okres 2024/2025:</a:t>
            </a:r>
            <a:endParaRPr lang="pl-PL" altLang="pl-PL" sz="1600" b="1" dirty="0">
              <a:solidFill>
                <a:srgbClr val="147CC1"/>
              </a:solidFill>
              <a:latin typeface="Calibri" panose="020F0502020204030204" pitchFamily="34" charset="0"/>
              <a:cs typeface="Times New Roman" panose="02020603050405020304" pitchFamily="18" charset="0"/>
            </a:endParaRPr>
          </a:p>
          <a:p>
            <a:pPr marL="285750" indent="-285750" algn="just">
              <a:lnSpc>
                <a:spcPts val="1900"/>
              </a:lnSpc>
              <a:spcBef>
                <a:spcPts val="0"/>
              </a:spcBef>
              <a:buFont typeface="Arial" panose="020B0604020202020204" pitchFamily="34" charset="0"/>
              <a:buChar char="•"/>
              <a:defRPr/>
            </a:pPr>
            <a:r>
              <a:rPr lang="pl-PL" altLang="pl-PL" sz="1600" dirty="0">
                <a:solidFill>
                  <a:srgbClr val="000000"/>
                </a:solidFill>
                <a:latin typeface="Calibri" panose="020F0502020204030204" pitchFamily="34" charset="0"/>
                <a:cs typeface="Times New Roman" panose="02020603050405020304" pitchFamily="18" charset="0"/>
              </a:rPr>
              <a:t>Rekompensata na okres 2024/2025:</a:t>
            </a:r>
            <a:endParaRPr lang="pl-PL" altLang="pl-PL" sz="1600" dirty="0">
              <a:latin typeface="Calibri" panose="020F0502020204030204" pitchFamily="34" charset="0"/>
              <a:cs typeface="Times New Roman" panose="02020603050405020304" pitchFamily="18" charset="0"/>
            </a:endParaRPr>
          </a:p>
          <a:p>
            <a:pPr marL="285750" indent="-285750" algn="just">
              <a:lnSpc>
                <a:spcPts val="1900"/>
              </a:lnSpc>
              <a:spcBef>
                <a:spcPts val="0"/>
              </a:spcBef>
              <a:buFont typeface="Arial" panose="020B0604020202020204" pitchFamily="34" charset="0"/>
              <a:buChar char="•"/>
              <a:defRPr/>
            </a:pPr>
            <a:r>
              <a:rPr lang="pl-PL" altLang="pl-PL" sz="1600" dirty="0">
                <a:solidFill>
                  <a:srgbClr val="000000"/>
                </a:solidFill>
                <a:latin typeface="Calibri" panose="020F0502020204030204" pitchFamily="34" charset="0"/>
                <a:cs typeface="Times New Roman" panose="02020603050405020304" pitchFamily="18" charset="0"/>
              </a:rPr>
              <a:t>Stawka dofinansowania na okres 2024/2025:</a:t>
            </a:r>
          </a:p>
        </p:txBody>
      </p:sp>
      <p:sp>
        <p:nvSpPr>
          <p:cNvPr id="7" name="Prostokąt zaokrąglony 16">
            <a:extLst>
              <a:ext uri="{FF2B5EF4-FFF2-40B4-BE49-F238E27FC236}">
                <a16:creationId xmlns:a16="http://schemas.microsoft.com/office/drawing/2014/main" id="{7FB15225-4F39-9F7F-F9DD-C1D1AEB28EBE}"/>
              </a:ext>
            </a:extLst>
          </p:cNvPr>
          <p:cNvSpPr/>
          <p:nvPr/>
        </p:nvSpPr>
        <p:spPr>
          <a:xfrm>
            <a:off x="457881" y="3497798"/>
            <a:ext cx="212725" cy="21748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0" name="pole tekstowe 9">
            <a:extLst>
              <a:ext uri="{FF2B5EF4-FFF2-40B4-BE49-F238E27FC236}">
                <a16:creationId xmlns:a16="http://schemas.microsoft.com/office/drawing/2014/main" id="{DDA0B641-953A-4B5A-03DE-D187DB35664C}"/>
              </a:ext>
            </a:extLst>
          </p:cNvPr>
          <p:cNvSpPr txBox="1"/>
          <p:nvPr/>
        </p:nvSpPr>
        <p:spPr>
          <a:xfrm>
            <a:off x="4970492" y="4481837"/>
            <a:ext cx="3839838" cy="823302"/>
          </a:xfrm>
          <a:prstGeom prst="rect">
            <a:avLst/>
          </a:prstGeom>
          <a:noFill/>
        </p:spPr>
        <p:txBody>
          <a:bodyPr wrap="square">
            <a:spAutoFit/>
          </a:bodyPr>
          <a:lstStyle>
            <a:lvl1pPr>
              <a:tabLst>
                <a:tab pos="457200" algn="l"/>
              </a:tabLst>
              <a:defRPr>
                <a:solidFill>
                  <a:schemeClr val="tx1"/>
                </a:solidFill>
                <a:latin typeface="Arial" panose="020B0604020202020204" pitchFamily="34" charset="0"/>
              </a:defRPr>
            </a:lvl1pPr>
            <a:lvl2pPr marL="742950" indent="-285750">
              <a:tabLst>
                <a:tab pos="457200" algn="l"/>
              </a:tabLst>
              <a:defRPr>
                <a:solidFill>
                  <a:schemeClr val="tx1"/>
                </a:solidFill>
                <a:latin typeface="Arial" panose="020B0604020202020204" pitchFamily="34" charset="0"/>
              </a:defRPr>
            </a:lvl2pPr>
            <a:lvl3pPr marL="1143000" indent="-228600">
              <a:tabLst>
                <a:tab pos="457200" algn="l"/>
              </a:tabLst>
              <a:defRPr>
                <a:solidFill>
                  <a:schemeClr val="tx1"/>
                </a:solidFill>
                <a:latin typeface="Arial" panose="020B0604020202020204" pitchFamily="34" charset="0"/>
              </a:defRPr>
            </a:lvl3pPr>
            <a:lvl4pPr marL="1600200" indent="-228600">
              <a:tabLst>
                <a:tab pos="457200" algn="l"/>
              </a:tabLst>
              <a:defRPr>
                <a:solidFill>
                  <a:schemeClr val="tx1"/>
                </a:solidFill>
                <a:latin typeface="Arial" panose="020B0604020202020204" pitchFamily="34" charset="0"/>
              </a:defRPr>
            </a:lvl4pPr>
            <a:lvl5pPr marL="2057400" indent="-228600">
              <a:tabLst>
                <a:tab pos="4572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4572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4572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4572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algn="just">
              <a:lnSpc>
                <a:spcPts val="1900"/>
              </a:lnSpc>
              <a:spcBef>
                <a:spcPts val="0"/>
              </a:spcBef>
              <a:defRPr/>
            </a:pPr>
            <a:r>
              <a:rPr lang="pl-PL" altLang="pl-PL" sz="1600" b="1" dirty="0">
                <a:solidFill>
                  <a:srgbClr val="147CC1"/>
                </a:solidFill>
                <a:latin typeface="Calibri" panose="020F0502020204030204" pitchFamily="34" charset="0"/>
                <a:cs typeface="Times New Roman" panose="02020603050405020304" pitchFamily="18" charset="0"/>
              </a:rPr>
              <a:t>381.986,220 pockm</a:t>
            </a:r>
          </a:p>
          <a:p>
            <a:pPr algn="just">
              <a:lnSpc>
                <a:spcPts val="1900"/>
              </a:lnSpc>
              <a:spcBef>
                <a:spcPts val="0"/>
              </a:spcBef>
              <a:defRPr/>
            </a:pPr>
            <a:r>
              <a:rPr lang="pl-PL" altLang="pl-PL" sz="1600" b="1" dirty="0">
                <a:solidFill>
                  <a:srgbClr val="147CC1"/>
                </a:solidFill>
                <a:latin typeface="Calibri" panose="020F0502020204030204" pitchFamily="34" charset="0"/>
                <a:cs typeface="Times New Roman" panose="02020603050405020304" pitchFamily="18" charset="0"/>
              </a:rPr>
              <a:t>11.002.496,42 zł </a:t>
            </a:r>
            <a:r>
              <a:rPr lang="pl-PL" altLang="pl-PL" sz="1600" dirty="0">
                <a:latin typeface="Calibri" panose="020F0502020204030204" pitchFamily="34" charset="0"/>
                <a:cs typeface="Times New Roman" panose="02020603050405020304" pitchFamily="18" charset="0"/>
              </a:rPr>
              <a:t>z rezerwą 11.460.000,00 zł</a:t>
            </a:r>
          </a:p>
          <a:p>
            <a:pPr algn="just">
              <a:lnSpc>
                <a:spcPts val="1900"/>
              </a:lnSpc>
              <a:spcBef>
                <a:spcPts val="0"/>
              </a:spcBef>
              <a:defRPr/>
            </a:pPr>
            <a:r>
              <a:rPr lang="pl-PL" altLang="pl-PL" sz="1600" b="1" dirty="0">
                <a:solidFill>
                  <a:srgbClr val="147CC1"/>
                </a:solidFill>
                <a:latin typeface="Calibri" panose="020F0502020204030204" pitchFamily="34" charset="0"/>
                <a:cs typeface="Times New Roman" panose="02020603050405020304" pitchFamily="18" charset="0"/>
              </a:rPr>
              <a:t>28,80 zł/pockm</a:t>
            </a:r>
          </a:p>
        </p:txBody>
      </p:sp>
    </p:spTree>
    <p:extLst>
      <p:ext uri="{BB962C8B-B14F-4D97-AF65-F5344CB8AC3E}">
        <p14:creationId xmlns:p14="http://schemas.microsoft.com/office/powerpoint/2010/main" val="3342516925"/>
      </p:ext>
    </p:extLst>
  </p:cSld>
  <p:clrMapOvr>
    <a:masterClrMapping/>
  </p:clrMapOvr>
  <p:transition>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0F7AF-C93D-3681-5D5B-61AF618A97D6}"/>
            </a:ext>
          </a:extLst>
        </p:cNvPr>
        <p:cNvGrpSpPr/>
        <p:nvPr/>
      </p:nvGrpSpPr>
      <p:grpSpPr>
        <a:xfrm>
          <a:off x="0" y="0"/>
          <a:ext cx="0" cy="0"/>
          <a:chOff x="0" y="0"/>
          <a:chExt cx="0" cy="0"/>
        </a:xfrm>
      </p:grpSpPr>
      <p:pic>
        <p:nvPicPr>
          <p:cNvPr id="2" name="Picture 1" descr="D:\w.majdanski\Moje dokumenty\tabor\POIiŚ\grafika\DSC_0093b.jpg">
            <a:extLst>
              <a:ext uri="{FF2B5EF4-FFF2-40B4-BE49-F238E27FC236}">
                <a16:creationId xmlns:a16="http://schemas.microsoft.com/office/drawing/2014/main" id="{3E51004E-FE49-F335-6ACA-9E0BF0CD6E90}"/>
              </a:ext>
            </a:extLst>
          </p:cNvPr>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artisticBlur/>
                    </a14:imgEffect>
                    <a14:imgEffect>
                      <a14:saturation sat="400000"/>
                    </a14:imgEffect>
                    <a14:imgEffect>
                      <a14:brightnessContrast bright="40000" contrast="-40000"/>
                    </a14:imgEffect>
                  </a14:imgLayer>
                </a14:imgProps>
              </a:ext>
            </a:extLst>
          </a:blip>
          <a:srcRect/>
          <a:stretch>
            <a:fillRect/>
          </a:stretch>
        </p:blipFill>
        <p:spPr bwMode="auto">
          <a:xfrm>
            <a:off x="0" y="2254013"/>
            <a:ext cx="9144000" cy="4603987"/>
          </a:xfrm>
          <a:prstGeom prst="rect">
            <a:avLst/>
          </a:prstGeom>
          <a:noFill/>
        </p:spPr>
      </p:pic>
      <p:cxnSp>
        <p:nvCxnSpPr>
          <p:cNvPr id="6" name="Łącznik prosty 5">
            <a:extLst>
              <a:ext uri="{FF2B5EF4-FFF2-40B4-BE49-F238E27FC236}">
                <a16:creationId xmlns:a16="http://schemas.microsoft.com/office/drawing/2014/main" id="{F2A0C95F-8451-6AAB-AFDD-CAFC82F9CAF5}"/>
              </a:ext>
            </a:extLst>
          </p:cNvPr>
          <p:cNvCxnSpPr/>
          <p:nvPr/>
        </p:nvCxnSpPr>
        <p:spPr>
          <a:xfrm>
            <a:off x="428625" y="1214438"/>
            <a:ext cx="8286750" cy="1587"/>
          </a:xfrm>
          <a:prstGeom prst="line">
            <a:avLst/>
          </a:prstGeom>
          <a:ln>
            <a:solidFill>
              <a:srgbClr val="A7C539"/>
            </a:solidFill>
          </a:ln>
        </p:spPr>
        <p:style>
          <a:lnRef idx="1">
            <a:schemeClr val="accent1"/>
          </a:lnRef>
          <a:fillRef idx="0">
            <a:schemeClr val="accent1"/>
          </a:fillRef>
          <a:effectRef idx="0">
            <a:schemeClr val="accent1"/>
          </a:effectRef>
          <a:fontRef idx="minor">
            <a:schemeClr val="tx1"/>
          </a:fontRef>
        </p:style>
      </p:cxnSp>
      <p:cxnSp>
        <p:nvCxnSpPr>
          <p:cNvPr id="8" name="Łącznik prosty 7">
            <a:extLst>
              <a:ext uri="{FF2B5EF4-FFF2-40B4-BE49-F238E27FC236}">
                <a16:creationId xmlns:a16="http://schemas.microsoft.com/office/drawing/2014/main" id="{923D95CC-0A99-A137-D79E-D43D3E98BCD6}"/>
              </a:ext>
            </a:extLst>
          </p:cNvPr>
          <p:cNvCxnSpPr/>
          <p:nvPr/>
        </p:nvCxnSpPr>
        <p:spPr>
          <a:xfrm>
            <a:off x="428625" y="6284913"/>
            <a:ext cx="8286750" cy="1587"/>
          </a:xfrm>
          <a:prstGeom prst="line">
            <a:avLst/>
          </a:prstGeom>
          <a:ln>
            <a:solidFill>
              <a:srgbClr val="147CC1"/>
            </a:solidFill>
          </a:ln>
        </p:spPr>
        <p:style>
          <a:lnRef idx="1">
            <a:schemeClr val="accent1"/>
          </a:lnRef>
          <a:fillRef idx="0">
            <a:schemeClr val="accent1"/>
          </a:fillRef>
          <a:effectRef idx="0">
            <a:schemeClr val="accent1"/>
          </a:effectRef>
          <a:fontRef idx="minor">
            <a:schemeClr val="tx1"/>
          </a:fontRef>
        </p:style>
      </p:cxnSp>
      <p:pic>
        <p:nvPicPr>
          <p:cNvPr id="11269" name="Picture 4">
            <a:extLst>
              <a:ext uri="{FF2B5EF4-FFF2-40B4-BE49-F238E27FC236}">
                <a16:creationId xmlns:a16="http://schemas.microsoft.com/office/drawing/2014/main" id="{10C01564-997C-74C9-6B06-5CE1D7DBE0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113" y="285750"/>
            <a:ext cx="24288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pole tekstowe 3">
            <a:extLst>
              <a:ext uri="{FF2B5EF4-FFF2-40B4-BE49-F238E27FC236}">
                <a16:creationId xmlns:a16="http://schemas.microsoft.com/office/drawing/2014/main" id="{C629586F-2821-7BB2-B1A9-15763D2097BB}"/>
              </a:ext>
            </a:extLst>
          </p:cNvPr>
          <p:cNvSpPr txBox="1">
            <a:spLocks noChangeArrowheads="1"/>
          </p:cNvSpPr>
          <p:nvPr/>
        </p:nvSpPr>
        <p:spPr bwMode="auto">
          <a:xfrm>
            <a:off x="4785172" y="448260"/>
            <a:ext cx="39912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l-PL" altLang="pl-PL" sz="1600" b="1" dirty="0">
                <a:solidFill>
                  <a:srgbClr val="0070C0"/>
                </a:solidFill>
                <a:latin typeface="Arial" panose="020B0604020202020204" pitchFamily="34" charset="0"/>
              </a:rPr>
              <a:t>Działania Województwa Lubuskiego (2)</a:t>
            </a:r>
          </a:p>
        </p:txBody>
      </p:sp>
      <p:sp>
        <p:nvSpPr>
          <p:cNvPr id="4" name="Prostokąt zaokrąglony 16">
            <a:extLst>
              <a:ext uri="{FF2B5EF4-FFF2-40B4-BE49-F238E27FC236}">
                <a16:creationId xmlns:a16="http://schemas.microsoft.com/office/drawing/2014/main" id="{D835BDA5-8261-DEC2-E604-AA975B50BB79}"/>
              </a:ext>
            </a:extLst>
          </p:cNvPr>
          <p:cNvSpPr/>
          <p:nvPr/>
        </p:nvSpPr>
        <p:spPr>
          <a:xfrm>
            <a:off x="457882" y="1496190"/>
            <a:ext cx="212725" cy="21748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 name="pole tekstowe 4">
            <a:extLst>
              <a:ext uri="{FF2B5EF4-FFF2-40B4-BE49-F238E27FC236}">
                <a16:creationId xmlns:a16="http://schemas.microsoft.com/office/drawing/2014/main" id="{672CF14F-E8EA-78A1-B505-CDC222F12C0A}"/>
              </a:ext>
            </a:extLst>
          </p:cNvPr>
          <p:cNvSpPr txBox="1"/>
          <p:nvPr/>
        </p:nvSpPr>
        <p:spPr>
          <a:xfrm>
            <a:off x="900568" y="1412776"/>
            <a:ext cx="7811404" cy="4452501"/>
          </a:xfrm>
          <a:prstGeom prst="rect">
            <a:avLst/>
          </a:prstGeom>
          <a:noFill/>
        </p:spPr>
        <p:txBody>
          <a:bodyPr wrap="square">
            <a:spAutoFit/>
          </a:bodyPr>
          <a:lstStyle>
            <a:lvl1pPr>
              <a:tabLst>
                <a:tab pos="457200" algn="l"/>
              </a:tabLst>
              <a:defRPr>
                <a:solidFill>
                  <a:schemeClr val="tx1"/>
                </a:solidFill>
                <a:latin typeface="Arial" panose="020B0604020202020204" pitchFamily="34" charset="0"/>
              </a:defRPr>
            </a:lvl1pPr>
            <a:lvl2pPr marL="742950" indent="-285750">
              <a:tabLst>
                <a:tab pos="457200" algn="l"/>
              </a:tabLst>
              <a:defRPr>
                <a:solidFill>
                  <a:schemeClr val="tx1"/>
                </a:solidFill>
                <a:latin typeface="Arial" panose="020B0604020202020204" pitchFamily="34" charset="0"/>
              </a:defRPr>
            </a:lvl2pPr>
            <a:lvl3pPr marL="1143000" indent="-228600">
              <a:tabLst>
                <a:tab pos="457200" algn="l"/>
              </a:tabLst>
              <a:defRPr>
                <a:solidFill>
                  <a:schemeClr val="tx1"/>
                </a:solidFill>
                <a:latin typeface="Arial" panose="020B0604020202020204" pitchFamily="34" charset="0"/>
              </a:defRPr>
            </a:lvl3pPr>
            <a:lvl4pPr marL="1600200" indent="-228600">
              <a:tabLst>
                <a:tab pos="457200" algn="l"/>
              </a:tabLst>
              <a:defRPr>
                <a:solidFill>
                  <a:schemeClr val="tx1"/>
                </a:solidFill>
                <a:latin typeface="Arial" panose="020B0604020202020204" pitchFamily="34" charset="0"/>
              </a:defRPr>
            </a:lvl4pPr>
            <a:lvl5pPr marL="2057400" indent="-228600">
              <a:tabLst>
                <a:tab pos="4572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4572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4572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4572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algn="just">
              <a:lnSpc>
                <a:spcPts val="1900"/>
              </a:lnSpc>
              <a:spcBef>
                <a:spcPts val="600"/>
              </a:spcBef>
              <a:defRPr/>
            </a:pPr>
            <a:r>
              <a:rPr lang="pl-PL" altLang="pl-PL" sz="1600" dirty="0">
                <a:solidFill>
                  <a:srgbClr val="000000"/>
                </a:solidFill>
                <a:latin typeface="Calibri" panose="020F0502020204030204" pitchFamily="34" charset="0"/>
                <a:cs typeface="Times New Roman" panose="02020603050405020304" pitchFamily="18" charset="0"/>
              </a:rPr>
              <a:t>Trwają prace koncepcyjne w zakresie </a:t>
            </a:r>
            <a:r>
              <a:rPr lang="pl-PL" altLang="pl-PL" sz="1600" dirty="0">
                <a:solidFill>
                  <a:srgbClr val="147CC1"/>
                </a:solidFill>
                <a:latin typeface="Calibri" panose="020F0502020204030204" pitchFamily="34" charset="0"/>
                <a:cs typeface="Times New Roman" panose="02020603050405020304" pitchFamily="18" charset="0"/>
              </a:rPr>
              <a:t>utworzenia wojewódzkiej spółki kolejowej </a:t>
            </a:r>
            <a:br>
              <a:rPr lang="pl-PL" altLang="pl-PL" sz="1600" dirty="0">
                <a:solidFill>
                  <a:srgbClr val="147CC1"/>
                </a:solidFill>
                <a:latin typeface="Calibri" panose="020F0502020204030204" pitchFamily="34" charset="0"/>
                <a:cs typeface="Times New Roman" panose="02020603050405020304" pitchFamily="18" charset="0"/>
              </a:rPr>
            </a:br>
            <a:r>
              <a:rPr lang="pl-PL" altLang="pl-PL" sz="1600" dirty="0">
                <a:solidFill>
                  <a:srgbClr val="000000"/>
                </a:solidFill>
                <a:latin typeface="Calibri" panose="020F0502020204030204" pitchFamily="34" charset="0"/>
                <a:cs typeface="Times New Roman" panose="02020603050405020304" pitchFamily="18" charset="0"/>
              </a:rPr>
              <a:t>o charakterze </a:t>
            </a:r>
            <a:r>
              <a:rPr lang="pl-PL" altLang="pl-PL" sz="1600" dirty="0" err="1">
                <a:solidFill>
                  <a:srgbClr val="000000"/>
                </a:solidFill>
                <a:latin typeface="Calibri" panose="020F0502020204030204" pitchFamily="34" charset="0"/>
                <a:cs typeface="Times New Roman" panose="02020603050405020304" pitchFamily="18" charset="0"/>
              </a:rPr>
              <a:t>poolu</a:t>
            </a:r>
            <a:r>
              <a:rPr lang="pl-PL" altLang="pl-PL" sz="1600" dirty="0">
                <a:solidFill>
                  <a:srgbClr val="000000"/>
                </a:solidFill>
                <a:latin typeface="Calibri" panose="020F0502020204030204" pitchFamily="34" charset="0"/>
                <a:cs typeface="Times New Roman" panose="02020603050405020304" pitchFamily="18" charset="0"/>
              </a:rPr>
              <a:t> taborowego, z ewentualnym świadczeniem przewozów kolejowych </a:t>
            </a:r>
            <a:br>
              <a:rPr lang="pl-PL" altLang="pl-PL" sz="1600" dirty="0">
                <a:solidFill>
                  <a:srgbClr val="000000"/>
                </a:solidFill>
                <a:latin typeface="Calibri" panose="020F0502020204030204" pitchFamily="34" charset="0"/>
                <a:cs typeface="Times New Roman" panose="02020603050405020304" pitchFamily="18" charset="0"/>
              </a:rPr>
            </a:br>
            <a:r>
              <a:rPr lang="pl-PL" altLang="pl-PL" sz="1600" dirty="0">
                <a:solidFill>
                  <a:srgbClr val="000000"/>
                </a:solidFill>
                <a:latin typeface="Calibri" panose="020F0502020204030204" pitchFamily="34" charset="0"/>
                <a:cs typeface="Times New Roman" panose="02020603050405020304" pitchFamily="18" charset="0"/>
              </a:rPr>
              <a:t>i autobusowych.</a:t>
            </a:r>
          </a:p>
          <a:p>
            <a:pPr algn="just">
              <a:lnSpc>
                <a:spcPts val="1900"/>
              </a:lnSpc>
              <a:spcBef>
                <a:spcPts val="600"/>
              </a:spcBef>
              <a:defRPr/>
            </a:pPr>
            <a:endParaRPr lang="pl-PL" altLang="pl-PL" sz="1600" dirty="0">
              <a:solidFill>
                <a:srgbClr val="000000"/>
              </a:solidFill>
              <a:latin typeface="Calibri" panose="020F0502020204030204" pitchFamily="34" charset="0"/>
              <a:cs typeface="Times New Roman" panose="02020603050405020304" pitchFamily="18" charset="0"/>
            </a:endParaRPr>
          </a:p>
          <a:p>
            <a:pPr algn="just">
              <a:lnSpc>
                <a:spcPts val="1900"/>
              </a:lnSpc>
              <a:spcBef>
                <a:spcPts val="600"/>
              </a:spcBef>
              <a:defRPr/>
            </a:pPr>
            <a:r>
              <a:rPr lang="pl-PL" altLang="pl-PL" sz="1600" dirty="0">
                <a:solidFill>
                  <a:srgbClr val="000000"/>
                </a:solidFill>
                <a:latin typeface="Calibri" panose="020F0502020204030204" pitchFamily="34" charset="0"/>
                <a:cs typeface="Times New Roman" panose="02020603050405020304" pitchFamily="18" charset="0"/>
              </a:rPr>
              <a:t>W dniu 17.02.2025 r. Województwo Lubuskie dokonało wyboru najkorzystniejszej oferty </a:t>
            </a:r>
            <a:br>
              <a:rPr lang="pl-PL" altLang="pl-PL" sz="1600" dirty="0">
                <a:solidFill>
                  <a:srgbClr val="000000"/>
                </a:solidFill>
                <a:latin typeface="Calibri" panose="020F0502020204030204" pitchFamily="34" charset="0"/>
                <a:cs typeface="Times New Roman" panose="02020603050405020304" pitchFamily="18" charset="0"/>
              </a:rPr>
            </a:br>
            <a:r>
              <a:rPr lang="pl-PL" altLang="pl-PL" sz="1600" dirty="0">
                <a:solidFill>
                  <a:srgbClr val="000000"/>
                </a:solidFill>
                <a:latin typeface="Calibri" panose="020F0502020204030204" pitchFamily="34" charset="0"/>
                <a:cs typeface="Times New Roman" panose="02020603050405020304" pitchFamily="18" charset="0"/>
              </a:rPr>
              <a:t>w  przetargu nieograniczonym na zakup </a:t>
            </a:r>
            <a:r>
              <a:rPr lang="pl-PL" altLang="pl-PL" sz="1600" dirty="0">
                <a:solidFill>
                  <a:srgbClr val="147CC1"/>
                </a:solidFill>
                <a:latin typeface="Calibri" panose="020F0502020204030204" pitchFamily="34" charset="0"/>
                <a:cs typeface="Times New Roman" panose="02020603050405020304" pitchFamily="18" charset="0"/>
              </a:rPr>
              <a:t>sześciu sztuk fabrycznie nowych elektrycznych zespołów trakcyjnych</a:t>
            </a:r>
            <a:r>
              <a:rPr lang="pl-PL" altLang="pl-PL" sz="1600" dirty="0">
                <a:solidFill>
                  <a:srgbClr val="000000"/>
                </a:solidFill>
                <a:latin typeface="Calibri" panose="020F0502020204030204" pitchFamily="34" charset="0"/>
                <a:cs typeface="Times New Roman" panose="02020603050405020304" pitchFamily="18" charset="0"/>
              </a:rPr>
              <a:t> w ramach projektu  uwzględniającego dofinansowanie ze środków UE w ramach FEWL 2021-2027. Przetarg wygrała spółka H. Cegielski – Fabryka Pojazdów Szynowych Sp. z o.o. oferując cenę </a:t>
            </a:r>
            <a:r>
              <a:rPr lang="pl-PL" altLang="pl-PL" sz="1600" b="1" dirty="0">
                <a:solidFill>
                  <a:srgbClr val="000000"/>
                </a:solidFill>
                <a:latin typeface="Calibri" panose="020F0502020204030204" pitchFamily="34" charset="0"/>
                <a:cs typeface="Times New Roman" panose="02020603050405020304" pitchFamily="18" charset="0"/>
              </a:rPr>
              <a:t>245.754.000,00 zł</a:t>
            </a:r>
            <a:r>
              <a:rPr lang="pl-PL" altLang="pl-PL" sz="1600" dirty="0">
                <a:solidFill>
                  <a:srgbClr val="000000"/>
                </a:solidFill>
                <a:latin typeface="Calibri" panose="020F0502020204030204" pitchFamily="34" charset="0"/>
                <a:cs typeface="Times New Roman" panose="02020603050405020304" pitchFamily="18" charset="0"/>
              </a:rPr>
              <a:t>.</a:t>
            </a:r>
          </a:p>
          <a:p>
            <a:pPr algn="just">
              <a:lnSpc>
                <a:spcPts val="1900"/>
              </a:lnSpc>
              <a:spcBef>
                <a:spcPts val="600"/>
              </a:spcBef>
              <a:defRPr/>
            </a:pPr>
            <a:endParaRPr lang="pl-PL" altLang="pl-PL" sz="1600" dirty="0">
              <a:solidFill>
                <a:srgbClr val="000000"/>
              </a:solidFill>
              <a:latin typeface="Calibri" panose="020F0502020204030204" pitchFamily="34" charset="0"/>
              <a:cs typeface="Times New Roman" panose="02020603050405020304" pitchFamily="18" charset="0"/>
            </a:endParaRPr>
          </a:p>
          <a:p>
            <a:pPr algn="just">
              <a:lnSpc>
                <a:spcPts val="1900"/>
              </a:lnSpc>
              <a:spcBef>
                <a:spcPts val="600"/>
              </a:spcBef>
              <a:defRPr/>
            </a:pPr>
            <a:r>
              <a:rPr lang="pl-PL" altLang="pl-PL" sz="1600" dirty="0">
                <a:solidFill>
                  <a:srgbClr val="000000"/>
                </a:solidFill>
                <a:latin typeface="Calibri" panose="020F0502020204030204" pitchFamily="34" charset="0"/>
                <a:cs typeface="Times New Roman" panose="02020603050405020304" pitchFamily="18" charset="0"/>
              </a:rPr>
              <a:t>Ze względu na brak dofinansowania UE na zakup pojazdów z napędem spalinowym, analizowane są obecnie możliwości pozyskania takich pojazdów ze środków własnych lub w ramach dofinansowania ze Społecznego Funduszu Klimatycznego.</a:t>
            </a:r>
          </a:p>
          <a:p>
            <a:pPr algn="just">
              <a:lnSpc>
                <a:spcPts val="1900"/>
              </a:lnSpc>
              <a:spcBef>
                <a:spcPts val="600"/>
              </a:spcBef>
              <a:defRPr/>
            </a:pPr>
            <a:endParaRPr lang="pl-PL" altLang="pl-PL" sz="1600" dirty="0">
              <a:solidFill>
                <a:srgbClr val="000000"/>
              </a:solidFill>
              <a:latin typeface="Calibri" panose="020F0502020204030204" pitchFamily="34" charset="0"/>
              <a:cs typeface="Times New Roman" panose="02020603050405020304" pitchFamily="18" charset="0"/>
            </a:endParaRPr>
          </a:p>
          <a:p>
            <a:pPr algn="just">
              <a:lnSpc>
                <a:spcPts val="1900"/>
              </a:lnSpc>
              <a:spcBef>
                <a:spcPts val="600"/>
              </a:spcBef>
              <a:defRPr/>
            </a:pPr>
            <a:r>
              <a:rPr lang="pl-PL" altLang="pl-PL" sz="1600" dirty="0">
                <a:solidFill>
                  <a:srgbClr val="000000"/>
                </a:solidFill>
                <a:latin typeface="Calibri" panose="020F0502020204030204" pitchFamily="34" charset="0"/>
                <a:cs typeface="Times New Roman" panose="02020603050405020304" pitchFamily="18" charset="0"/>
              </a:rPr>
              <a:t>Od 2022 roku Województwo Lubuskie uwzględnia w kosztach realizacji umowy PSC dodatkowe środki na podwyżki wynagrodzeń pracowników Polregio SA.</a:t>
            </a:r>
          </a:p>
        </p:txBody>
      </p:sp>
      <p:sp>
        <p:nvSpPr>
          <p:cNvPr id="7" name="Prostokąt zaokrąglony 16">
            <a:extLst>
              <a:ext uri="{FF2B5EF4-FFF2-40B4-BE49-F238E27FC236}">
                <a16:creationId xmlns:a16="http://schemas.microsoft.com/office/drawing/2014/main" id="{3F4F6711-3FD9-BF77-B2CB-16034145649B}"/>
              </a:ext>
            </a:extLst>
          </p:cNvPr>
          <p:cNvSpPr/>
          <p:nvPr/>
        </p:nvSpPr>
        <p:spPr>
          <a:xfrm>
            <a:off x="468540" y="2619713"/>
            <a:ext cx="212725" cy="21748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9" name="Prostokąt zaokrąglony 16">
            <a:extLst>
              <a:ext uri="{FF2B5EF4-FFF2-40B4-BE49-F238E27FC236}">
                <a16:creationId xmlns:a16="http://schemas.microsoft.com/office/drawing/2014/main" id="{EB3A6E64-2BD0-F5C8-97D8-1537C417AE43}"/>
              </a:ext>
            </a:extLst>
          </p:cNvPr>
          <p:cNvSpPr/>
          <p:nvPr/>
        </p:nvSpPr>
        <p:spPr>
          <a:xfrm>
            <a:off x="466500" y="4195655"/>
            <a:ext cx="212725" cy="21748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3" name="Prostokąt zaokrąglony 16">
            <a:extLst>
              <a:ext uri="{FF2B5EF4-FFF2-40B4-BE49-F238E27FC236}">
                <a16:creationId xmlns:a16="http://schemas.microsoft.com/office/drawing/2014/main" id="{331C228A-B93A-BF69-D035-7BD781D99CAB}"/>
              </a:ext>
            </a:extLst>
          </p:cNvPr>
          <p:cNvSpPr/>
          <p:nvPr/>
        </p:nvSpPr>
        <p:spPr>
          <a:xfrm>
            <a:off x="457882" y="5299745"/>
            <a:ext cx="212725" cy="21748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Tree>
    <p:extLst>
      <p:ext uri="{BB962C8B-B14F-4D97-AF65-F5344CB8AC3E}">
        <p14:creationId xmlns:p14="http://schemas.microsoft.com/office/powerpoint/2010/main" val="4063586207"/>
      </p:ext>
    </p:extLst>
  </p:cSld>
  <p:clrMapOvr>
    <a:masterClrMapping/>
  </p:clrMapOvr>
  <p:transition>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4AF133-79C1-4982-6EB4-4137365EE424}"/>
            </a:ext>
          </a:extLst>
        </p:cNvPr>
        <p:cNvGrpSpPr/>
        <p:nvPr/>
      </p:nvGrpSpPr>
      <p:grpSpPr>
        <a:xfrm>
          <a:off x="0" y="0"/>
          <a:ext cx="0" cy="0"/>
          <a:chOff x="0" y="0"/>
          <a:chExt cx="0" cy="0"/>
        </a:xfrm>
      </p:grpSpPr>
      <p:pic>
        <p:nvPicPr>
          <p:cNvPr id="2" name="Picture 1" descr="D:\w.majdanski\Moje dokumenty\tabor\POIiŚ\grafika\DSC_0093b.jpg">
            <a:extLst>
              <a:ext uri="{FF2B5EF4-FFF2-40B4-BE49-F238E27FC236}">
                <a16:creationId xmlns:a16="http://schemas.microsoft.com/office/drawing/2014/main" id="{4743CC62-605B-CC32-C7E4-32645C3544D3}"/>
              </a:ext>
            </a:extLst>
          </p:cNvPr>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artisticBlur/>
                    </a14:imgEffect>
                    <a14:imgEffect>
                      <a14:saturation sat="400000"/>
                    </a14:imgEffect>
                    <a14:imgEffect>
                      <a14:brightnessContrast bright="40000" contrast="-40000"/>
                    </a14:imgEffect>
                  </a14:imgLayer>
                </a14:imgProps>
              </a:ext>
            </a:extLst>
          </a:blip>
          <a:srcRect/>
          <a:stretch>
            <a:fillRect/>
          </a:stretch>
        </p:blipFill>
        <p:spPr bwMode="auto">
          <a:xfrm>
            <a:off x="0" y="2254013"/>
            <a:ext cx="9144000" cy="4603987"/>
          </a:xfrm>
          <a:prstGeom prst="rect">
            <a:avLst/>
          </a:prstGeom>
          <a:noFill/>
        </p:spPr>
      </p:pic>
      <p:cxnSp>
        <p:nvCxnSpPr>
          <p:cNvPr id="6" name="Łącznik prosty 5">
            <a:extLst>
              <a:ext uri="{FF2B5EF4-FFF2-40B4-BE49-F238E27FC236}">
                <a16:creationId xmlns:a16="http://schemas.microsoft.com/office/drawing/2014/main" id="{55A5EBD8-916E-52A7-187D-E315C9E0896B}"/>
              </a:ext>
            </a:extLst>
          </p:cNvPr>
          <p:cNvCxnSpPr/>
          <p:nvPr/>
        </p:nvCxnSpPr>
        <p:spPr>
          <a:xfrm>
            <a:off x="428625" y="1214438"/>
            <a:ext cx="8286750" cy="1587"/>
          </a:xfrm>
          <a:prstGeom prst="line">
            <a:avLst/>
          </a:prstGeom>
          <a:ln>
            <a:solidFill>
              <a:srgbClr val="A7C539"/>
            </a:solidFill>
          </a:ln>
        </p:spPr>
        <p:style>
          <a:lnRef idx="1">
            <a:schemeClr val="accent1"/>
          </a:lnRef>
          <a:fillRef idx="0">
            <a:schemeClr val="accent1"/>
          </a:fillRef>
          <a:effectRef idx="0">
            <a:schemeClr val="accent1"/>
          </a:effectRef>
          <a:fontRef idx="minor">
            <a:schemeClr val="tx1"/>
          </a:fontRef>
        </p:style>
      </p:cxnSp>
      <p:cxnSp>
        <p:nvCxnSpPr>
          <p:cNvPr id="8" name="Łącznik prosty 7">
            <a:extLst>
              <a:ext uri="{FF2B5EF4-FFF2-40B4-BE49-F238E27FC236}">
                <a16:creationId xmlns:a16="http://schemas.microsoft.com/office/drawing/2014/main" id="{0E1C1A5B-7D65-8935-E28B-52BAD196ECA8}"/>
              </a:ext>
            </a:extLst>
          </p:cNvPr>
          <p:cNvCxnSpPr/>
          <p:nvPr/>
        </p:nvCxnSpPr>
        <p:spPr>
          <a:xfrm>
            <a:off x="428625" y="6284913"/>
            <a:ext cx="8286750" cy="1587"/>
          </a:xfrm>
          <a:prstGeom prst="line">
            <a:avLst/>
          </a:prstGeom>
          <a:ln>
            <a:solidFill>
              <a:srgbClr val="147CC1"/>
            </a:solidFill>
          </a:ln>
        </p:spPr>
        <p:style>
          <a:lnRef idx="1">
            <a:schemeClr val="accent1"/>
          </a:lnRef>
          <a:fillRef idx="0">
            <a:schemeClr val="accent1"/>
          </a:fillRef>
          <a:effectRef idx="0">
            <a:schemeClr val="accent1"/>
          </a:effectRef>
          <a:fontRef idx="minor">
            <a:schemeClr val="tx1"/>
          </a:fontRef>
        </p:style>
      </p:cxnSp>
      <p:pic>
        <p:nvPicPr>
          <p:cNvPr id="11269" name="Picture 4">
            <a:extLst>
              <a:ext uri="{FF2B5EF4-FFF2-40B4-BE49-F238E27FC236}">
                <a16:creationId xmlns:a16="http://schemas.microsoft.com/office/drawing/2014/main" id="{41301BBF-9307-68F3-5636-DDAECC5BC1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113" y="285750"/>
            <a:ext cx="24288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pole tekstowe 3">
            <a:extLst>
              <a:ext uri="{FF2B5EF4-FFF2-40B4-BE49-F238E27FC236}">
                <a16:creationId xmlns:a16="http://schemas.microsoft.com/office/drawing/2014/main" id="{D9377338-0483-EBF8-B23F-E68FDB5F9CF4}"/>
              </a:ext>
            </a:extLst>
          </p:cNvPr>
          <p:cNvSpPr txBox="1">
            <a:spLocks noChangeArrowheads="1"/>
          </p:cNvSpPr>
          <p:nvPr/>
        </p:nvSpPr>
        <p:spPr bwMode="auto">
          <a:xfrm>
            <a:off x="5556782" y="407382"/>
            <a:ext cx="31951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l-PL" altLang="pl-PL" sz="1600" b="1" dirty="0">
                <a:solidFill>
                  <a:srgbClr val="0070C0"/>
                </a:solidFill>
                <a:latin typeface="Arial" panose="020B0604020202020204" pitchFamily="34" charset="0"/>
              </a:rPr>
              <a:t>Roszczenia POLREGIO wobec </a:t>
            </a:r>
          </a:p>
          <a:p>
            <a:pPr algn="r">
              <a:spcBef>
                <a:spcPct val="0"/>
              </a:spcBef>
              <a:buFontTx/>
              <a:buNone/>
            </a:pPr>
            <a:r>
              <a:rPr lang="pl-PL" altLang="pl-PL" sz="1600" b="1" dirty="0">
                <a:solidFill>
                  <a:srgbClr val="0070C0"/>
                </a:solidFill>
                <a:latin typeface="Arial" panose="020B0604020202020204" pitchFamily="34" charset="0"/>
              </a:rPr>
              <a:t>Województwa Lubuskiego (1)</a:t>
            </a:r>
          </a:p>
        </p:txBody>
      </p:sp>
      <p:sp>
        <p:nvSpPr>
          <p:cNvPr id="4" name="Prostokąt zaokrąglony 16">
            <a:extLst>
              <a:ext uri="{FF2B5EF4-FFF2-40B4-BE49-F238E27FC236}">
                <a16:creationId xmlns:a16="http://schemas.microsoft.com/office/drawing/2014/main" id="{749C32D4-5B6F-C5E3-AF78-AF061EB7AFDE}"/>
              </a:ext>
            </a:extLst>
          </p:cNvPr>
          <p:cNvSpPr/>
          <p:nvPr/>
        </p:nvSpPr>
        <p:spPr>
          <a:xfrm>
            <a:off x="457882" y="1496190"/>
            <a:ext cx="212725" cy="21748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 name="pole tekstowe 4">
            <a:extLst>
              <a:ext uri="{FF2B5EF4-FFF2-40B4-BE49-F238E27FC236}">
                <a16:creationId xmlns:a16="http://schemas.microsoft.com/office/drawing/2014/main" id="{A556E779-1E72-5E44-6390-4BB11E644D69}"/>
              </a:ext>
            </a:extLst>
          </p:cNvPr>
          <p:cNvSpPr txBox="1"/>
          <p:nvPr/>
        </p:nvSpPr>
        <p:spPr>
          <a:xfrm>
            <a:off x="900568" y="1412776"/>
            <a:ext cx="7811404" cy="579646"/>
          </a:xfrm>
          <a:prstGeom prst="rect">
            <a:avLst/>
          </a:prstGeom>
          <a:noFill/>
        </p:spPr>
        <p:txBody>
          <a:bodyPr wrap="square">
            <a:spAutoFit/>
          </a:bodyPr>
          <a:lstStyle>
            <a:lvl1pPr>
              <a:tabLst>
                <a:tab pos="457200" algn="l"/>
              </a:tabLst>
              <a:defRPr>
                <a:solidFill>
                  <a:schemeClr val="tx1"/>
                </a:solidFill>
                <a:latin typeface="Arial" panose="020B0604020202020204" pitchFamily="34" charset="0"/>
              </a:defRPr>
            </a:lvl1pPr>
            <a:lvl2pPr marL="742950" indent="-285750">
              <a:tabLst>
                <a:tab pos="457200" algn="l"/>
              </a:tabLst>
              <a:defRPr>
                <a:solidFill>
                  <a:schemeClr val="tx1"/>
                </a:solidFill>
                <a:latin typeface="Arial" panose="020B0604020202020204" pitchFamily="34" charset="0"/>
              </a:defRPr>
            </a:lvl2pPr>
            <a:lvl3pPr marL="1143000" indent="-228600">
              <a:tabLst>
                <a:tab pos="457200" algn="l"/>
              </a:tabLst>
              <a:defRPr>
                <a:solidFill>
                  <a:schemeClr val="tx1"/>
                </a:solidFill>
                <a:latin typeface="Arial" panose="020B0604020202020204" pitchFamily="34" charset="0"/>
              </a:defRPr>
            </a:lvl3pPr>
            <a:lvl4pPr marL="1600200" indent="-228600">
              <a:tabLst>
                <a:tab pos="457200" algn="l"/>
              </a:tabLst>
              <a:defRPr>
                <a:solidFill>
                  <a:schemeClr val="tx1"/>
                </a:solidFill>
                <a:latin typeface="Arial" panose="020B0604020202020204" pitchFamily="34" charset="0"/>
              </a:defRPr>
            </a:lvl4pPr>
            <a:lvl5pPr marL="2057400" indent="-228600">
              <a:tabLst>
                <a:tab pos="4572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4572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4572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4572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algn="just">
              <a:lnSpc>
                <a:spcPts val="1900"/>
              </a:lnSpc>
              <a:spcBef>
                <a:spcPts val="600"/>
              </a:spcBef>
              <a:defRPr/>
            </a:pPr>
            <a:r>
              <a:rPr lang="pl-PL" altLang="pl-PL" sz="1600" dirty="0">
                <a:solidFill>
                  <a:srgbClr val="000000"/>
                </a:solidFill>
                <a:latin typeface="Calibri" panose="020F0502020204030204" pitchFamily="34" charset="0"/>
                <a:cs typeface="Times New Roman" panose="02020603050405020304" pitchFamily="18" charset="0"/>
              </a:rPr>
              <a:t>W każdym z rocznych okresów realizacji umów PSC spółka POLREGIO stale </a:t>
            </a:r>
            <a:r>
              <a:rPr lang="pl-PL" altLang="pl-PL" sz="1600" dirty="0">
                <a:solidFill>
                  <a:srgbClr val="147CC1"/>
                </a:solidFill>
                <a:latin typeface="Calibri" panose="020F0502020204030204" pitchFamily="34" charset="0"/>
                <a:cs typeface="Times New Roman" panose="02020603050405020304" pitchFamily="18" charset="0"/>
              </a:rPr>
              <a:t>zwiększa swoje oczekiwania finansowe.</a:t>
            </a:r>
          </a:p>
        </p:txBody>
      </p:sp>
      <p:graphicFrame>
        <p:nvGraphicFramePr>
          <p:cNvPr id="3" name="Wykres 2">
            <a:extLst>
              <a:ext uri="{FF2B5EF4-FFF2-40B4-BE49-F238E27FC236}">
                <a16:creationId xmlns:a16="http://schemas.microsoft.com/office/drawing/2014/main" id="{071931F2-B863-EE73-79E9-62DCC363E0D0}"/>
              </a:ext>
            </a:extLst>
          </p:cNvPr>
          <p:cNvGraphicFramePr>
            <a:graphicFrameLocks/>
          </p:cNvGraphicFramePr>
          <p:nvPr>
            <p:extLst>
              <p:ext uri="{D42A27DB-BD31-4B8C-83A1-F6EECF244321}">
                <p14:modId xmlns:p14="http://schemas.microsoft.com/office/powerpoint/2010/main" val="3501615731"/>
              </p:ext>
            </p:extLst>
          </p:nvPr>
        </p:nvGraphicFramePr>
        <p:xfrm>
          <a:off x="1842938" y="2135520"/>
          <a:ext cx="6617494" cy="327183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Tabela 6">
            <a:extLst>
              <a:ext uri="{FF2B5EF4-FFF2-40B4-BE49-F238E27FC236}">
                <a16:creationId xmlns:a16="http://schemas.microsoft.com/office/drawing/2014/main" id="{E275FF16-7F6A-328B-05AE-51AF4BE4A211}"/>
              </a:ext>
            </a:extLst>
          </p:cNvPr>
          <p:cNvGraphicFramePr>
            <a:graphicFrameLocks noGrp="1"/>
          </p:cNvGraphicFramePr>
          <p:nvPr>
            <p:extLst>
              <p:ext uri="{D42A27DB-BD31-4B8C-83A1-F6EECF244321}">
                <p14:modId xmlns:p14="http://schemas.microsoft.com/office/powerpoint/2010/main" val="1589033294"/>
              </p:ext>
            </p:extLst>
          </p:nvPr>
        </p:nvGraphicFramePr>
        <p:xfrm>
          <a:off x="273596" y="2738705"/>
          <a:ext cx="1562100" cy="1701165"/>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1958375905"/>
                    </a:ext>
                  </a:extLst>
                </a:gridCol>
                <a:gridCol w="952500">
                  <a:extLst>
                    <a:ext uri="{9D8B030D-6E8A-4147-A177-3AD203B41FA5}">
                      <a16:colId xmlns:a16="http://schemas.microsoft.com/office/drawing/2014/main" val="1303123198"/>
                    </a:ext>
                  </a:extLst>
                </a:gridCol>
              </a:tblGrid>
              <a:tr h="0">
                <a:tc>
                  <a:txBody>
                    <a:bodyPr/>
                    <a:lstStyle/>
                    <a:p>
                      <a:pPr algn="ctr" rtl="0" fontAlgn="ctr"/>
                      <a:r>
                        <a:rPr lang="pl-PL" sz="1100" u="none" strike="noStrike">
                          <a:effectLst/>
                        </a:rPr>
                        <a:t>Rok</a:t>
                      </a:r>
                      <a:endParaRPr lang="pl-PL" sz="1100" b="0" i="0" u="none" strike="noStrike">
                        <a:solidFill>
                          <a:srgbClr val="222222"/>
                        </a:solidFill>
                        <a:effectLst/>
                        <a:latin typeface="Arial" panose="020B0604020202020204" pitchFamily="34" charset="0"/>
                      </a:endParaRPr>
                    </a:p>
                  </a:txBody>
                  <a:tcPr marL="9525" marR="9525" marT="9525" marB="0" anchor="ctr"/>
                </a:tc>
                <a:tc>
                  <a:txBody>
                    <a:bodyPr/>
                    <a:lstStyle/>
                    <a:p>
                      <a:pPr algn="ctr" rtl="0" fontAlgn="ctr"/>
                      <a:r>
                        <a:rPr lang="pl-PL" sz="1100" u="none" strike="noStrike" dirty="0">
                          <a:effectLst/>
                        </a:rPr>
                        <a:t>Wskaźnik cen</a:t>
                      </a:r>
                      <a:endParaRPr lang="pl-PL" sz="1100" b="0" i="0" u="none" strike="noStrike" dirty="0">
                        <a:solidFill>
                          <a:srgbClr val="222222"/>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4162123317"/>
                  </a:ext>
                </a:extLst>
              </a:tr>
              <a:tr h="190500">
                <a:tc>
                  <a:txBody>
                    <a:bodyPr/>
                    <a:lstStyle/>
                    <a:p>
                      <a:pPr algn="ctr" rtl="0" fontAlgn="ctr"/>
                      <a:r>
                        <a:rPr lang="pl-PL" sz="1100" u="none" strike="noStrike">
                          <a:effectLst/>
                        </a:rPr>
                        <a:t>2017</a:t>
                      </a:r>
                      <a:endParaRPr lang="pl-PL" sz="1100" b="0" i="0" u="none" strike="noStrike">
                        <a:solidFill>
                          <a:srgbClr val="222222"/>
                        </a:solidFill>
                        <a:effectLst/>
                        <a:latin typeface="Arial" panose="020B0604020202020204" pitchFamily="34" charset="0"/>
                      </a:endParaRPr>
                    </a:p>
                  </a:txBody>
                  <a:tcPr marL="9525" marR="9525" marT="9525" marB="0" anchor="ctr"/>
                </a:tc>
                <a:tc>
                  <a:txBody>
                    <a:bodyPr/>
                    <a:lstStyle/>
                    <a:p>
                      <a:pPr algn="ctr" rtl="0" fontAlgn="ctr"/>
                      <a:r>
                        <a:rPr lang="pl-PL" sz="1100" u="none" strike="noStrike">
                          <a:effectLst/>
                        </a:rPr>
                        <a:t>2,00%</a:t>
                      </a:r>
                      <a:endParaRPr lang="pl-PL" sz="1100" b="0" i="0" u="none" strike="noStrike">
                        <a:solidFill>
                          <a:srgbClr val="222222"/>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954854014"/>
                  </a:ext>
                </a:extLst>
              </a:tr>
              <a:tr h="190500">
                <a:tc>
                  <a:txBody>
                    <a:bodyPr/>
                    <a:lstStyle/>
                    <a:p>
                      <a:pPr algn="ctr" rtl="0" fontAlgn="ctr"/>
                      <a:r>
                        <a:rPr lang="pl-PL" sz="1100" u="none" strike="noStrike">
                          <a:effectLst/>
                        </a:rPr>
                        <a:t>2018</a:t>
                      </a:r>
                      <a:endParaRPr lang="pl-PL" sz="1100" b="0" i="0" u="none" strike="noStrike">
                        <a:solidFill>
                          <a:srgbClr val="222222"/>
                        </a:solidFill>
                        <a:effectLst/>
                        <a:latin typeface="Arial" panose="020B0604020202020204" pitchFamily="34" charset="0"/>
                      </a:endParaRPr>
                    </a:p>
                  </a:txBody>
                  <a:tcPr marL="9525" marR="9525" marT="9525" marB="0" anchor="ctr"/>
                </a:tc>
                <a:tc>
                  <a:txBody>
                    <a:bodyPr/>
                    <a:lstStyle/>
                    <a:p>
                      <a:pPr algn="ctr" rtl="0" fontAlgn="ctr"/>
                      <a:r>
                        <a:rPr lang="pl-PL" sz="1100" u="none" strike="noStrike">
                          <a:effectLst/>
                        </a:rPr>
                        <a:t>1,60%</a:t>
                      </a:r>
                      <a:endParaRPr lang="pl-PL" sz="1100" b="0" i="0" u="none" strike="noStrike">
                        <a:solidFill>
                          <a:srgbClr val="222222"/>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807361685"/>
                  </a:ext>
                </a:extLst>
              </a:tr>
              <a:tr h="190500">
                <a:tc>
                  <a:txBody>
                    <a:bodyPr/>
                    <a:lstStyle/>
                    <a:p>
                      <a:pPr algn="ctr" rtl="0" fontAlgn="ctr"/>
                      <a:r>
                        <a:rPr lang="pl-PL" sz="1100" u="none" strike="noStrike">
                          <a:effectLst/>
                        </a:rPr>
                        <a:t>2019</a:t>
                      </a:r>
                      <a:endParaRPr lang="pl-PL" sz="1100" b="0" i="0" u="none" strike="noStrike">
                        <a:solidFill>
                          <a:srgbClr val="222222"/>
                        </a:solidFill>
                        <a:effectLst/>
                        <a:latin typeface="Arial" panose="020B0604020202020204" pitchFamily="34" charset="0"/>
                      </a:endParaRPr>
                    </a:p>
                  </a:txBody>
                  <a:tcPr marL="9525" marR="9525" marT="9525" marB="0" anchor="ctr"/>
                </a:tc>
                <a:tc>
                  <a:txBody>
                    <a:bodyPr/>
                    <a:lstStyle/>
                    <a:p>
                      <a:pPr algn="ctr" rtl="0" fontAlgn="ctr"/>
                      <a:r>
                        <a:rPr lang="pl-PL" sz="1100" u="none" strike="noStrike">
                          <a:effectLst/>
                        </a:rPr>
                        <a:t>2,30%</a:t>
                      </a:r>
                      <a:endParaRPr lang="pl-PL" sz="1100" b="0" i="0" u="none" strike="noStrike">
                        <a:solidFill>
                          <a:srgbClr val="222222"/>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07808201"/>
                  </a:ext>
                </a:extLst>
              </a:tr>
              <a:tr h="190500">
                <a:tc>
                  <a:txBody>
                    <a:bodyPr/>
                    <a:lstStyle/>
                    <a:p>
                      <a:pPr algn="ctr" rtl="0" fontAlgn="ctr"/>
                      <a:r>
                        <a:rPr lang="pl-PL" sz="1100" u="none" strike="noStrike">
                          <a:effectLst/>
                        </a:rPr>
                        <a:t>2020</a:t>
                      </a:r>
                      <a:endParaRPr lang="pl-PL" sz="1100" b="0" i="0" u="none" strike="noStrike">
                        <a:solidFill>
                          <a:srgbClr val="222222"/>
                        </a:solidFill>
                        <a:effectLst/>
                        <a:latin typeface="Arial" panose="020B0604020202020204" pitchFamily="34" charset="0"/>
                      </a:endParaRPr>
                    </a:p>
                  </a:txBody>
                  <a:tcPr marL="9525" marR="9525" marT="9525" marB="0" anchor="ctr"/>
                </a:tc>
                <a:tc>
                  <a:txBody>
                    <a:bodyPr/>
                    <a:lstStyle/>
                    <a:p>
                      <a:pPr algn="ctr" rtl="0" fontAlgn="ctr"/>
                      <a:r>
                        <a:rPr lang="pl-PL" sz="1100" u="none" strike="noStrike">
                          <a:effectLst/>
                        </a:rPr>
                        <a:t>3,40%</a:t>
                      </a:r>
                      <a:endParaRPr lang="pl-PL" sz="1100" b="0" i="0" u="none" strike="noStrike">
                        <a:solidFill>
                          <a:srgbClr val="222222"/>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728861054"/>
                  </a:ext>
                </a:extLst>
              </a:tr>
              <a:tr h="190500">
                <a:tc>
                  <a:txBody>
                    <a:bodyPr/>
                    <a:lstStyle/>
                    <a:p>
                      <a:pPr algn="ctr" rtl="0" fontAlgn="ctr"/>
                      <a:r>
                        <a:rPr lang="pl-PL" sz="1100" u="none" strike="noStrike">
                          <a:effectLst/>
                        </a:rPr>
                        <a:t>2021</a:t>
                      </a:r>
                      <a:endParaRPr lang="pl-PL" sz="1100" b="0" i="0" u="none" strike="noStrike">
                        <a:solidFill>
                          <a:srgbClr val="222222"/>
                        </a:solidFill>
                        <a:effectLst/>
                        <a:latin typeface="Arial" panose="020B0604020202020204" pitchFamily="34" charset="0"/>
                      </a:endParaRPr>
                    </a:p>
                  </a:txBody>
                  <a:tcPr marL="9525" marR="9525" marT="9525" marB="0" anchor="ctr"/>
                </a:tc>
                <a:tc>
                  <a:txBody>
                    <a:bodyPr/>
                    <a:lstStyle/>
                    <a:p>
                      <a:pPr algn="ctr" rtl="0" fontAlgn="ctr"/>
                      <a:r>
                        <a:rPr lang="pl-PL" sz="1100" u="none" strike="noStrike">
                          <a:effectLst/>
                        </a:rPr>
                        <a:t>5,10%</a:t>
                      </a:r>
                      <a:endParaRPr lang="pl-PL" sz="1100" b="0" i="0" u="none" strike="noStrike">
                        <a:solidFill>
                          <a:srgbClr val="222222"/>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755388923"/>
                  </a:ext>
                </a:extLst>
              </a:tr>
              <a:tr h="190500">
                <a:tc>
                  <a:txBody>
                    <a:bodyPr/>
                    <a:lstStyle/>
                    <a:p>
                      <a:pPr algn="ctr" rtl="0" fontAlgn="ctr"/>
                      <a:r>
                        <a:rPr lang="pl-PL" sz="1100" u="none" strike="noStrike">
                          <a:effectLst/>
                        </a:rPr>
                        <a:t>2022</a:t>
                      </a:r>
                      <a:endParaRPr lang="pl-PL" sz="1100" b="0" i="0" u="none" strike="noStrike">
                        <a:solidFill>
                          <a:srgbClr val="222222"/>
                        </a:solidFill>
                        <a:effectLst/>
                        <a:latin typeface="Arial" panose="020B0604020202020204" pitchFamily="34" charset="0"/>
                      </a:endParaRPr>
                    </a:p>
                  </a:txBody>
                  <a:tcPr marL="9525" marR="9525" marT="9525" marB="0" anchor="ctr"/>
                </a:tc>
                <a:tc>
                  <a:txBody>
                    <a:bodyPr/>
                    <a:lstStyle/>
                    <a:p>
                      <a:pPr algn="ctr" rtl="0" fontAlgn="ctr"/>
                      <a:r>
                        <a:rPr lang="pl-PL" sz="1100" u="none" strike="noStrike">
                          <a:effectLst/>
                        </a:rPr>
                        <a:t>14,40%</a:t>
                      </a:r>
                      <a:endParaRPr lang="pl-PL" sz="1100" b="0" i="0" u="none" strike="noStrike">
                        <a:solidFill>
                          <a:srgbClr val="222222"/>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579262021"/>
                  </a:ext>
                </a:extLst>
              </a:tr>
              <a:tr h="190500">
                <a:tc>
                  <a:txBody>
                    <a:bodyPr/>
                    <a:lstStyle/>
                    <a:p>
                      <a:pPr algn="ctr" rtl="0" fontAlgn="ctr"/>
                      <a:r>
                        <a:rPr lang="pl-PL" sz="1100" u="none" strike="noStrike">
                          <a:effectLst/>
                        </a:rPr>
                        <a:t>2023</a:t>
                      </a:r>
                      <a:endParaRPr lang="pl-PL" sz="1100" b="0" i="0" u="none" strike="noStrike">
                        <a:solidFill>
                          <a:srgbClr val="222222"/>
                        </a:solidFill>
                        <a:effectLst/>
                        <a:latin typeface="Arial" panose="020B0604020202020204" pitchFamily="34" charset="0"/>
                      </a:endParaRPr>
                    </a:p>
                  </a:txBody>
                  <a:tcPr marL="9525" marR="9525" marT="9525" marB="0" anchor="ctr"/>
                </a:tc>
                <a:tc>
                  <a:txBody>
                    <a:bodyPr/>
                    <a:lstStyle/>
                    <a:p>
                      <a:pPr algn="ctr" rtl="0" fontAlgn="ctr"/>
                      <a:r>
                        <a:rPr lang="pl-PL" sz="1100" u="none" strike="noStrike">
                          <a:effectLst/>
                        </a:rPr>
                        <a:t>11,40%</a:t>
                      </a:r>
                      <a:endParaRPr lang="pl-PL" sz="1100" b="0" i="0" u="none" strike="noStrike">
                        <a:solidFill>
                          <a:srgbClr val="222222"/>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511880977"/>
                  </a:ext>
                </a:extLst>
              </a:tr>
              <a:tr h="190500">
                <a:tc>
                  <a:txBody>
                    <a:bodyPr/>
                    <a:lstStyle/>
                    <a:p>
                      <a:pPr algn="ctr" rtl="0" fontAlgn="ctr"/>
                      <a:r>
                        <a:rPr lang="pl-PL" sz="1100" u="none" strike="noStrike">
                          <a:effectLst/>
                        </a:rPr>
                        <a:t>2024</a:t>
                      </a:r>
                      <a:endParaRPr lang="pl-PL" sz="1100" b="0" i="0" u="none" strike="noStrike">
                        <a:solidFill>
                          <a:srgbClr val="222222"/>
                        </a:solidFill>
                        <a:effectLst/>
                        <a:latin typeface="Arial" panose="020B0604020202020204" pitchFamily="34" charset="0"/>
                      </a:endParaRPr>
                    </a:p>
                  </a:txBody>
                  <a:tcPr marL="9525" marR="9525" marT="9525" marB="0" anchor="ctr"/>
                </a:tc>
                <a:tc>
                  <a:txBody>
                    <a:bodyPr/>
                    <a:lstStyle/>
                    <a:p>
                      <a:pPr algn="ctr" rtl="0" fontAlgn="ctr"/>
                      <a:r>
                        <a:rPr lang="pl-PL" sz="1100" u="none" strike="noStrike" dirty="0">
                          <a:effectLst/>
                        </a:rPr>
                        <a:t>3,60%</a:t>
                      </a:r>
                      <a:endParaRPr lang="pl-PL" sz="1100" b="0" i="0" u="none" strike="noStrike" dirty="0">
                        <a:solidFill>
                          <a:srgbClr val="222222"/>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4206713840"/>
                  </a:ext>
                </a:extLst>
              </a:tr>
            </a:tbl>
          </a:graphicData>
        </a:graphic>
      </p:graphicFrame>
      <p:sp>
        <p:nvSpPr>
          <p:cNvPr id="9" name="pole tekstowe 8">
            <a:extLst>
              <a:ext uri="{FF2B5EF4-FFF2-40B4-BE49-F238E27FC236}">
                <a16:creationId xmlns:a16="http://schemas.microsoft.com/office/drawing/2014/main" id="{591E8C5F-61EC-D7E4-8187-C91C992F8F4A}"/>
              </a:ext>
            </a:extLst>
          </p:cNvPr>
          <p:cNvSpPr txBox="1"/>
          <p:nvPr/>
        </p:nvSpPr>
        <p:spPr>
          <a:xfrm>
            <a:off x="5556782" y="3533946"/>
            <a:ext cx="981359" cy="261610"/>
          </a:xfrm>
          <a:prstGeom prst="rect">
            <a:avLst/>
          </a:prstGeom>
          <a:noFill/>
        </p:spPr>
        <p:txBody>
          <a:bodyPr wrap="none" rtlCol="0">
            <a:spAutoFit/>
          </a:bodyPr>
          <a:lstStyle/>
          <a:p>
            <a:r>
              <a:rPr lang="pl-PL" sz="1100" dirty="0">
                <a:solidFill>
                  <a:srgbClr val="C00000"/>
                </a:solidFill>
              </a:rPr>
              <a:t>Wzrost o 7%</a:t>
            </a:r>
          </a:p>
        </p:txBody>
      </p:sp>
      <p:sp>
        <p:nvSpPr>
          <p:cNvPr id="10" name="pole tekstowe 9">
            <a:extLst>
              <a:ext uri="{FF2B5EF4-FFF2-40B4-BE49-F238E27FC236}">
                <a16:creationId xmlns:a16="http://schemas.microsoft.com/office/drawing/2014/main" id="{561BFAB5-48FC-5CC8-C7F5-C72E0FACC305}"/>
              </a:ext>
            </a:extLst>
          </p:cNvPr>
          <p:cNvSpPr txBox="1"/>
          <p:nvPr/>
        </p:nvSpPr>
        <p:spPr>
          <a:xfrm>
            <a:off x="6156176" y="3169264"/>
            <a:ext cx="1059906" cy="261610"/>
          </a:xfrm>
          <a:prstGeom prst="rect">
            <a:avLst/>
          </a:prstGeom>
          <a:noFill/>
        </p:spPr>
        <p:txBody>
          <a:bodyPr wrap="none" rtlCol="0">
            <a:spAutoFit/>
          </a:bodyPr>
          <a:lstStyle/>
          <a:p>
            <a:r>
              <a:rPr lang="pl-PL" sz="1100" dirty="0">
                <a:solidFill>
                  <a:srgbClr val="C00000"/>
                </a:solidFill>
              </a:rPr>
              <a:t>Wzrost o 34%</a:t>
            </a:r>
          </a:p>
        </p:txBody>
      </p:sp>
      <p:sp>
        <p:nvSpPr>
          <p:cNvPr id="11" name="pole tekstowe 10">
            <a:extLst>
              <a:ext uri="{FF2B5EF4-FFF2-40B4-BE49-F238E27FC236}">
                <a16:creationId xmlns:a16="http://schemas.microsoft.com/office/drawing/2014/main" id="{59B4821E-72CB-CB13-7CAE-AFEC3388E0DE}"/>
              </a:ext>
            </a:extLst>
          </p:cNvPr>
          <p:cNvSpPr txBox="1"/>
          <p:nvPr/>
        </p:nvSpPr>
        <p:spPr>
          <a:xfrm>
            <a:off x="6810382" y="2846534"/>
            <a:ext cx="1059906" cy="261610"/>
          </a:xfrm>
          <a:prstGeom prst="rect">
            <a:avLst/>
          </a:prstGeom>
          <a:noFill/>
        </p:spPr>
        <p:txBody>
          <a:bodyPr wrap="none" rtlCol="0">
            <a:spAutoFit/>
          </a:bodyPr>
          <a:lstStyle/>
          <a:p>
            <a:r>
              <a:rPr lang="pl-PL" sz="1100" dirty="0">
                <a:solidFill>
                  <a:srgbClr val="C00000"/>
                </a:solidFill>
              </a:rPr>
              <a:t>Wzrost o 55%</a:t>
            </a:r>
          </a:p>
        </p:txBody>
      </p:sp>
      <p:sp>
        <p:nvSpPr>
          <p:cNvPr id="12" name="pole tekstowe 11">
            <a:extLst>
              <a:ext uri="{FF2B5EF4-FFF2-40B4-BE49-F238E27FC236}">
                <a16:creationId xmlns:a16="http://schemas.microsoft.com/office/drawing/2014/main" id="{8476D659-8F4E-A04F-AC36-F1E117B8CD6B}"/>
              </a:ext>
            </a:extLst>
          </p:cNvPr>
          <p:cNvSpPr txBox="1"/>
          <p:nvPr/>
        </p:nvSpPr>
        <p:spPr>
          <a:xfrm>
            <a:off x="7407768" y="2532758"/>
            <a:ext cx="1059906" cy="261610"/>
          </a:xfrm>
          <a:prstGeom prst="rect">
            <a:avLst/>
          </a:prstGeom>
          <a:noFill/>
        </p:spPr>
        <p:txBody>
          <a:bodyPr wrap="none" rtlCol="0">
            <a:spAutoFit/>
          </a:bodyPr>
          <a:lstStyle/>
          <a:p>
            <a:r>
              <a:rPr lang="pl-PL" sz="1100" dirty="0">
                <a:solidFill>
                  <a:srgbClr val="C00000"/>
                </a:solidFill>
              </a:rPr>
              <a:t>Wzrost o 62%</a:t>
            </a:r>
          </a:p>
        </p:txBody>
      </p:sp>
      <p:sp>
        <p:nvSpPr>
          <p:cNvPr id="13" name="pole tekstowe 12">
            <a:extLst>
              <a:ext uri="{FF2B5EF4-FFF2-40B4-BE49-F238E27FC236}">
                <a16:creationId xmlns:a16="http://schemas.microsoft.com/office/drawing/2014/main" id="{49AA99A2-C0F8-A0FB-847A-ACB37DDF3FCB}"/>
              </a:ext>
            </a:extLst>
          </p:cNvPr>
          <p:cNvSpPr txBox="1"/>
          <p:nvPr/>
        </p:nvSpPr>
        <p:spPr>
          <a:xfrm>
            <a:off x="519932" y="2392737"/>
            <a:ext cx="880754" cy="369332"/>
          </a:xfrm>
          <a:prstGeom prst="rect">
            <a:avLst/>
          </a:prstGeom>
          <a:noFill/>
        </p:spPr>
        <p:txBody>
          <a:bodyPr wrap="none" rtlCol="0">
            <a:spAutoFit/>
          </a:bodyPr>
          <a:lstStyle/>
          <a:p>
            <a:r>
              <a:rPr lang="pl-PL" b="1" dirty="0">
                <a:solidFill>
                  <a:schemeClr val="tx2"/>
                </a:solidFill>
                <a:latin typeface="+mj-lt"/>
              </a:rPr>
              <a:t>Inflacja</a:t>
            </a:r>
          </a:p>
        </p:txBody>
      </p:sp>
    </p:spTree>
    <p:extLst>
      <p:ext uri="{BB962C8B-B14F-4D97-AF65-F5344CB8AC3E}">
        <p14:creationId xmlns:p14="http://schemas.microsoft.com/office/powerpoint/2010/main" val="1488540082"/>
      </p:ext>
    </p:extLst>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4131FE-C840-2B03-C234-2B287F7AE649}"/>
            </a:ext>
          </a:extLst>
        </p:cNvPr>
        <p:cNvGrpSpPr/>
        <p:nvPr/>
      </p:nvGrpSpPr>
      <p:grpSpPr>
        <a:xfrm>
          <a:off x="0" y="0"/>
          <a:ext cx="0" cy="0"/>
          <a:chOff x="0" y="0"/>
          <a:chExt cx="0" cy="0"/>
        </a:xfrm>
      </p:grpSpPr>
      <p:pic>
        <p:nvPicPr>
          <p:cNvPr id="2" name="Picture 1" descr="D:\w.majdanski\Moje dokumenty\tabor\POIiŚ\grafika\DSC_0093b.jpg">
            <a:extLst>
              <a:ext uri="{FF2B5EF4-FFF2-40B4-BE49-F238E27FC236}">
                <a16:creationId xmlns:a16="http://schemas.microsoft.com/office/drawing/2014/main" id="{3B526618-81C0-63AD-050B-A9E8570B8F6F}"/>
              </a:ext>
            </a:extLst>
          </p:cNvPr>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artisticBlur/>
                    </a14:imgEffect>
                    <a14:imgEffect>
                      <a14:saturation sat="400000"/>
                    </a14:imgEffect>
                    <a14:imgEffect>
                      <a14:brightnessContrast bright="40000" contrast="-40000"/>
                    </a14:imgEffect>
                  </a14:imgLayer>
                </a14:imgProps>
              </a:ext>
            </a:extLst>
          </a:blip>
          <a:srcRect/>
          <a:stretch>
            <a:fillRect/>
          </a:stretch>
        </p:blipFill>
        <p:spPr bwMode="auto">
          <a:xfrm>
            <a:off x="0" y="2254013"/>
            <a:ext cx="9144000" cy="4603987"/>
          </a:xfrm>
          <a:prstGeom prst="rect">
            <a:avLst/>
          </a:prstGeom>
          <a:noFill/>
        </p:spPr>
      </p:pic>
      <p:cxnSp>
        <p:nvCxnSpPr>
          <p:cNvPr id="6" name="Łącznik prosty 5">
            <a:extLst>
              <a:ext uri="{FF2B5EF4-FFF2-40B4-BE49-F238E27FC236}">
                <a16:creationId xmlns:a16="http://schemas.microsoft.com/office/drawing/2014/main" id="{80A66F83-1913-304A-12BB-1F36CE5BE50F}"/>
              </a:ext>
            </a:extLst>
          </p:cNvPr>
          <p:cNvCxnSpPr/>
          <p:nvPr/>
        </p:nvCxnSpPr>
        <p:spPr>
          <a:xfrm>
            <a:off x="428625" y="1214438"/>
            <a:ext cx="8286750" cy="1587"/>
          </a:xfrm>
          <a:prstGeom prst="line">
            <a:avLst/>
          </a:prstGeom>
          <a:ln>
            <a:solidFill>
              <a:srgbClr val="A7C539"/>
            </a:solidFill>
          </a:ln>
        </p:spPr>
        <p:style>
          <a:lnRef idx="1">
            <a:schemeClr val="accent1"/>
          </a:lnRef>
          <a:fillRef idx="0">
            <a:schemeClr val="accent1"/>
          </a:fillRef>
          <a:effectRef idx="0">
            <a:schemeClr val="accent1"/>
          </a:effectRef>
          <a:fontRef idx="minor">
            <a:schemeClr val="tx1"/>
          </a:fontRef>
        </p:style>
      </p:cxnSp>
      <p:cxnSp>
        <p:nvCxnSpPr>
          <p:cNvPr id="8" name="Łącznik prosty 7">
            <a:extLst>
              <a:ext uri="{FF2B5EF4-FFF2-40B4-BE49-F238E27FC236}">
                <a16:creationId xmlns:a16="http://schemas.microsoft.com/office/drawing/2014/main" id="{41CB81CC-AC37-848D-6DB8-5B71AF7C1A00}"/>
              </a:ext>
            </a:extLst>
          </p:cNvPr>
          <p:cNvCxnSpPr/>
          <p:nvPr/>
        </p:nvCxnSpPr>
        <p:spPr>
          <a:xfrm>
            <a:off x="428625" y="6284913"/>
            <a:ext cx="8286750" cy="1587"/>
          </a:xfrm>
          <a:prstGeom prst="line">
            <a:avLst/>
          </a:prstGeom>
          <a:ln>
            <a:solidFill>
              <a:srgbClr val="147CC1"/>
            </a:solidFill>
          </a:ln>
        </p:spPr>
        <p:style>
          <a:lnRef idx="1">
            <a:schemeClr val="accent1"/>
          </a:lnRef>
          <a:fillRef idx="0">
            <a:schemeClr val="accent1"/>
          </a:fillRef>
          <a:effectRef idx="0">
            <a:schemeClr val="accent1"/>
          </a:effectRef>
          <a:fontRef idx="minor">
            <a:schemeClr val="tx1"/>
          </a:fontRef>
        </p:style>
      </p:cxnSp>
      <p:pic>
        <p:nvPicPr>
          <p:cNvPr id="11269" name="Picture 4">
            <a:extLst>
              <a:ext uri="{FF2B5EF4-FFF2-40B4-BE49-F238E27FC236}">
                <a16:creationId xmlns:a16="http://schemas.microsoft.com/office/drawing/2014/main" id="{60F0701D-FD4D-3C35-438F-49FD07EF84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113" y="285750"/>
            <a:ext cx="24288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pole tekstowe 3">
            <a:extLst>
              <a:ext uri="{FF2B5EF4-FFF2-40B4-BE49-F238E27FC236}">
                <a16:creationId xmlns:a16="http://schemas.microsoft.com/office/drawing/2014/main" id="{E3D75C2C-DB01-2C8A-0E9C-C8F26C3AD5D3}"/>
              </a:ext>
            </a:extLst>
          </p:cNvPr>
          <p:cNvSpPr txBox="1">
            <a:spLocks noChangeArrowheads="1"/>
          </p:cNvSpPr>
          <p:nvPr/>
        </p:nvSpPr>
        <p:spPr bwMode="auto">
          <a:xfrm>
            <a:off x="5556782" y="407382"/>
            <a:ext cx="31951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l-PL" altLang="pl-PL" sz="1600" b="1" dirty="0">
                <a:solidFill>
                  <a:srgbClr val="0070C0"/>
                </a:solidFill>
                <a:latin typeface="Arial" panose="020B0604020202020204" pitchFamily="34" charset="0"/>
              </a:rPr>
              <a:t>Roszczenia POLREGIO wobec </a:t>
            </a:r>
          </a:p>
          <a:p>
            <a:pPr algn="r">
              <a:spcBef>
                <a:spcPct val="0"/>
              </a:spcBef>
              <a:buFontTx/>
              <a:buNone/>
            </a:pPr>
            <a:r>
              <a:rPr lang="pl-PL" altLang="pl-PL" sz="1600" b="1" dirty="0">
                <a:solidFill>
                  <a:srgbClr val="0070C0"/>
                </a:solidFill>
                <a:latin typeface="Arial" panose="020B0604020202020204" pitchFamily="34" charset="0"/>
              </a:rPr>
              <a:t>Województwa Lubuskiego (2)</a:t>
            </a:r>
          </a:p>
        </p:txBody>
      </p:sp>
      <p:sp>
        <p:nvSpPr>
          <p:cNvPr id="4" name="Prostokąt zaokrąglony 16">
            <a:extLst>
              <a:ext uri="{FF2B5EF4-FFF2-40B4-BE49-F238E27FC236}">
                <a16:creationId xmlns:a16="http://schemas.microsoft.com/office/drawing/2014/main" id="{84369C95-2EC3-DC5E-7F8C-5075A4B21547}"/>
              </a:ext>
            </a:extLst>
          </p:cNvPr>
          <p:cNvSpPr/>
          <p:nvPr/>
        </p:nvSpPr>
        <p:spPr>
          <a:xfrm>
            <a:off x="457882" y="1843361"/>
            <a:ext cx="212725" cy="21748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 name="pole tekstowe 4">
            <a:extLst>
              <a:ext uri="{FF2B5EF4-FFF2-40B4-BE49-F238E27FC236}">
                <a16:creationId xmlns:a16="http://schemas.microsoft.com/office/drawing/2014/main" id="{D3A38718-7F25-21A6-3E7A-9F0CE8A41A28}"/>
              </a:ext>
            </a:extLst>
          </p:cNvPr>
          <p:cNvSpPr txBox="1"/>
          <p:nvPr/>
        </p:nvSpPr>
        <p:spPr>
          <a:xfrm>
            <a:off x="900568" y="1785977"/>
            <a:ext cx="7811404" cy="1066959"/>
          </a:xfrm>
          <a:prstGeom prst="rect">
            <a:avLst/>
          </a:prstGeom>
          <a:noFill/>
        </p:spPr>
        <p:txBody>
          <a:bodyPr wrap="square">
            <a:spAutoFit/>
          </a:bodyPr>
          <a:lstStyle>
            <a:lvl1pPr>
              <a:tabLst>
                <a:tab pos="457200" algn="l"/>
              </a:tabLst>
              <a:defRPr>
                <a:solidFill>
                  <a:schemeClr val="tx1"/>
                </a:solidFill>
                <a:latin typeface="Arial" panose="020B0604020202020204" pitchFamily="34" charset="0"/>
              </a:defRPr>
            </a:lvl1pPr>
            <a:lvl2pPr marL="742950" indent="-285750">
              <a:tabLst>
                <a:tab pos="457200" algn="l"/>
              </a:tabLst>
              <a:defRPr>
                <a:solidFill>
                  <a:schemeClr val="tx1"/>
                </a:solidFill>
                <a:latin typeface="Arial" panose="020B0604020202020204" pitchFamily="34" charset="0"/>
              </a:defRPr>
            </a:lvl2pPr>
            <a:lvl3pPr marL="1143000" indent="-228600">
              <a:tabLst>
                <a:tab pos="457200" algn="l"/>
              </a:tabLst>
              <a:defRPr>
                <a:solidFill>
                  <a:schemeClr val="tx1"/>
                </a:solidFill>
                <a:latin typeface="Arial" panose="020B0604020202020204" pitchFamily="34" charset="0"/>
              </a:defRPr>
            </a:lvl3pPr>
            <a:lvl4pPr marL="1600200" indent="-228600">
              <a:tabLst>
                <a:tab pos="457200" algn="l"/>
              </a:tabLst>
              <a:defRPr>
                <a:solidFill>
                  <a:schemeClr val="tx1"/>
                </a:solidFill>
                <a:latin typeface="Arial" panose="020B0604020202020204" pitchFamily="34" charset="0"/>
              </a:defRPr>
            </a:lvl4pPr>
            <a:lvl5pPr marL="2057400" indent="-228600">
              <a:tabLst>
                <a:tab pos="4572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4572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4572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4572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algn="just">
              <a:lnSpc>
                <a:spcPts val="1900"/>
              </a:lnSpc>
              <a:spcBef>
                <a:spcPts val="600"/>
              </a:spcBef>
              <a:defRPr/>
            </a:pPr>
            <a:r>
              <a:rPr lang="pl-PL" altLang="pl-PL" sz="1600" dirty="0">
                <a:solidFill>
                  <a:srgbClr val="000000"/>
                </a:solidFill>
                <a:latin typeface="Calibri" panose="020F0502020204030204" pitchFamily="34" charset="0"/>
                <a:cs typeface="Times New Roman" panose="02020603050405020304" pitchFamily="18" charset="0"/>
              </a:rPr>
              <a:t>Pomimo corocznego zwiększania środków finansowych na rekompensatę spółka POLREGIO oczekuje od Województwa Lubuskiego sfinansowania strat za okres 2017-2023 w wysokości </a:t>
            </a:r>
            <a:r>
              <a:rPr lang="pl-PL" altLang="pl-PL" sz="1600" b="1" dirty="0">
                <a:solidFill>
                  <a:srgbClr val="147CC1"/>
                </a:solidFill>
                <a:latin typeface="Calibri" panose="020F0502020204030204" pitchFamily="34" charset="0"/>
                <a:cs typeface="Times New Roman" panose="02020603050405020304" pitchFamily="18" charset="0"/>
              </a:rPr>
              <a:t>23.164.719,13 zł</a:t>
            </a:r>
            <a:r>
              <a:rPr lang="pl-PL" altLang="pl-PL" sz="1600" dirty="0">
                <a:solidFill>
                  <a:srgbClr val="000000"/>
                </a:solidFill>
                <a:latin typeface="Calibri" panose="020F0502020204030204" pitchFamily="34" charset="0"/>
                <a:cs typeface="Times New Roman" panose="02020603050405020304" pitchFamily="18" charset="0"/>
              </a:rPr>
              <a:t>. Operator złożył pozew do sądu o wypłatę środków w wysokości</a:t>
            </a:r>
            <a:br>
              <a:rPr lang="pl-PL" altLang="pl-PL" sz="1600" dirty="0">
                <a:solidFill>
                  <a:srgbClr val="000000"/>
                </a:solidFill>
                <a:latin typeface="Calibri" panose="020F0502020204030204" pitchFamily="34" charset="0"/>
                <a:cs typeface="Times New Roman" panose="02020603050405020304" pitchFamily="18" charset="0"/>
              </a:rPr>
            </a:br>
            <a:r>
              <a:rPr lang="pl-PL" altLang="pl-PL" sz="1600" dirty="0">
                <a:solidFill>
                  <a:srgbClr val="000000"/>
                </a:solidFill>
                <a:latin typeface="Calibri" panose="020F0502020204030204" pitchFamily="34" charset="0"/>
                <a:cs typeface="Times New Roman" panose="02020603050405020304" pitchFamily="18" charset="0"/>
              </a:rPr>
              <a:t>19.961.494,76 zł za okres 2017-2021.</a:t>
            </a:r>
          </a:p>
        </p:txBody>
      </p:sp>
      <p:graphicFrame>
        <p:nvGraphicFramePr>
          <p:cNvPr id="7" name="Tabela 6">
            <a:extLst>
              <a:ext uri="{FF2B5EF4-FFF2-40B4-BE49-F238E27FC236}">
                <a16:creationId xmlns:a16="http://schemas.microsoft.com/office/drawing/2014/main" id="{21F7122C-5F24-7633-98C2-68CD60CA33AB}"/>
              </a:ext>
            </a:extLst>
          </p:cNvPr>
          <p:cNvGraphicFramePr>
            <a:graphicFrameLocks noGrp="1"/>
          </p:cNvGraphicFramePr>
          <p:nvPr>
            <p:extLst>
              <p:ext uri="{D42A27DB-BD31-4B8C-83A1-F6EECF244321}">
                <p14:modId xmlns:p14="http://schemas.microsoft.com/office/powerpoint/2010/main" val="2158372783"/>
              </p:ext>
            </p:extLst>
          </p:nvPr>
        </p:nvGraphicFramePr>
        <p:xfrm>
          <a:off x="2699792" y="3140968"/>
          <a:ext cx="3960439" cy="1968066"/>
        </p:xfrm>
        <a:graphic>
          <a:graphicData uri="http://schemas.openxmlformats.org/drawingml/2006/table">
            <a:tbl>
              <a:tblPr>
                <a:tableStyleId>{91EBBBCC-DAD2-459C-BE2E-F6DE35CF9A28}</a:tableStyleId>
              </a:tblPr>
              <a:tblGrid>
                <a:gridCol w="1944216">
                  <a:extLst>
                    <a:ext uri="{9D8B030D-6E8A-4147-A177-3AD203B41FA5}">
                      <a16:colId xmlns:a16="http://schemas.microsoft.com/office/drawing/2014/main" val="3938750345"/>
                    </a:ext>
                  </a:extLst>
                </a:gridCol>
                <a:gridCol w="2016223">
                  <a:extLst>
                    <a:ext uri="{9D8B030D-6E8A-4147-A177-3AD203B41FA5}">
                      <a16:colId xmlns:a16="http://schemas.microsoft.com/office/drawing/2014/main" val="3731254159"/>
                    </a:ext>
                  </a:extLst>
                </a:gridCol>
              </a:tblGrid>
              <a:tr h="288032">
                <a:tc>
                  <a:txBody>
                    <a:bodyPr/>
                    <a:lstStyle/>
                    <a:p>
                      <a:pPr algn="ctr" fontAlgn="ctr"/>
                      <a:r>
                        <a:rPr lang="pl-PL" sz="1100" u="none" strike="noStrike" dirty="0">
                          <a:effectLst/>
                        </a:rPr>
                        <a:t>Okres realizacji przewozów</a:t>
                      </a:r>
                      <a:endParaRPr lang="pl-PL" sz="1100" b="0" i="0" u="none" strike="noStrike" dirty="0">
                        <a:solidFill>
                          <a:srgbClr val="000000"/>
                        </a:solidFill>
                        <a:effectLst/>
                        <a:latin typeface="Czcionka tekstu podstawowego"/>
                      </a:endParaRPr>
                    </a:p>
                  </a:txBody>
                  <a:tcPr marL="72000" marR="72000" marT="0" marB="36000" anchor="ctr">
                    <a:solidFill>
                      <a:srgbClr val="A7C539"/>
                    </a:solidFill>
                  </a:tcPr>
                </a:tc>
                <a:tc>
                  <a:txBody>
                    <a:bodyPr/>
                    <a:lstStyle/>
                    <a:p>
                      <a:pPr algn="ctr" fontAlgn="ctr"/>
                      <a:r>
                        <a:rPr lang="pl-PL" sz="1100" u="none" strike="noStrike" dirty="0">
                          <a:effectLst/>
                        </a:rPr>
                        <a:t>Strata operatora</a:t>
                      </a:r>
                      <a:endParaRPr lang="pl-PL" sz="1100" b="0" i="0" u="none" strike="noStrike" dirty="0">
                        <a:solidFill>
                          <a:srgbClr val="000000"/>
                        </a:solidFill>
                        <a:effectLst/>
                        <a:latin typeface="Czcionka tekstu podstawowego"/>
                      </a:endParaRPr>
                    </a:p>
                  </a:txBody>
                  <a:tcPr marL="72000" marR="72000" marT="0" marB="36000" anchor="ctr">
                    <a:solidFill>
                      <a:srgbClr val="A7C539"/>
                    </a:solidFill>
                  </a:tcPr>
                </a:tc>
                <a:extLst>
                  <a:ext uri="{0D108BD9-81ED-4DB2-BD59-A6C34878D82A}">
                    <a16:rowId xmlns:a16="http://schemas.microsoft.com/office/drawing/2014/main" val="3236818894"/>
                  </a:ext>
                </a:extLst>
              </a:tr>
              <a:tr h="112864">
                <a:tc>
                  <a:txBody>
                    <a:bodyPr/>
                    <a:lstStyle/>
                    <a:p>
                      <a:pPr algn="ctr" fontAlgn="ctr"/>
                      <a:r>
                        <a:rPr lang="pl-PL" sz="1100" u="none" strike="noStrike" dirty="0">
                          <a:effectLst/>
                        </a:rPr>
                        <a:t>2016/2017</a:t>
                      </a:r>
                      <a:endParaRPr lang="pl-PL" sz="1100" b="0" i="0" u="none" strike="noStrike" dirty="0">
                        <a:solidFill>
                          <a:srgbClr val="000000"/>
                        </a:solidFill>
                        <a:effectLst/>
                        <a:latin typeface="Czcionka tekstu podstawowego"/>
                      </a:endParaRPr>
                    </a:p>
                  </a:txBody>
                  <a:tcPr marL="72000" marR="72000" marT="0" marB="36000" anchor="ctr">
                    <a:solidFill>
                      <a:schemeClr val="accent3">
                        <a:tint val="20000"/>
                        <a:alpha val="70000"/>
                      </a:schemeClr>
                    </a:solidFill>
                  </a:tcPr>
                </a:tc>
                <a:tc>
                  <a:txBody>
                    <a:bodyPr/>
                    <a:lstStyle/>
                    <a:p>
                      <a:pPr algn="r" fontAlgn="ctr"/>
                      <a:r>
                        <a:rPr lang="pl-PL" sz="1100" u="none" strike="noStrike" dirty="0">
                          <a:effectLst/>
                        </a:rPr>
                        <a:t>1 961 653,46</a:t>
                      </a:r>
                      <a:endParaRPr lang="pl-PL" sz="1100" b="0" i="0" u="none" strike="noStrike" dirty="0">
                        <a:solidFill>
                          <a:srgbClr val="000000"/>
                        </a:solidFill>
                        <a:effectLst/>
                        <a:latin typeface="Czcionka tekstu podstawowego"/>
                      </a:endParaRPr>
                    </a:p>
                  </a:txBody>
                  <a:tcPr marL="72000" marR="72000" marT="0" marB="36000" anchor="ctr">
                    <a:solidFill>
                      <a:schemeClr val="accent3">
                        <a:tint val="20000"/>
                        <a:alpha val="70000"/>
                      </a:schemeClr>
                    </a:solidFill>
                  </a:tcPr>
                </a:tc>
                <a:extLst>
                  <a:ext uri="{0D108BD9-81ED-4DB2-BD59-A6C34878D82A}">
                    <a16:rowId xmlns:a16="http://schemas.microsoft.com/office/drawing/2014/main" val="151400238"/>
                  </a:ext>
                </a:extLst>
              </a:tr>
              <a:tr h="129264">
                <a:tc>
                  <a:txBody>
                    <a:bodyPr/>
                    <a:lstStyle/>
                    <a:p>
                      <a:pPr algn="ctr" fontAlgn="ctr"/>
                      <a:r>
                        <a:rPr lang="pl-PL" sz="1100" u="none" strike="noStrike" dirty="0">
                          <a:effectLst/>
                        </a:rPr>
                        <a:t>2017/2018</a:t>
                      </a:r>
                      <a:endParaRPr lang="pl-PL" sz="1100" b="0" i="0" u="none" strike="noStrike" dirty="0">
                        <a:solidFill>
                          <a:srgbClr val="000000"/>
                        </a:solidFill>
                        <a:effectLst/>
                        <a:latin typeface="Czcionka tekstu podstawowego"/>
                      </a:endParaRPr>
                    </a:p>
                  </a:txBody>
                  <a:tcPr marL="72000" marR="72000" marT="0" marB="36000" anchor="ctr">
                    <a:solidFill>
                      <a:schemeClr val="accent3">
                        <a:tint val="20000"/>
                        <a:alpha val="70000"/>
                      </a:schemeClr>
                    </a:solidFill>
                  </a:tcPr>
                </a:tc>
                <a:tc>
                  <a:txBody>
                    <a:bodyPr/>
                    <a:lstStyle/>
                    <a:p>
                      <a:pPr algn="r" fontAlgn="ctr"/>
                      <a:r>
                        <a:rPr lang="pl-PL" sz="1100" u="none" strike="noStrike">
                          <a:effectLst/>
                        </a:rPr>
                        <a:t>6 078 171,90</a:t>
                      </a:r>
                      <a:endParaRPr lang="pl-PL" sz="1100" b="0" i="0" u="none" strike="noStrike">
                        <a:solidFill>
                          <a:srgbClr val="000000"/>
                        </a:solidFill>
                        <a:effectLst/>
                        <a:latin typeface="Czcionka tekstu podstawowego"/>
                      </a:endParaRPr>
                    </a:p>
                  </a:txBody>
                  <a:tcPr marL="72000" marR="72000" marT="0" marB="36000" anchor="ctr">
                    <a:solidFill>
                      <a:schemeClr val="accent3">
                        <a:tint val="20000"/>
                        <a:alpha val="70000"/>
                      </a:schemeClr>
                    </a:solidFill>
                  </a:tcPr>
                </a:tc>
                <a:extLst>
                  <a:ext uri="{0D108BD9-81ED-4DB2-BD59-A6C34878D82A}">
                    <a16:rowId xmlns:a16="http://schemas.microsoft.com/office/drawing/2014/main" val="3171703827"/>
                  </a:ext>
                </a:extLst>
              </a:tr>
              <a:tr h="120880">
                <a:tc>
                  <a:txBody>
                    <a:bodyPr/>
                    <a:lstStyle/>
                    <a:p>
                      <a:pPr algn="ctr" fontAlgn="ctr"/>
                      <a:r>
                        <a:rPr lang="pl-PL" sz="1100" u="none" strike="noStrike" dirty="0">
                          <a:effectLst/>
                        </a:rPr>
                        <a:t>2018/2019</a:t>
                      </a:r>
                      <a:endParaRPr lang="pl-PL" sz="1100" b="0" i="0" u="none" strike="noStrike" dirty="0">
                        <a:solidFill>
                          <a:srgbClr val="000000"/>
                        </a:solidFill>
                        <a:effectLst/>
                        <a:latin typeface="Czcionka tekstu podstawowego"/>
                      </a:endParaRPr>
                    </a:p>
                  </a:txBody>
                  <a:tcPr marL="72000" marR="72000" marT="0" marB="36000" anchor="ctr">
                    <a:solidFill>
                      <a:schemeClr val="accent3">
                        <a:tint val="20000"/>
                        <a:alpha val="70000"/>
                      </a:schemeClr>
                    </a:solidFill>
                  </a:tcPr>
                </a:tc>
                <a:tc>
                  <a:txBody>
                    <a:bodyPr/>
                    <a:lstStyle/>
                    <a:p>
                      <a:pPr algn="r" fontAlgn="ctr"/>
                      <a:r>
                        <a:rPr lang="pl-PL" sz="1100" u="none" strike="noStrike" dirty="0">
                          <a:effectLst/>
                        </a:rPr>
                        <a:t>8 199 609,95</a:t>
                      </a:r>
                      <a:endParaRPr lang="pl-PL" sz="1100" b="0" i="0" u="none" strike="noStrike" dirty="0">
                        <a:solidFill>
                          <a:srgbClr val="000000"/>
                        </a:solidFill>
                        <a:effectLst/>
                        <a:latin typeface="Czcionka tekstu podstawowego"/>
                      </a:endParaRPr>
                    </a:p>
                  </a:txBody>
                  <a:tcPr marL="72000" marR="72000" marT="0" marB="36000" anchor="ctr">
                    <a:solidFill>
                      <a:schemeClr val="accent3">
                        <a:tint val="20000"/>
                        <a:alpha val="70000"/>
                      </a:schemeClr>
                    </a:solidFill>
                  </a:tcPr>
                </a:tc>
                <a:extLst>
                  <a:ext uri="{0D108BD9-81ED-4DB2-BD59-A6C34878D82A}">
                    <a16:rowId xmlns:a16="http://schemas.microsoft.com/office/drawing/2014/main" val="3658846488"/>
                  </a:ext>
                </a:extLst>
              </a:tr>
              <a:tr h="181866">
                <a:tc>
                  <a:txBody>
                    <a:bodyPr/>
                    <a:lstStyle/>
                    <a:p>
                      <a:pPr algn="ctr" fontAlgn="ctr"/>
                      <a:r>
                        <a:rPr lang="pl-PL" sz="1100" u="none" strike="noStrike" dirty="0">
                          <a:effectLst/>
                        </a:rPr>
                        <a:t>2019/2020</a:t>
                      </a:r>
                      <a:endParaRPr lang="pl-PL" sz="1100" b="0" i="0" u="none" strike="noStrike" dirty="0">
                        <a:solidFill>
                          <a:srgbClr val="000000"/>
                        </a:solidFill>
                        <a:effectLst/>
                        <a:latin typeface="Czcionka tekstu podstawowego"/>
                      </a:endParaRPr>
                    </a:p>
                  </a:txBody>
                  <a:tcPr marL="72000" marR="72000" marT="0" marB="36000" anchor="ctr">
                    <a:solidFill>
                      <a:schemeClr val="accent3">
                        <a:tint val="20000"/>
                        <a:alpha val="70000"/>
                      </a:schemeClr>
                    </a:solidFill>
                  </a:tcPr>
                </a:tc>
                <a:tc>
                  <a:txBody>
                    <a:bodyPr/>
                    <a:lstStyle/>
                    <a:p>
                      <a:pPr algn="r" fontAlgn="ctr"/>
                      <a:r>
                        <a:rPr lang="pl-PL" sz="1100" u="none" strike="noStrike" dirty="0">
                          <a:effectLst/>
                        </a:rPr>
                        <a:t>683 506,29</a:t>
                      </a:r>
                      <a:endParaRPr lang="pl-PL" sz="1100" b="0" i="0" u="none" strike="noStrike" dirty="0">
                        <a:solidFill>
                          <a:srgbClr val="000000"/>
                        </a:solidFill>
                        <a:effectLst/>
                        <a:latin typeface="Czcionka tekstu podstawowego"/>
                      </a:endParaRPr>
                    </a:p>
                  </a:txBody>
                  <a:tcPr marL="72000" marR="72000" marT="0" marB="36000" anchor="ctr">
                    <a:solidFill>
                      <a:schemeClr val="accent3">
                        <a:tint val="20000"/>
                        <a:alpha val="70000"/>
                      </a:schemeClr>
                    </a:solidFill>
                  </a:tcPr>
                </a:tc>
                <a:extLst>
                  <a:ext uri="{0D108BD9-81ED-4DB2-BD59-A6C34878D82A}">
                    <a16:rowId xmlns:a16="http://schemas.microsoft.com/office/drawing/2014/main" val="2134014532"/>
                  </a:ext>
                </a:extLst>
              </a:tr>
              <a:tr h="144016">
                <a:tc>
                  <a:txBody>
                    <a:bodyPr/>
                    <a:lstStyle/>
                    <a:p>
                      <a:pPr algn="ctr" fontAlgn="ctr"/>
                      <a:r>
                        <a:rPr lang="pl-PL" sz="1100" u="none" strike="noStrike" dirty="0">
                          <a:effectLst/>
                        </a:rPr>
                        <a:t>2020/2021</a:t>
                      </a:r>
                      <a:endParaRPr lang="pl-PL" sz="1100" b="0" i="0" u="none" strike="noStrike" dirty="0">
                        <a:solidFill>
                          <a:srgbClr val="000000"/>
                        </a:solidFill>
                        <a:effectLst/>
                        <a:latin typeface="Czcionka tekstu podstawowego"/>
                      </a:endParaRPr>
                    </a:p>
                  </a:txBody>
                  <a:tcPr marL="72000" marR="72000" marT="0" marB="36000" anchor="ctr">
                    <a:solidFill>
                      <a:schemeClr val="accent3">
                        <a:tint val="20000"/>
                        <a:alpha val="70000"/>
                      </a:schemeClr>
                    </a:solidFill>
                  </a:tcPr>
                </a:tc>
                <a:tc>
                  <a:txBody>
                    <a:bodyPr/>
                    <a:lstStyle/>
                    <a:p>
                      <a:pPr algn="r" fontAlgn="ctr"/>
                      <a:r>
                        <a:rPr lang="pl-PL" sz="1100" u="none" strike="noStrike" dirty="0">
                          <a:effectLst/>
                        </a:rPr>
                        <a:t>1 108 437,65</a:t>
                      </a:r>
                      <a:endParaRPr lang="pl-PL" sz="1100" b="0" i="0" u="none" strike="noStrike" dirty="0">
                        <a:solidFill>
                          <a:srgbClr val="000000"/>
                        </a:solidFill>
                        <a:effectLst/>
                        <a:latin typeface="Czcionka tekstu podstawowego"/>
                      </a:endParaRPr>
                    </a:p>
                  </a:txBody>
                  <a:tcPr marL="72000" marR="72000" marT="0" marB="36000" anchor="ctr">
                    <a:solidFill>
                      <a:schemeClr val="accent3">
                        <a:tint val="20000"/>
                        <a:alpha val="70000"/>
                      </a:schemeClr>
                    </a:solidFill>
                  </a:tcPr>
                </a:tc>
                <a:extLst>
                  <a:ext uri="{0D108BD9-81ED-4DB2-BD59-A6C34878D82A}">
                    <a16:rowId xmlns:a16="http://schemas.microsoft.com/office/drawing/2014/main" val="33499979"/>
                  </a:ext>
                </a:extLst>
              </a:tr>
              <a:tr h="135632">
                <a:tc>
                  <a:txBody>
                    <a:bodyPr/>
                    <a:lstStyle/>
                    <a:p>
                      <a:pPr algn="ctr" fontAlgn="ctr"/>
                      <a:r>
                        <a:rPr lang="pl-PL" sz="1100" u="none" strike="noStrike" dirty="0">
                          <a:effectLst/>
                        </a:rPr>
                        <a:t>2021/2022</a:t>
                      </a:r>
                      <a:endParaRPr lang="pl-PL" sz="1100" b="0" i="0" u="none" strike="noStrike" dirty="0">
                        <a:solidFill>
                          <a:srgbClr val="000000"/>
                        </a:solidFill>
                        <a:effectLst/>
                        <a:latin typeface="Czcionka tekstu podstawowego"/>
                      </a:endParaRPr>
                    </a:p>
                  </a:txBody>
                  <a:tcPr marL="72000" marR="72000" marT="0" marB="36000" anchor="ctr">
                    <a:solidFill>
                      <a:schemeClr val="accent3">
                        <a:tint val="20000"/>
                        <a:alpha val="70000"/>
                      </a:schemeClr>
                    </a:solidFill>
                  </a:tcPr>
                </a:tc>
                <a:tc>
                  <a:txBody>
                    <a:bodyPr/>
                    <a:lstStyle/>
                    <a:p>
                      <a:pPr algn="r" fontAlgn="ctr"/>
                      <a:r>
                        <a:rPr lang="pl-PL" sz="1100" u="none" strike="noStrike" dirty="0">
                          <a:effectLst/>
                        </a:rPr>
                        <a:t>4 321 216,68</a:t>
                      </a:r>
                      <a:endParaRPr lang="pl-PL" sz="1100" b="0" i="0" u="none" strike="noStrike" dirty="0">
                        <a:solidFill>
                          <a:srgbClr val="000000"/>
                        </a:solidFill>
                        <a:effectLst/>
                        <a:latin typeface="Czcionka tekstu podstawowego"/>
                      </a:endParaRPr>
                    </a:p>
                  </a:txBody>
                  <a:tcPr marL="72000" marR="72000" marT="0" marB="36000" anchor="ctr">
                    <a:solidFill>
                      <a:schemeClr val="accent3">
                        <a:tint val="20000"/>
                        <a:alpha val="70000"/>
                      </a:schemeClr>
                    </a:solidFill>
                  </a:tcPr>
                </a:tc>
                <a:extLst>
                  <a:ext uri="{0D108BD9-81ED-4DB2-BD59-A6C34878D82A}">
                    <a16:rowId xmlns:a16="http://schemas.microsoft.com/office/drawing/2014/main" val="261075807"/>
                  </a:ext>
                </a:extLst>
              </a:tr>
              <a:tr h="129886">
                <a:tc>
                  <a:txBody>
                    <a:bodyPr/>
                    <a:lstStyle/>
                    <a:p>
                      <a:pPr algn="ctr" fontAlgn="ctr"/>
                      <a:r>
                        <a:rPr lang="pl-PL" sz="1100" u="none" strike="noStrike" dirty="0">
                          <a:effectLst/>
                        </a:rPr>
                        <a:t>2022/2023</a:t>
                      </a:r>
                      <a:endParaRPr lang="pl-PL" sz="1100" b="0" i="0" u="none" strike="noStrike" dirty="0">
                        <a:solidFill>
                          <a:srgbClr val="000000"/>
                        </a:solidFill>
                        <a:effectLst/>
                        <a:latin typeface="Czcionka tekstu podstawowego"/>
                      </a:endParaRPr>
                    </a:p>
                  </a:txBody>
                  <a:tcPr marL="72000" marR="72000" marT="0" marB="36000" anchor="ctr">
                    <a:solidFill>
                      <a:schemeClr val="accent3">
                        <a:tint val="20000"/>
                        <a:alpha val="70000"/>
                      </a:schemeClr>
                    </a:solidFill>
                  </a:tcPr>
                </a:tc>
                <a:tc>
                  <a:txBody>
                    <a:bodyPr/>
                    <a:lstStyle/>
                    <a:p>
                      <a:pPr algn="r" fontAlgn="ctr"/>
                      <a:r>
                        <a:rPr lang="pl-PL" sz="1100" u="none" strike="noStrike" dirty="0">
                          <a:effectLst/>
                        </a:rPr>
                        <a:t>812 123,20</a:t>
                      </a:r>
                      <a:endParaRPr lang="pl-PL" sz="1100" b="0" i="0" u="none" strike="noStrike" dirty="0">
                        <a:solidFill>
                          <a:srgbClr val="000000"/>
                        </a:solidFill>
                        <a:effectLst/>
                        <a:latin typeface="Czcionka tekstu podstawowego"/>
                      </a:endParaRPr>
                    </a:p>
                  </a:txBody>
                  <a:tcPr marL="72000" marR="72000" marT="0" marB="36000" anchor="ctr">
                    <a:solidFill>
                      <a:schemeClr val="accent3">
                        <a:tint val="20000"/>
                        <a:alpha val="70000"/>
                      </a:schemeClr>
                    </a:solidFill>
                  </a:tcPr>
                </a:tc>
                <a:extLst>
                  <a:ext uri="{0D108BD9-81ED-4DB2-BD59-A6C34878D82A}">
                    <a16:rowId xmlns:a16="http://schemas.microsoft.com/office/drawing/2014/main" val="2318782837"/>
                  </a:ext>
                </a:extLst>
              </a:tr>
              <a:tr h="254554">
                <a:tc>
                  <a:txBody>
                    <a:bodyPr/>
                    <a:lstStyle/>
                    <a:p>
                      <a:pPr algn="ctr" fontAlgn="ctr"/>
                      <a:r>
                        <a:rPr lang="pl-PL" sz="1100" b="1" u="none" strike="noStrike" dirty="0">
                          <a:effectLst/>
                        </a:rPr>
                        <a:t>razem</a:t>
                      </a:r>
                      <a:endParaRPr lang="pl-PL" sz="1100" b="1" i="0" u="none" strike="noStrike" dirty="0">
                        <a:solidFill>
                          <a:srgbClr val="000000"/>
                        </a:solidFill>
                        <a:effectLst/>
                        <a:latin typeface="Czcionka tekstu podstawowego"/>
                      </a:endParaRPr>
                    </a:p>
                  </a:txBody>
                  <a:tcPr marL="72000" marR="72000" marT="0" marB="36000" anchor="ctr">
                    <a:solidFill>
                      <a:schemeClr val="bg1">
                        <a:lumMod val="75000"/>
                      </a:schemeClr>
                    </a:solidFill>
                  </a:tcPr>
                </a:tc>
                <a:tc>
                  <a:txBody>
                    <a:bodyPr/>
                    <a:lstStyle/>
                    <a:p>
                      <a:pPr algn="r" fontAlgn="ctr"/>
                      <a:r>
                        <a:rPr lang="pl-PL" sz="1100" b="1" u="none" strike="noStrike" dirty="0">
                          <a:effectLst/>
                        </a:rPr>
                        <a:t>23 164 719,13</a:t>
                      </a:r>
                      <a:endParaRPr lang="pl-PL" sz="1100" b="1" i="0" u="none" strike="noStrike" dirty="0">
                        <a:solidFill>
                          <a:srgbClr val="000000"/>
                        </a:solidFill>
                        <a:effectLst/>
                        <a:latin typeface="Czcionka tekstu podstawowego"/>
                      </a:endParaRPr>
                    </a:p>
                  </a:txBody>
                  <a:tcPr marL="72000" marR="72000" marT="0" marB="36000" anchor="ctr">
                    <a:solidFill>
                      <a:schemeClr val="bg1">
                        <a:lumMod val="75000"/>
                      </a:schemeClr>
                    </a:solidFill>
                  </a:tcPr>
                </a:tc>
                <a:extLst>
                  <a:ext uri="{0D108BD9-81ED-4DB2-BD59-A6C34878D82A}">
                    <a16:rowId xmlns:a16="http://schemas.microsoft.com/office/drawing/2014/main" val="156225574"/>
                  </a:ext>
                </a:extLst>
              </a:tr>
            </a:tbl>
          </a:graphicData>
        </a:graphic>
      </p:graphicFrame>
    </p:spTree>
    <p:extLst>
      <p:ext uri="{BB962C8B-B14F-4D97-AF65-F5344CB8AC3E}">
        <p14:creationId xmlns:p14="http://schemas.microsoft.com/office/powerpoint/2010/main" val="3678061004"/>
      </p:ext>
    </p:extLst>
  </p:cSld>
  <p:clrMapOvr>
    <a:masterClrMapping/>
  </p:clrMapOvr>
  <p:transition>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26729D-756B-E69C-C851-6D12479F0AAE}"/>
            </a:ext>
          </a:extLst>
        </p:cNvPr>
        <p:cNvGrpSpPr/>
        <p:nvPr/>
      </p:nvGrpSpPr>
      <p:grpSpPr>
        <a:xfrm>
          <a:off x="0" y="0"/>
          <a:ext cx="0" cy="0"/>
          <a:chOff x="0" y="0"/>
          <a:chExt cx="0" cy="0"/>
        </a:xfrm>
      </p:grpSpPr>
      <p:pic>
        <p:nvPicPr>
          <p:cNvPr id="2" name="Picture 1" descr="D:\w.majdanski\Moje dokumenty\tabor\POIiŚ\grafika\DSC_0093b.jpg">
            <a:extLst>
              <a:ext uri="{FF2B5EF4-FFF2-40B4-BE49-F238E27FC236}">
                <a16:creationId xmlns:a16="http://schemas.microsoft.com/office/drawing/2014/main" id="{2862B853-2A92-C66A-5D10-8C4D07ECF5E9}"/>
              </a:ext>
            </a:extLst>
          </p:cNvPr>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artisticBlur/>
                    </a14:imgEffect>
                    <a14:imgEffect>
                      <a14:saturation sat="400000"/>
                    </a14:imgEffect>
                    <a14:imgEffect>
                      <a14:brightnessContrast bright="40000" contrast="-40000"/>
                    </a14:imgEffect>
                  </a14:imgLayer>
                </a14:imgProps>
              </a:ext>
            </a:extLst>
          </a:blip>
          <a:srcRect/>
          <a:stretch>
            <a:fillRect/>
          </a:stretch>
        </p:blipFill>
        <p:spPr bwMode="auto">
          <a:xfrm>
            <a:off x="0" y="2254013"/>
            <a:ext cx="9144000" cy="4603987"/>
          </a:xfrm>
          <a:prstGeom prst="rect">
            <a:avLst/>
          </a:prstGeom>
          <a:noFill/>
        </p:spPr>
      </p:pic>
      <p:cxnSp>
        <p:nvCxnSpPr>
          <p:cNvPr id="6" name="Łącznik prosty 5">
            <a:extLst>
              <a:ext uri="{FF2B5EF4-FFF2-40B4-BE49-F238E27FC236}">
                <a16:creationId xmlns:a16="http://schemas.microsoft.com/office/drawing/2014/main" id="{66E03B3E-3A5A-992B-98CF-CE5101B6C5E4}"/>
              </a:ext>
            </a:extLst>
          </p:cNvPr>
          <p:cNvCxnSpPr/>
          <p:nvPr/>
        </p:nvCxnSpPr>
        <p:spPr>
          <a:xfrm>
            <a:off x="428625" y="1214438"/>
            <a:ext cx="8286750" cy="1587"/>
          </a:xfrm>
          <a:prstGeom prst="line">
            <a:avLst/>
          </a:prstGeom>
          <a:ln>
            <a:solidFill>
              <a:srgbClr val="A7C539"/>
            </a:solidFill>
          </a:ln>
        </p:spPr>
        <p:style>
          <a:lnRef idx="1">
            <a:schemeClr val="accent1"/>
          </a:lnRef>
          <a:fillRef idx="0">
            <a:schemeClr val="accent1"/>
          </a:fillRef>
          <a:effectRef idx="0">
            <a:schemeClr val="accent1"/>
          </a:effectRef>
          <a:fontRef idx="minor">
            <a:schemeClr val="tx1"/>
          </a:fontRef>
        </p:style>
      </p:cxnSp>
      <p:cxnSp>
        <p:nvCxnSpPr>
          <p:cNvPr id="8" name="Łącznik prosty 7">
            <a:extLst>
              <a:ext uri="{FF2B5EF4-FFF2-40B4-BE49-F238E27FC236}">
                <a16:creationId xmlns:a16="http://schemas.microsoft.com/office/drawing/2014/main" id="{A39E9C89-DE83-2D80-82AF-9D63D78E615C}"/>
              </a:ext>
            </a:extLst>
          </p:cNvPr>
          <p:cNvCxnSpPr/>
          <p:nvPr/>
        </p:nvCxnSpPr>
        <p:spPr>
          <a:xfrm>
            <a:off x="428625" y="6284913"/>
            <a:ext cx="8286750" cy="1587"/>
          </a:xfrm>
          <a:prstGeom prst="line">
            <a:avLst/>
          </a:prstGeom>
          <a:ln>
            <a:solidFill>
              <a:srgbClr val="147CC1"/>
            </a:solidFill>
          </a:ln>
        </p:spPr>
        <p:style>
          <a:lnRef idx="1">
            <a:schemeClr val="accent1"/>
          </a:lnRef>
          <a:fillRef idx="0">
            <a:schemeClr val="accent1"/>
          </a:fillRef>
          <a:effectRef idx="0">
            <a:schemeClr val="accent1"/>
          </a:effectRef>
          <a:fontRef idx="minor">
            <a:schemeClr val="tx1"/>
          </a:fontRef>
        </p:style>
      </p:cxnSp>
      <p:pic>
        <p:nvPicPr>
          <p:cNvPr id="11269" name="Picture 4">
            <a:extLst>
              <a:ext uri="{FF2B5EF4-FFF2-40B4-BE49-F238E27FC236}">
                <a16:creationId xmlns:a16="http://schemas.microsoft.com/office/drawing/2014/main" id="{3C7D9072-FB47-F8D6-A4B0-0FDBAFC744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113" y="285750"/>
            <a:ext cx="24288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pole tekstowe 3">
            <a:extLst>
              <a:ext uri="{FF2B5EF4-FFF2-40B4-BE49-F238E27FC236}">
                <a16:creationId xmlns:a16="http://schemas.microsoft.com/office/drawing/2014/main" id="{0826B713-D023-B40B-F6F8-653984BC2050}"/>
              </a:ext>
            </a:extLst>
          </p:cNvPr>
          <p:cNvSpPr txBox="1">
            <a:spLocks noChangeArrowheads="1"/>
          </p:cNvSpPr>
          <p:nvPr/>
        </p:nvSpPr>
        <p:spPr bwMode="auto">
          <a:xfrm>
            <a:off x="5556782" y="407382"/>
            <a:ext cx="31951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l-PL" altLang="pl-PL" sz="1600" b="1" dirty="0">
                <a:solidFill>
                  <a:srgbClr val="0070C0"/>
                </a:solidFill>
                <a:latin typeface="Arial" panose="020B0604020202020204" pitchFamily="34" charset="0"/>
              </a:rPr>
              <a:t>Roszczenia POLREGIO wobec </a:t>
            </a:r>
          </a:p>
          <a:p>
            <a:pPr algn="r">
              <a:spcBef>
                <a:spcPct val="0"/>
              </a:spcBef>
              <a:buFontTx/>
              <a:buNone/>
            </a:pPr>
            <a:r>
              <a:rPr lang="pl-PL" altLang="pl-PL" sz="1600" b="1" dirty="0">
                <a:solidFill>
                  <a:srgbClr val="0070C0"/>
                </a:solidFill>
                <a:latin typeface="Arial" panose="020B0604020202020204" pitchFamily="34" charset="0"/>
              </a:rPr>
              <a:t>Województwa Lubuskiego (3)</a:t>
            </a:r>
          </a:p>
        </p:txBody>
      </p:sp>
      <p:sp>
        <p:nvSpPr>
          <p:cNvPr id="4" name="Prostokąt zaokrąglony 16">
            <a:extLst>
              <a:ext uri="{FF2B5EF4-FFF2-40B4-BE49-F238E27FC236}">
                <a16:creationId xmlns:a16="http://schemas.microsoft.com/office/drawing/2014/main" id="{64179D1E-AF00-46D9-3C93-EC871C86977C}"/>
              </a:ext>
            </a:extLst>
          </p:cNvPr>
          <p:cNvSpPr/>
          <p:nvPr/>
        </p:nvSpPr>
        <p:spPr>
          <a:xfrm>
            <a:off x="457882" y="1926491"/>
            <a:ext cx="212725" cy="21748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 name="pole tekstowe 4">
            <a:extLst>
              <a:ext uri="{FF2B5EF4-FFF2-40B4-BE49-F238E27FC236}">
                <a16:creationId xmlns:a16="http://schemas.microsoft.com/office/drawing/2014/main" id="{799D8990-27A7-0943-763B-201415F4A9F8}"/>
              </a:ext>
            </a:extLst>
          </p:cNvPr>
          <p:cNvSpPr txBox="1"/>
          <p:nvPr/>
        </p:nvSpPr>
        <p:spPr>
          <a:xfrm>
            <a:off x="900568" y="1843077"/>
            <a:ext cx="7811404" cy="3170099"/>
          </a:xfrm>
          <a:prstGeom prst="rect">
            <a:avLst/>
          </a:prstGeom>
          <a:noFill/>
        </p:spPr>
        <p:txBody>
          <a:bodyPr wrap="square">
            <a:spAutoFit/>
          </a:bodyPr>
          <a:lstStyle>
            <a:lvl1pPr>
              <a:tabLst>
                <a:tab pos="457200" algn="l"/>
              </a:tabLst>
              <a:defRPr>
                <a:solidFill>
                  <a:schemeClr val="tx1"/>
                </a:solidFill>
                <a:latin typeface="Arial" panose="020B0604020202020204" pitchFamily="34" charset="0"/>
              </a:defRPr>
            </a:lvl1pPr>
            <a:lvl2pPr marL="742950" indent="-285750">
              <a:tabLst>
                <a:tab pos="457200" algn="l"/>
              </a:tabLst>
              <a:defRPr>
                <a:solidFill>
                  <a:schemeClr val="tx1"/>
                </a:solidFill>
                <a:latin typeface="Arial" panose="020B0604020202020204" pitchFamily="34" charset="0"/>
              </a:defRPr>
            </a:lvl2pPr>
            <a:lvl3pPr marL="1143000" indent="-228600">
              <a:tabLst>
                <a:tab pos="457200" algn="l"/>
              </a:tabLst>
              <a:defRPr>
                <a:solidFill>
                  <a:schemeClr val="tx1"/>
                </a:solidFill>
                <a:latin typeface="Arial" panose="020B0604020202020204" pitchFamily="34" charset="0"/>
              </a:defRPr>
            </a:lvl3pPr>
            <a:lvl4pPr marL="1600200" indent="-228600">
              <a:tabLst>
                <a:tab pos="457200" algn="l"/>
              </a:tabLst>
              <a:defRPr>
                <a:solidFill>
                  <a:schemeClr val="tx1"/>
                </a:solidFill>
                <a:latin typeface="Arial" panose="020B0604020202020204" pitchFamily="34" charset="0"/>
              </a:defRPr>
            </a:lvl4pPr>
            <a:lvl5pPr marL="2057400" indent="-228600">
              <a:tabLst>
                <a:tab pos="4572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4572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4572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4572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algn="just">
              <a:lnSpc>
                <a:spcPts val="1900"/>
              </a:lnSpc>
              <a:spcBef>
                <a:spcPts val="600"/>
              </a:spcBef>
              <a:defRPr/>
            </a:pPr>
            <a:r>
              <a:rPr lang="pl-PL" altLang="pl-PL" sz="1600" dirty="0">
                <a:solidFill>
                  <a:srgbClr val="000000"/>
                </a:solidFill>
                <a:latin typeface="Calibri" panose="020F0502020204030204" pitchFamily="34" charset="0"/>
                <a:cs typeface="Times New Roman" panose="02020603050405020304" pitchFamily="18" charset="0"/>
              </a:rPr>
              <a:t>Województwo Lubuskie corocznie odrzucało roszczenia operatora powołując się na zapisy rozporządzenia (We) Nr 1370/2007 Parlamentu Europejskiego i Rady z dnia 23 października 2007 r., które wskazuje, że przyznawanie rekompensaty powinno być uzależnione od </a:t>
            </a:r>
            <a:r>
              <a:rPr lang="pl-PL" altLang="pl-PL" sz="1600" b="1" dirty="0">
                <a:solidFill>
                  <a:srgbClr val="147CC1"/>
                </a:solidFill>
                <a:latin typeface="Calibri" panose="020F0502020204030204" pitchFamily="34" charset="0"/>
                <a:cs typeface="Times New Roman" panose="02020603050405020304" pitchFamily="18" charset="0"/>
              </a:rPr>
              <a:t>efektywności i zapewnienia odpowiednio wysokiej jakości świadczonych przez operatora usług</a:t>
            </a:r>
            <a:r>
              <a:rPr lang="pl-PL" altLang="pl-PL" sz="1600" dirty="0">
                <a:solidFill>
                  <a:srgbClr val="000000"/>
                </a:solidFill>
                <a:latin typeface="Calibri" panose="020F0502020204030204" pitchFamily="34" charset="0"/>
                <a:cs typeface="Times New Roman" panose="02020603050405020304" pitchFamily="18" charset="0"/>
              </a:rPr>
              <a:t>, wybranego bez zastosowania trybu konkurencyjnego.</a:t>
            </a:r>
          </a:p>
          <a:p>
            <a:pPr algn="just">
              <a:lnSpc>
                <a:spcPts val="1900"/>
              </a:lnSpc>
              <a:spcBef>
                <a:spcPts val="600"/>
              </a:spcBef>
              <a:defRPr/>
            </a:pPr>
            <a:endParaRPr lang="pl-PL" altLang="pl-PL" sz="1600" dirty="0">
              <a:solidFill>
                <a:srgbClr val="000000"/>
              </a:solidFill>
              <a:latin typeface="Calibri" panose="020F0502020204030204" pitchFamily="34" charset="0"/>
              <a:cs typeface="Times New Roman" panose="02020603050405020304" pitchFamily="18" charset="0"/>
            </a:endParaRPr>
          </a:p>
          <a:p>
            <a:pPr algn="just">
              <a:lnSpc>
                <a:spcPts val="1900"/>
              </a:lnSpc>
              <a:spcBef>
                <a:spcPts val="600"/>
              </a:spcBef>
              <a:defRPr/>
            </a:pPr>
            <a:r>
              <a:rPr lang="pl-PL" altLang="pl-PL" sz="1600" dirty="0">
                <a:solidFill>
                  <a:srgbClr val="000000"/>
                </a:solidFill>
                <a:latin typeface="Calibri" panose="020F0502020204030204" pitchFamily="34" charset="0"/>
                <a:cs typeface="Times New Roman" panose="02020603050405020304" pitchFamily="18" charset="0"/>
              </a:rPr>
              <a:t>Spółka POLREGIO nie realizowała właściwie obowiązku dotyczącego jakości usług, co ma odzwierciedlenie </a:t>
            </a:r>
            <a:r>
              <a:rPr lang="pl-PL" altLang="pl-PL" sz="1600" dirty="0">
                <a:solidFill>
                  <a:srgbClr val="147CC1"/>
                </a:solidFill>
                <a:latin typeface="Calibri" panose="020F0502020204030204" pitchFamily="34" charset="0"/>
                <a:cs typeface="Times New Roman" panose="02020603050405020304" pitchFamily="18" charset="0"/>
              </a:rPr>
              <a:t>w dużej liczbie odwołań, opóźnień i niewłaściwych zestawień składów pociągów</a:t>
            </a:r>
            <a:r>
              <a:rPr lang="pl-PL" altLang="pl-PL" sz="1600" dirty="0">
                <a:solidFill>
                  <a:srgbClr val="000000"/>
                </a:solidFill>
                <a:latin typeface="Calibri" panose="020F0502020204030204" pitchFamily="34" charset="0"/>
                <a:cs typeface="Times New Roman" panose="02020603050405020304" pitchFamily="18" charset="0"/>
              </a:rPr>
              <a:t>. Nie osiągano ponadto należytej efektywności usług, w tym odpowiedniego poziomu zarządzania przedsiębiorstwem, co widać w </a:t>
            </a:r>
            <a:r>
              <a:rPr lang="pl-PL" altLang="pl-PL" sz="1600" dirty="0">
                <a:solidFill>
                  <a:srgbClr val="147CC1"/>
                </a:solidFill>
                <a:latin typeface="Calibri" panose="020F0502020204030204" pitchFamily="34" charset="0"/>
                <a:cs typeface="Times New Roman" panose="02020603050405020304" pitchFamily="18" charset="0"/>
              </a:rPr>
              <a:t>niskiej jakości utrzymania taboru kolejowego</a:t>
            </a:r>
            <a:r>
              <a:rPr lang="pl-PL" altLang="pl-PL" sz="1600" dirty="0">
                <a:solidFill>
                  <a:srgbClr val="000000"/>
                </a:solidFill>
                <a:latin typeface="Calibri" panose="020F0502020204030204" pitchFamily="34" charset="0"/>
                <a:cs typeface="Times New Roman" panose="02020603050405020304" pitchFamily="18" charset="0"/>
              </a:rPr>
              <a:t>, skutkującego ograniczoną dostępnością tych pojazdów i utrudnieniami dla podróżnych.</a:t>
            </a:r>
          </a:p>
        </p:txBody>
      </p:sp>
      <p:sp>
        <p:nvSpPr>
          <p:cNvPr id="10" name="Prostokąt zaokrąglony 16">
            <a:extLst>
              <a:ext uri="{FF2B5EF4-FFF2-40B4-BE49-F238E27FC236}">
                <a16:creationId xmlns:a16="http://schemas.microsoft.com/office/drawing/2014/main" id="{B51E7145-AFFA-022D-5954-258481CB58A7}"/>
              </a:ext>
            </a:extLst>
          </p:cNvPr>
          <p:cNvSpPr/>
          <p:nvPr/>
        </p:nvSpPr>
        <p:spPr>
          <a:xfrm>
            <a:off x="466588" y="3625029"/>
            <a:ext cx="212725" cy="21748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Tree>
    <p:extLst>
      <p:ext uri="{BB962C8B-B14F-4D97-AF65-F5344CB8AC3E}">
        <p14:creationId xmlns:p14="http://schemas.microsoft.com/office/powerpoint/2010/main" val="3658647674"/>
      </p:ext>
    </p:extLst>
  </p:cSld>
  <p:clrMapOvr>
    <a:masterClrMapping/>
  </p:clrMapOvr>
  <p:transition>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E5BC0-68FF-B276-2D1E-38381C94C3CB}"/>
            </a:ext>
          </a:extLst>
        </p:cNvPr>
        <p:cNvGrpSpPr/>
        <p:nvPr/>
      </p:nvGrpSpPr>
      <p:grpSpPr>
        <a:xfrm>
          <a:off x="0" y="0"/>
          <a:ext cx="0" cy="0"/>
          <a:chOff x="0" y="0"/>
          <a:chExt cx="0" cy="0"/>
        </a:xfrm>
      </p:grpSpPr>
      <p:pic>
        <p:nvPicPr>
          <p:cNvPr id="7" name="Obraz 6">
            <a:extLst>
              <a:ext uri="{FF2B5EF4-FFF2-40B4-BE49-F238E27FC236}">
                <a16:creationId xmlns:a16="http://schemas.microsoft.com/office/drawing/2014/main" id="{42C09702-0AB0-872F-A74B-42680A4F45F7}"/>
              </a:ext>
            </a:extLst>
          </p:cNvPr>
          <p:cNvPicPr>
            <a:picLocks noChangeAspect="1"/>
          </p:cNvPicPr>
          <p:nvPr/>
        </p:nvPicPr>
        <p:blipFill>
          <a:blip r:embed="rId2">
            <a:grayscl/>
            <a:extLst>
              <a:ext uri="{BEBA8EAE-BF5A-486C-A8C5-ECC9F3942E4B}">
                <a14:imgProps xmlns:a14="http://schemas.microsoft.com/office/drawing/2010/main">
                  <a14:imgLayer r:embed="rId3">
                    <a14:imgEffect>
                      <a14:artisticCutout/>
                    </a14:imgEffect>
                    <a14:imgEffect>
                      <a14:sharpenSoften amount="-13000"/>
                    </a14:imgEffect>
                    <a14:imgEffect>
                      <a14:brightnessContrast bright="65000" contrast="22000"/>
                    </a14:imgEffect>
                  </a14:imgLayer>
                </a14:imgProps>
              </a:ext>
              <a:ext uri="{28A0092B-C50C-407E-A947-70E740481C1C}">
                <a14:useLocalDpi xmlns:a14="http://schemas.microsoft.com/office/drawing/2010/main" val="0"/>
              </a:ext>
            </a:extLst>
          </a:blip>
          <a:srcRect t="17708" b="12268"/>
          <a:stretch/>
        </p:blipFill>
        <p:spPr>
          <a:xfrm>
            <a:off x="614832" y="2524637"/>
            <a:ext cx="8405619" cy="4288740"/>
          </a:xfrm>
          <a:prstGeom prst="rect">
            <a:avLst/>
          </a:prstGeom>
        </p:spPr>
      </p:pic>
      <p:cxnSp>
        <p:nvCxnSpPr>
          <p:cNvPr id="6" name="Łącznik prosty 5">
            <a:extLst>
              <a:ext uri="{FF2B5EF4-FFF2-40B4-BE49-F238E27FC236}">
                <a16:creationId xmlns:a16="http://schemas.microsoft.com/office/drawing/2014/main" id="{D1361B54-3B56-6E56-5D03-7380FAE5F30D}"/>
              </a:ext>
            </a:extLst>
          </p:cNvPr>
          <p:cNvCxnSpPr/>
          <p:nvPr/>
        </p:nvCxnSpPr>
        <p:spPr>
          <a:xfrm>
            <a:off x="428625" y="1214438"/>
            <a:ext cx="8286750" cy="1587"/>
          </a:xfrm>
          <a:prstGeom prst="line">
            <a:avLst/>
          </a:prstGeom>
          <a:ln>
            <a:solidFill>
              <a:srgbClr val="A7C539"/>
            </a:solidFill>
          </a:ln>
        </p:spPr>
        <p:style>
          <a:lnRef idx="1">
            <a:schemeClr val="accent1"/>
          </a:lnRef>
          <a:fillRef idx="0">
            <a:schemeClr val="accent1"/>
          </a:fillRef>
          <a:effectRef idx="0">
            <a:schemeClr val="accent1"/>
          </a:effectRef>
          <a:fontRef idx="minor">
            <a:schemeClr val="tx1"/>
          </a:fontRef>
        </p:style>
      </p:cxnSp>
      <p:cxnSp>
        <p:nvCxnSpPr>
          <p:cNvPr id="8" name="Łącznik prosty 7">
            <a:extLst>
              <a:ext uri="{FF2B5EF4-FFF2-40B4-BE49-F238E27FC236}">
                <a16:creationId xmlns:a16="http://schemas.microsoft.com/office/drawing/2014/main" id="{22D4AB75-8BD2-AB1D-1CE5-CF6431EBC738}"/>
              </a:ext>
            </a:extLst>
          </p:cNvPr>
          <p:cNvCxnSpPr/>
          <p:nvPr/>
        </p:nvCxnSpPr>
        <p:spPr>
          <a:xfrm>
            <a:off x="428625" y="6284913"/>
            <a:ext cx="8286750" cy="1587"/>
          </a:xfrm>
          <a:prstGeom prst="line">
            <a:avLst/>
          </a:prstGeom>
          <a:ln>
            <a:solidFill>
              <a:srgbClr val="147CC1"/>
            </a:solidFill>
          </a:ln>
        </p:spPr>
        <p:style>
          <a:lnRef idx="1">
            <a:schemeClr val="accent1"/>
          </a:lnRef>
          <a:fillRef idx="0">
            <a:schemeClr val="accent1"/>
          </a:fillRef>
          <a:effectRef idx="0">
            <a:schemeClr val="accent1"/>
          </a:effectRef>
          <a:fontRef idx="minor">
            <a:schemeClr val="tx1"/>
          </a:fontRef>
        </p:style>
      </p:cxnSp>
      <p:pic>
        <p:nvPicPr>
          <p:cNvPr id="11269" name="Picture 4">
            <a:extLst>
              <a:ext uri="{FF2B5EF4-FFF2-40B4-BE49-F238E27FC236}">
                <a16:creationId xmlns:a16="http://schemas.microsoft.com/office/drawing/2014/main" id="{DDBD4934-BE69-3F64-1007-E9FAA140D3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113" y="285750"/>
            <a:ext cx="24288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pole tekstowe 3">
            <a:extLst>
              <a:ext uri="{FF2B5EF4-FFF2-40B4-BE49-F238E27FC236}">
                <a16:creationId xmlns:a16="http://schemas.microsoft.com/office/drawing/2014/main" id="{D2A5320C-DABA-6AFF-78C9-9639590EFF7E}"/>
              </a:ext>
            </a:extLst>
          </p:cNvPr>
          <p:cNvSpPr txBox="1">
            <a:spLocks noChangeArrowheads="1"/>
          </p:cNvSpPr>
          <p:nvPr/>
        </p:nvSpPr>
        <p:spPr bwMode="auto">
          <a:xfrm>
            <a:off x="6353089" y="526167"/>
            <a:ext cx="23987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l-PL" altLang="pl-PL" sz="1600" b="1" dirty="0">
                <a:solidFill>
                  <a:srgbClr val="0070C0"/>
                </a:solidFill>
                <a:latin typeface="Arial" panose="020B0604020202020204" pitchFamily="34" charset="0"/>
              </a:rPr>
              <a:t>Przewozy Autobusowe</a:t>
            </a:r>
          </a:p>
        </p:txBody>
      </p:sp>
      <p:sp>
        <p:nvSpPr>
          <p:cNvPr id="4" name="Prostokąt zaokrąglony 16">
            <a:extLst>
              <a:ext uri="{FF2B5EF4-FFF2-40B4-BE49-F238E27FC236}">
                <a16:creationId xmlns:a16="http://schemas.microsoft.com/office/drawing/2014/main" id="{FDA04390-1C69-D97A-4EB4-9F033BDEB875}"/>
              </a:ext>
            </a:extLst>
          </p:cNvPr>
          <p:cNvSpPr/>
          <p:nvPr/>
        </p:nvSpPr>
        <p:spPr>
          <a:xfrm>
            <a:off x="457882" y="1926491"/>
            <a:ext cx="212725" cy="21748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 name="pole tekstowe 4">
            <a:extLst>
              <a:ext uri="{FF2B5EF4-FFF2-40B4-BE49-F238E27FC236}">
                <a16:creationId xmlns:a16="http://schemas.microsoft.com/office/drawing/2014/main" id="{4E79DC4F-36AB-505C-5A2A-66724130E860}"/>
              </a:ext>
            </a:extLst>
          </p:cNvPr>
          <p:cNvSpPr txBox="1"/>
          <p:nvPr/>
        </p:nvSpPr>
        <p:spPr>
          <a:xfrm>
            <a:off x="900568" y="1843077"/>
            <a:ext cx="7811404" cy="4785926"/>
          </a:xfrm>
          <a:prstGeom prst="rect">
            <a:avLst/>
          </a:prstGeom>
          <a:noFill/>
        </p:spPr>
        <p:txBody>
          <a:bodyPr wrap="square">
            <a:spAutoFit/>
          </a:bodyPr>
          <a:lstStyle>
            <a:lvl1pPr>
              <a:tabLst>
                <a:tab pos="457200" algn="l"/>
              </a:tabLst>
              <a:defRPr>
                <a:solidFill>
                  <a:schemeClr val="tx1"/>
                </a:solidFill>
                <a:latin typeface="Arial" panose="020B0604020202020204" pitchFamily="34" charset="0"/>
              </a:defRPr>
            </a:lvl1pPr>
            <a:lvl2pPr marL="742950" indent="-285750">
              <a:tabLst>
                <a:tab pos="457200" algn="l"/>
              </a:tabLst>
              <a:defRPr>
                <a:solidFill>
                  <a:schemeClr val="tx1"/>
                </a:solidFill>
                <a:latin typeface="Arial" panose="020B0604020202020204" pitchFamily="34" charset="0"/>
              </a:defRPr>
            </a:lvl2pPr>
            <a:lvl3pPr marL="1143000" indent="-228600">
              <a:tabLst>
                <a:tab pos="457200" algn="l"/>
              </a:tabLst>
              <a:defRPr>
                <a:solidFill>
                  <a:schemeClr val="tx1"/>
                </a:solidFill>
                <a:latin typeface="Arial" panose="020B0604020202020204" pitchFamily="34" charset="0"/>
              </a:defRPr>
            </a:lvl3pPr>
            <a:lvl4pPr marL="1600200" indent="-228600">
              <a:tabLst>
                <a:tab pos="457200" algn="l"/>
              </a:tabLst>
              <a:defRPr>
                <a:solidFill>
                  <a:schemeClr val="tx1"/>
                </a:solidFill>
                <a:latin typeface="Arial" panose="020B0604020202020204" pitchFamily="34" charset="0"/>
              </a:defRPr>
            </a:lvl4pPr>
            <a:lvl5pPr marL="2057400" indent="-228600">
              <a:tabLst>
                <a:tab pos="4572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4572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4572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4572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algn="just">
              <a:lnSpc>
                <a:spcPts val="1900"/>
              </a:lnSpc>
              <a:spcBef>
                <a:spcPts val="600"/>
              </a:spcBef>
              <a:defRPr/>
            </a:pPr>
            <a:r>
              <a:rPr lang="pl-PL" altLang="pl-PL" sz="1600" b="1" dirty="0">
                <a:solidFill>
                  <a:srgbClr val="147CC1"/>
                </a:solidFill>
                <a:latin typeface="Calibri" panose="020F0502020204030204" pitchFamily="34" charset="0"/>
                <a:ea typeface="Calibri" panose="020F0502020204030204" pitchFamily="34" charset="0"/>
                <a:cs typeface="Calibri" panose="020F0502020204030204" pitchFamily="34" charset="0"/>
              </a:rPr>
              <a:t>Organizacja przewozów – transport autobusowy</a:t>
            </a:r>
          </a:p>
          <a:p>
            <a:pPr algn="just">
              <a:lnSpc>
                <a:spcPts val="1900"/>
              </a:lnSpc>
              <a:spcBef>
                <a:spcPts val="600"/>
              </a:spcBef>
              <a:defRPr/>
            </a:pPr>
            <a:r>
              <a:rPr lang="pl-PL" altLang="pl-PL" sz="1600" dirty="0">
                <a:latin typeface="Calibri" panose="020F0502020204030204" pitchFamily="34" charset="0"/>
                <a:ea typeface="Calibri" panose="020F0502020204030204" pitchFamily="34" charset="0"/>
                <a:cs typeface="Calibri" panose="020F0502020204030204" pitchFamily="34" charset="0"/>
              </a:rPr>
              <a:t>Województwo Lubuskie od 1 lutego 2022 r. rozpoczęło organizację wojewódzkiego autobusowego publicznego transportu zbiorowego na liniach o charakterze użyteczności publicznej. W roku 2022 było 8 linii komunikacyjnych, w roku 2023 zorganizowano transport na 10 liniach komunikacyjnych. Od stycznia 2024 r. uruchomionych zostało 12 linii komunikacyjnych. W związku z ogłoszeniem przez Wojewodę Lubuskiego w kwietniu 2024r naboru uzupełniającego wniosków o objęcie dopłatą linii o charakterze użyteczności publicznej, uruchomione zostały 4 kolejne linie komunikacyjne. </a:t>
            </a:r>
          </a:p>
          <a:p>
            <a:pPr algn="just">
              <a:lnSpc>
                <a:spcPts val="1900"/>
              </a:lnSpc>
              <a:spcBef>
                <a:spcPts val="600"/>
              </a:spcBef>
              <a:defRPr/>
            </a:pPr>
            <a:r>
              <a:rPr lang="pl-PL" altLang="pl-PL" sz="1600" dirty="0">
                <a:latin typeface="Calibri" panose="020F0502020204030204" pitchFamily="34" charset="0"/>
                <a:ea typeface="Calibri" panose="020F0502020204030204" pitchFamily="34" charset="0"/>
                <a:cs typeface="Calibri" panose="020F0502020204030204" pitchFamily="34" charset="0"/>
              </a:rPr>
              <a:t>Od stycznia 2025r publiczny transport zbiorowy realizowany jest na 16 liniach komunikacyjnych. Departament Infrastruktury Transportowej mając na uwadze wysokość posiadanych środków w budżecie Województwa na realizację zadania z zakresu organizacji publicznego transportu zbiorowego na rok 2025, od 10 marca 2025 uruchomił dodatkowo 1 linię komunikacyjną. </a:t>
            </a:r>
          </a:p>
          <a:p>
            <a:pPr algn="just">
              <a:lnSpc>
                <a:spcPts val="1900"/>
              </a:lnSpc>
              <a:spcBef>
                <a:spcPts val="600"/>
              </a:spcBef>
              <a:defRPr/>
            </a:pPr>
            <a:r>
              <a:rPr lang="pl-PL" altLang="pl-PL" sz="1600" dirty="0">
                <a:latin typeface="Calibri" panose="020F0502020204030204" pitchFamily="34" charset="0"/>
                <a:ea typeface="Calibri" panose="020F0502020204030204" pitchFamily="34" charset="0"/>
                <a:cs typeface="Calibri" panose="020F0502020204030204" pitchFamily="34" charset="0"/>
              </a:rPr>
              <a:t>Wysokość środków zabezpieczonych w budżecie województwa na organizację publicznego  transportu zbiorowego na rok 2025 wynosi </a:t>
            </a:r>
            <a:r>
              <a:rPr lang="pl-PL" altLang="pl-PL" sz="1600" b="1" dirty="0">
                <a:solidFill>
                  <a:srgbClr val="000000"/>
                </a:solidFill>
                <a:latin typeface="Calibri" panose="020F0502020204030204" pitchFamily="34" charset="0"/>
                <a:ea typeface="Calibri" panose="020F0502020204030204" pitchFamily="34" charset="0"/>
                <a:cs typeface="Calibri" panose="020F0502020204030204" pitchFamily="34" charset="0"/>
              </a:rPr>
              <a:t>12 500 000 zł. </a:t>
            </a:r>
            <a:r>
              <a:rPr lang="pl-PL" altLang="pl-PL" sz="1600" dirty="0">
                <a:latin typeface="Calibri" panose="020F0502020204030204" pitchFamily="34" charset="0"/>
                <a:ea typeface="Calibri" panose="020F0502020204030204" pitchFamily="34" charset="0"/>
                <a:cs typeface="Calibri" panose="020F0502020204030204" pitchFamily="34" charset="0"/>
              </a:rPr>
              <a:t>W ramach funduszu realizacji przewozów autobusowych otrzymamy </a:t>
            </a:r>
            <a:r>
              <a:rPr lang="pl-PL" altLang="pl-PL" sz="1600" b="1" dirty="0">
                <a:latin typeface="Calibri" panose="020F0502020204030204" pitchFamily="34" charset="0"/>
                <a:ea typeface="Calibri" panose="020F0502020204030204" pitchFamily="34" charset="0"/>
                <a:cs typeface="Calibri" panose="020F0502020204030204" pitchFamily="34" charset="0"/>
              </a:rPr>
              <a:t>3 zł </a:t>
            </a:r>
            <a:r>
              <a:rPr lang="pl-PL" altLang="pl-PL" sz="1600" dirty="0">
                <a:latin typeface="Calibri" panose="020F0502020204030204" pitchFamily="34" charset="0"/>
                <a:ea typeface="Calibri" panose="020F0502020204030204" pitchFamily="34" charset="0"/>
                <a:cs typeface="Calibri" panose="020F0502020204030204" pitchFamily="34" charset="0"/>
              </a:rPr>
              <a:t>od Wojewody Lubuskiego, a Województwo dopłaca pozostałą kwotę.</a:t>
            </a:r>
          </a:p>
          <a:p>
            <a:pPr algn="just">
              <a:lnSpc>
                <a:spcPts val="1900"/>
              </a:lnSpc>
              <a:spcBef>
                <a:spcPts val="600"/>
              </a:spcBef>
              <a:defRPr/>
            </a:pPr>
            <a:endParaRPr lang="pl-PL" altLang="pl-PL" sz="1600" dirty="0">
              <a:solidFill>
                <a:srgbClr val="000000"/>
              </a:solidFill>
              <a:latin typeface="Calibri" panose="020F0502020204030204" pitchFamily="34" charset="0"/>
              <a:cs typeface="Times New Roman" panose="02020603050405020304" pitchFamily="18" charset="0"/>
            </a:endParaRPr>
          </a:p>
        </p:txBody>
      </p:sp>
      <p:sp>
        <p:nvSpPr>
          <p:cNvPr id="2" name="Prostokąt zaokrąglony 16">
            <a:extLst>
              <a:ext uri="{FF2B5EF4-FFF2-40B4-BE49-F238E27FC236}">
                <a16:creationId xmlns:a16="http://schemas.microsoft.com/office/drawing/2014/main" id="{4C661471-AB11-D305-F67C-6367485B03D0}"/>
              </a:ext>
            </a:extLst>
          </p:cNvPr>
          <p:cNvSpPr/>
          <p:nvPr/>
        </p:nvSpPr>
        <p:spPr>
          <a:xfrm>
            <a:off x="504571" y="4005589"/>
            <a:ext cx="212725" cy="21748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3" name="Prostokąt zaokrąglony 16">
            <a:extLst>
              <a:ext uri="{FF2B5EF4-FFF2-40B4-BE49-F238E27FC236}">
                <a16:creationId xmlns:a16="http://schemas.microsoft.com/office/drawing/2014/main" id="{04276218-1ED6-0FCB-27EE-C8F21F401294}"/>
              </a:ext>
            </a:extLst>
          </p:cNvPr>
          <p:cNvSpPr/>
          <p:nvPr/>
        </p:nvSpPr>
        <p:spPr>
          <a:xfrm>
            <a:off x="503919" y="5314201"/>
            <a:ext cx="212725" cy="21748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Tree>
    <p:extLst>
      <p:ext uri="{BB962C8B-B14F-4D97-AF65-F5344CB8AC3E}">
        <p14:creationId xmlns:p14="http://schemas.microsoft.com/office/powerpoint/2010/main" val="2292496846"/>
      </p:ext>
    </p:extLst>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D:\w.majdanski\Moje dokumenty\tabor\POIiŚ\grafika\DSC_0093b.jpg">
            <a:extLst>
              <a:ext uri="{FF2B5EF4-FFF2-40B4-BE49-F238E27FC236}">
                <a16:creationId xmlns:a16="http://schemas.microsoft.com/office/drawing/2014/main" id="{5F0DB51F-675A-022E-BFA7-492BD7A76FDF}"/>
              </a:ext>
            </a:extLst>
          </p:cNvPr>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artisticBlur/>
                    </a14:imgEffect>
                    <a14:imgEffect>
                      <a14:saturation sat="400000"/>
                    </a14:imgEffect>
                    <a14:imgEffect>
                      <a14:brightnessContrast bright="40000" contrast="-40000"/>
                    </a14:imgEffect>
                  </a14:imgLayer>
                </a14:imgProps>
              </a:ext>
            </a:extLst>
          </a:blip>
          <a:srcRect/>
          <a:stretch>
            <a:fillRect/>
          </a:stretch>
        </p:blipFill>
        <p:spPr bwMode="auto">
          <a:xfrm>
            <a:off x="0" y="2254013"/>
            <a:ext cx="9144000" cy="4603987"/>
          </a:xfrm>
          <a:prstGeom prst="rect">
            <a:avLst/>
          </a:prstGeom>
          <a:noFill/>
        </p:spPr>
      </p:pic>
      <p:cxnSp>
        <p:nvCxnSpPr>
          <p:cNvPr id="6" name="Łącznik prosty 5">
            <a:extLst>
              <a:ext uri="{FF2B5EF4-FFF2-40B4-BE49-F238E27FC236}">
                <a16:creationId xmlns:a16="http://schemas.microsoft.com/office/drawing/2014/main" id="{6F936805-D424-16B1-064A-A1FA45CE6A46}"/>
              </a:ext>
            </a:extLst>
          </p:cNvPr>
          <p:cNvCxnSpPr/>
          <p:nvPr/>
        </p:nvCxnSpPr>
        <p:spPr>
          <a:xfrm>
            <a:off x="428625" y="1214438"/>
            <a:ext cx="8286750" cy="1587"/>
          </a:xfrm>
          <a:prstGeom prst="line">
            <a:avLst/>
          </a:prstGeom>
          <a:ln>
            <a:solidFill>
              <a:srgbClr val="A7C539"/>
            </a:solidFill>
          </a:ln>
        </p:spPr>
        <p:style>
          <a:lnRef idx="1">
            <a:schemeClr val="accent1"/>
          </a:lnRef>
          <a:fillRef idx="0">
            <a:schemeClr val="accent1"/>
          </a:fillRef>
          <a:effectRef idx="0">
            <a:schemeClr val="accent1"/>
          </a:effectRef>
          <a:fontRef idx="minor">
            <a:schemeClr val="tx1"/>
          </a:fontRef>
        </p:style>
      </p:cxnSp>
      <p:cxnSp>
        <p:nvCxnSpPr>
          <p:cNvPr id="8" name="Łącznik prosty 7">
            <a:extLst>
              <a:ext uri="{FF2B5EF4-FFF2-40B4-BE49-F238E27FC236}">
                <a16:creationId xmlns:a16="http://schemas.microsoft.com/office/drawing/2014/main" id="{EC8E08BC-7CBF-2A3A-9E94-98D7C91A2F86}"/>
              </a:ext>
            </a:extLst>
          </p:cNvPr>
          <p:cNvCxnSpPr/>
          <p:nvPr/>
        </p:nvCxnSpPr>
        <p:spPr>
          <a:xfrm>
            <a:off x="428625" y="6380163"/>
            <a:ext cx="8286750" cy="1587"/>
          </a:xfrm>
          <a:prstGeom prst="line">
            <a:avLst/>
          </a:prstGeom>
          <a:ln>
            <a:solidFill>
              <a:srgbClr val="147CC1"/>
            </a:solidFill>
          </a:ln>
        </p:spPr>
        <p:style>
          <a:lnRef idx="1">
            <a:schemeClr val="accent1"/>
          </a:lnRef>
          <a:fillRef idx="0">
            <a:schemeClr val="accent1"/>
          </a:fillRef>
          <a:effectRef idx="0">
            <a:schemeClr val="accent1"/>
          </a:effectRef>
          <a:fontRef idx="minor">
            <a:schemeClr val="tx1"/>
          </a:fontRef>
        </p:style>
      </p:cxnSp>
      <p:sp>
        <p:nvSpPr>
          <p:cNvPr id="7177" name="pole tekstowe 16">
            <a:extLst>
              <a:ext uri="{FF2B5EF4-FFF2-40B4-BE49-F238E27FC236}">
                <a16:creationId xmlns:a16="http://schemas.microsoft.com/office/drawing/2014/main" id="{B99659F7-4104-35D6-4112-580B2B6930A0}"/>
              </a:ext>
            </a:extLst>
          </p:cNvPr>
          <p:cNvSpPr txBox="1">
            <a:spLocks noChangeArrowheads="1"/>
          </p:cNvSpPr>
          <p:nvPr/>
        </p:nvSpPr>
        <p:spPr bwMode="auto">
          <a:xfrm>
            <a:off x="6330775" y="498317"/>
            <a:ext cx="2421112" cy="369332"/>
          </a:xfrm>
          <a:prstGeom prst="rect">
            <a:avLst/>
          </a:prstGeom>
          <a:noFill/>
          <a:ln w="9525">
            <a:noFill/>
            <a:miter lim="800000"/>
            <a:headEnd/>
            <a:tailEnd/>
          </a:ln>
        </p:spPr>
        <p:txBody>
          <a:bodyPr wrap="none">
            <a:spAutoFit/>
          </a:bodyPr>
          <a:lstStyle/>
          <a:p>
            <a:pPr>
              <a:defRPr/>
            </a:pPr>
            <a:r>
              <a:rPr lang="pl-PL" b="1" dirty="0">
                <a:solidFill>
                  <a:srgbClr val="147CC1"/>
                </a:solidFill>
                <a:latin typeface="+mn-lt"/>
              </a:rPr>
              <a:t>Organizacja przewozów</a:t>
            </a:r>
          </a:p>
        </p:txBody>
      </p:sp>
      <p:pic>
        <p:nvPicPr>
          <p:cNvPr id="4102" name="Picture 4">
            <a:extLst>
              <a:ext uri="{FF2B5EF4-FFF2-40B4-BE49-F238E27FC236}">
                <a16:creationId xmlns:a16="http://schemas.microsoft.com/office/drawing/2014/main" id="{242FC192-76E4-8893-3AB7-E8AC0CA9DF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113" y="285750"/>
            <a:ext cx="24288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Prostokąt zaokrąglony 16">
            <a:extLst>
              <a:ext uri="{FF2B5EF4-FFF2-40B4-BE49-F238E27FC236}">
                <a16:creationId xmlns:a16="http://schemas.microsoft.com/office/drawing/2014/main" id="{F0916DFC-635A-5EB4-4D0A-087C0B7776CF}"/>
              </a:ext>
            </a:extLst>
          </p:cNvPr>
          <p:cNvSpPr/>
          <p:nvPr/>
        </p:nvSpPr>
        <p:spPr>
          <a:xfrm>
            <a:off x="467545" y="2032082"/>
            <a:ext cx="212725" cy="21748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4" name="Prostokąt zaokrąglony 16">
            <a:extLst>
              <a:ext uri="{FF2B5EF4-FFF2-40B4-BE49-F238E27FC236}">
                <a16:creationId xmlns:a16="http://schemas.microsoft.com/office/drawing/2014/main" id="{9BA50E78-25C3-C726-4A78-4584A2D3EA11}"/>
              </a:ext>
            </a:extLst>
          </p:cNvPr>
          <p:cNvSpPr/>
          <p:nvPr/>
        </p:nvSpPr>
        <p:spPr>
          <a:xfrm>
            <a:off x="467545" y="4063132"/>
            <a:ext cx="212725" cy="217488"/>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3" name="Prostokąt 2">
            <a:extLst>
              <a:ext uri="{FF2B5EF4-FFF2-40B4-BE49-F238E27FC236}">
                <a16:creationId xmlns:a16="http://schemas.microsoft.com/office/drawing/2014/main" id="{E946C777-1AF2-0681-0829-2F8F66BF540F}"/>
              </a:ext>
            </a:extLst>
          </p:cNvPr>
          <p:cNvSpPr/>
          <p:nvPr/>
        </p:nvSpPr>
        <p:spPr>
          <a:xfrm>
            <a:off x="913633" y="1916832"/>
            <a:ext cx="7632700" cy="869950"/>
          </a:xfrm>
          <a:prstGeom prst="rect">
            <a:avLst/>
          </a:prstGeom>
        </p:spPr>
        <p:txBody>
          <a:bodyPr>
            <a:spAutoFit/>
          </a:bodyPr>
          <a:lstStyle/>
          <a:p>
            <a:pPr algn="just">
              <a:lnSpc>
                <a:spcPct val="107000"/>
              </a:lnSpc>
              <a:spcAft>
                <a:spcPts val="800"/>
              </a:spcAft>
              <a:buSzPts val="1000"/>
              <a:tabLst>
                <a:tab pos="457200" algn="l"/>
              </a:tabLst>
              <a:defRPr/>
            </a:pPr>
            <a:r>
              <a:rPr lang="pl-PL" sz="1600" dirty="0">
                <a:solidFill>
                  <a:srgbClr val="000000"/>
                </a:solidFill>
                <a:latin typeface="+mn-lt"/>
                <a:ea typeface="Times New Roman" panose="02020603050405020304" pitchFamily="18" charset="0"/>
                <a:cs typeface="Tahoma" panose="020B0604030504040204" pitchFamily="34" charset="0"/>
              </a:rPr>
              <a:t>Organizacja przez Województwo Lubuskie publicznego transportu zbiorowego odbywa się na podstawie </a:t>
            </a:r>
            <a:r>
              <a:rPr lang="pl-PL" sz="1600" b="1" i="1" dirty="0">
                <a:solidFill>
                  <a:srgbClr val="000000"/>
                </a:solidFill>
                <a:latin typeface="+mn-lt"/>
                <a:ea typeface="Times New Roman" panose="02020603050405020304" pitchFamily="18" charset="0"/>
                <a:cs typeface="Tahoma" panose="020B0604030504040204" pitchFamily="34" charset="0"/>
              </a:rPr>
              <a:t>Planu transportowego </a:t>
            </a:r>
            <a:r>
              <a:rPr lang="pl-PL" sz="1600" dirty="0">
                <a:solidFill>
                  <a:srgbClr val="000000"/>
                </a:solidFill>
                <a:latin typeface="+mn-lt"/>
                <a:ea typeface="Times New Roman" panose="02020603050405020304" pitchFamily="18" charset="0"/>
                <a:cs typeface="Tahoma" panose="020B0604030504040204" pitchFamily="34" charset="0"/>
              </a:rPr>
              <a:t>przyjętego przez Sejmik Województwa w 2016 roku. Trwa aktualizacja tego dokumentu w celu rozszerzenia o transport autobusowy.</a:t>
            </a:r>
            <a:endParaRPr lang="pl-PL" sz="1600" dirty="0">
              <a:latin typeface="+mn-lt"/>
              <a:ea typeface="Times New Roman" panose="02020603050405020304" pitchFamily="18" charset="0"/>
              <a:cs typeface="Tahoma" panose="020B0604030504040204" pitchFamily="34" charset="0"/>
            </a:endParaRPr>
          </a:p>
        </p:txBody>
      </p:sp>
      <p:sp>
        <p:nvSpPr>
          <p:cNvPr id="19" name="Prostokąt zaokrąglony 16">
            <a:extLst>
              <a:ext uri="{FF2B5EF4-FFF2-40B4-BE49-F238E27FC236}">
                <a16:creationId xmlns:a16="http://schemas.microsoft.com/office/drawing/2014/main" id="{39379720-5EA3-806B-8A99-2C854189DDDF}"/>
              </a:ext>
            </a:extLst>
          </p:cNvPr>
          <p:cNvSpPr/>
          <p:nvPr/>
        </p:nvSpPr>
        <p:spPr>
          <a:xfrm>
            <a:off x="467545" y="2927701"/>
            <a:ext cx="212725" cy="21748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ostokąt 12">
            <a:extLst>
              <a:ext uri="{FF2B5EF4-FFF2-40B4-BE49-F238E27FC236}">
                <a16:creationId xmlns:a16="http://schemas.microsoft.com/office/drawing/2014/main" id="{19B48D0E-9CD8-4159-A09A-39E595B3A657}"/>
              </a:ext>
            </a:extLst>
          </p:cNvPr>
          <p:cNvSpPr/>
          <p:nvPr/>
        </p:nvSpPr>
        <p:spPr>
          <a:xfrm>
            <a:off x="913633" y="2812182"/>
            <a:ext cx="7632700" cy="2554417"/>
          </a:xfrm>
          <a:prstGeom prst="rect">
            <a:avLst/>
          </a:prstGeom>
        </p:spPr>
        <p:txBody>
          <a:bodyPr>
            <a:spAutoFit/>
          </a:bodyPr>
          <a:lstStyle/>
          <a:p>
            <a:pPr algn="just">
              <a:lnSpc>
                <a:spcPct val="107000"/>
              </a:lnSpc>
              <a:spcAft>
                <a:spcPts val="800"/>
              </a:spcAft>
              <a:buSzPts val="1000"/>
              <a:tabLst>
                <a:tab pos="457200" algn="l"/>
              </a:tabLst>
              <a:defRPr/>
            </a:pPr>
            <a:r>
              <a:rPr lang="pl-PL" sz="1600" dirty="0">
                <a:solidFill>
                  <a:srgbClr val="000000"/>
                </a:solidFill>
                <a:latin typeface="+mn-lt"/>
                <a:ea typeface="Times New Roman" panose="02020603050405020304" pitchFamily="18" charset="0"/>
                <a:cs typeface="Tahoma" panose="020B0604030504040204" pitchFamily="34" charset="0"/>
              </a:rPr>
              <a:t>Operatorem publicznego transportu zbiorowego w przewozach kolejowych jest spółka </a:t>
            </a:r>
            <a:r>
              <a:rPr lang="pl-PL" sz="1600" b="1" dirty="0">
                <a:solidFill>
                  <a:srgbClr val="000000"/>
                </a:solidFill>
                <a:latin typeface="+mn-lt"/>
                <a:ea typeface="Times New Roman" panose="02020603050405020304" pitchFamily="18" charset="0"/>
                <a:cs typeface="Tahoma" panose="020B0604030504040204" pitchFamily="34" charset="0"/>
              </a:rPr>
              <a:t>POLREGIO SA, </a:t>
            </a:r>
            <a:r>
              <a:rPr lang="pl-PL" sz="1600" dirty="0">
                <a:solidFill>
                  <a:srgbClr val="000000"/>
                </a:solidFill>
                <a:latin typeface="+mn-lt"/>
                <a:ea typeface="Times New Roman" panose="02020603050405020304" pitchFamily="18" charset="0"/>
                <a:cs typeface="Tahoma" panose="020B0604030504040204" pitchFamily="34" charset="0"/>
              </a:rPr>
              <a:t>która w ramach umowy PSC z Województwem Lubuskim wykonuje </a:t>
            </a:r>
            <a:br>
              <a:rPr lang="pl-PL" sz="1600" dirty="0">
                <a:solidFill>
                  <a:srgbClr val="000000"/>
                </a:solidFill>
                <a:latin typeface="+mn-lt"/>
                <a:ea typeface="Times New Roman" panose="02020603050405020304" pitchFamily="18" charset="0"/>
                <a:cs typeface="Tahoma" panose="020B0604030504040204" pitchFamily="34" charset="0"/>
              </a:rPr>
            </a:br>
            <a:r>
              <a:rPr lang="pl-PL" sz="1600" dirty="0">
                <a:solidFill>
                  <a:srgbClr val="000000"/>
                </a:solidFill>
                <a:latin typeface="+mn-lt"/>
                <a:ea typeface="Times New Roman" panose="02020603050405020304" pitchFamily="18" charset="0"/>
                <a:cs typeface="Tahoma" panose="020B0604030504040204" pitchFamily="34" charset="0"/>
              </a:rPr>
              <a:t>w rozkładzie jazdy 2024/2025 pracę eksploatacyjną na poziomie około </a:t>
            </a:r>
            <a:r>
              <a:rPr lang="pl-PL" sz="1600" b="1" dirty="0">
                <a:solidFill>
                  <a:srgbClr val="000000"/>
                </a:solidFill>
                <a:latin typeface="+mn-lt"/>
                <a:ea typeface="Times New Roman" panose="02020603050405020304" pitchFamily="18" charset="0"/>
                <a:cs typeface="Tahoma" panose="020B0604030504040204" pitchFamily="34" charset="0"/>
              </a:rPr>
              <a:t>4,78 mln pockm </a:t>
            </a:r>
            <a:r>
              <a:rPr lang="pl-PL" sz="1600" dirty="0">
                <a:solidFill>
                  <a:srgbClr val="000000"/>
                </a:solidFill>
                <a:latin typeface="+mn-lt"/>
                <a:ea typeface="Times New Roman" panose="02020603050405020304" pitchFamily="18" charset="0"/>
                <a:cs typeface="Tahoma" panose="020B0604030504040204" pitchFamily="34" charset="0"/>
              </a:rPr>
              <a:t>przy założonym w budżecie dofinansowaniu w wysokości </a:t>
            </a:r>
            <a:r>
              <a:rPr lang="pl-PL" sz="1600" b="1" dirty="0">
                <a:solidFill>
                  <a:srgbClr val="000000"/>
                </a:solidFill>
                <a:latin typeface="+mn-lt"/>
                <a:ea typeface="Times New Roman" panose="02020603050405020304" pitchFamily="18" charset="0"/>
                <a:cs typeface="Tahoma" panose="020B0604030504040204" pitchFamily="34" charset="0"/>
              </a:rPr>
              <a:t>140 mln zł</a:t>
            </a:r>
            <a:r>
              <a:rPr lang="pl-PL" sz="1600" dirty="0">
                <a:solidFill>
                  <a:srgbClr val="000000"/>
                </a:solidFill>
                <a:latin typeface="+mn-lt"/>
                <a:ea typeface="Times New Roman" panose="02020603050405020304" pitchFamily="18" charset="0"/>
                <a:cs typeface="Tahoma" panose="020B0604030504040204" pitchFamily="34" charset="0"/>
              </a:rPr>
              <a:t>.</a:t>
            </a:r>
          </a:p>
          <a:p>
            <a:pPr algn="just">
              <a:lnSpc>
                <a:spcPct val="107000"/>
              </a:lnSpc>
              <a:spcAft>
                <a:spcPts val="800"/>
              </a:spcAft>
              <a:buSzPts val="1000"/>
              <a:tabLst>
                <a:tab pos="457200" algn="l"/>
              </a:tabLst>
              <a:defRPr/>
            </a:pPr>
            <a:r>
              <a:rPr lang="pl-PL" sz="1600" dirty="0">
                <a:solidFill>
                  <a:srgbClr val="000000"/>
                </a:solidFill>
                <a:latin typeface="+mn-lt"/>
                <a:ea typeface="Times New Roman" panose="02020603050405020304" pitchFamily="18" charset="0"/>
                <a:cs typeface="Tahoma" panose="020B0604030504040204" pitchFamily="34" charset="0"/>
              </a:rPr>
              <a:t>Obok POLREGIO SA, na mocy porozumień z Województwem Dolnośląskim trasy </a:t>
            </a:r>
            <a:br>
              <a:rPr lang="pl-PL" sz="1600" dirty="0">
                <a:solidFill>
                  <a:srgbClr val="000000"/>
                </a:solidFill>
                <a:latin typeface="+mn-lt"/>
                <a:ea typeface="Times New Roman" panose="02020603050405020304" pitchFamily="18" charset="0"/>
                <a:cs typeface="Tahoma" panose="020B0604030504040204" pitchFamily="34" charset="0"/>
              </a:rPr>
            </a:br>
            <a:r>
              <a:rPr lang="pl-PL" sz="1600" dirty="0">
                <a:solidFill>
                  <a:srgbClr val="000000"/>
                </a:solidFill>
                <a:latin typeface="+mn-lt"/>
                <a:ea typeface="Times New Roman" panose="02020603050405020304" pitchFamily="18" charset="0"/>
                <a:cs typeface="Tahoma" panose="020B0604030504040204" pitchFamily="34" charset="0"/>
              </a:rPr>
              <a:t>(Wrocław Gł.) Legnica – Żary – </a:t>
            </a:r>
            <a:r>
              <a:rPr lang="pl-PL" sz="1600" dirty="0" err="1">
                <a:solidFill>
                  <a:srgbClr val="000000"/>
                </a:solidFill>
                <a:latin typeface="+mn-lt"/>
                <a:ea typeface="Times New Roman" panose="02020603050405020304" pitchFamily="18" charset="0"/>
                <a:cs typeface="Tahoma" panose="020B0604030504040204" pitchFamily="34" charset="0"/>
              </a:rPr>
              <a:t>Forst</a:t>
            </a:r>
            <a:r>
              <a:rPr lang="pl-PL" sz="1600" dirty="0">
                <a:solidFill>
                  <a:srgbClr val="000000"/>
                </a:solidFill>
                <a:latin typeface="+mn-lt"/>
                <a:ea typeface="Times New Roman" panose="02020603050405020304" pitchFamily="18" charset="0"/>
                <a:cs typeface="Tahoma" panose="020B0604030504040204" pitchFamily="34" charset="0"/>
              </a:rPr>
              <a:t>(</a:t>
            </a:r>
            <a:r>
              <a:rPr lang="pl-PL" sz="1600" dirty="0" err="1">
                <a:solidFill>
                  <a:srgbClr val="000000"/>
                </a:solidFill>
                <a:latin typeface="+mn-lt"/>
                <a:ea typeface="Times New Roman" panose="02020603050405020304" pitchFamily="18" charset="0"/>
                <a:cs typeface="Tahoma" panose="020B0604030504040204" pitchFamily="34" charset="0"/>
              </a:rPr>
              <a:t>Lausitz</a:t>
            </a:r>
            <a:r>
              <a:rPr lang="pl-PL" sz="1600" dirty="0">
                <a:solidFill>
                  <a:srgbClr val="000000"/>
                </a:solidFill>
                <a:latin typeface="+mn-lt"/>
                <a:ea typeface="Times New Roman" panose="02020603050405020304" pitchFamily="18" charset="0"/>
                <a:cs typeface="Tahoma" panose="020B0604030504040204" pitchFamily="34" charset="0"/>
              </a:rPr>
              <a:t>) oraz Wrocław Gł. – Zielona Góra Gł. obsługuje spółka Koleje Dolnośląskie SA a na mocy porozumienia z Województwem Wielkopolskim linie Poznań Gł. – Zbąszynek i Leszno – Zbąszynek obsługuje spółka Koleje Wielkopolskie sp. z o.o.</a:t>
            </a:r>
            <a:endParaRPr lang="pl-PL" sz="1600" dirty="0">
              <a:latin typeface="+mn-lt"/>
              <a:ea typeface="Times New Roman" panose="02020603050405020304" pitchFamily="18" charset="0"/>
              <a:cs typeface="Tahoma" panose="020B0604030504040204" pitchFamily="34" charset="0"/>
            </a:endParaRPr>
          </a:p>
        </p:txBody>
      </p:sp>
    </p:spTree>
  </p:cSld>
  <p:clrMapOvr>
    <a:masterClrMapping/>
  </p:clrMapOvr>
  <p:transition>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D7EE9B-C1FB-AE60-C492-4B889B20309E}"/>
            </a:ext>
          </a:extLst>
        </p:cNvPr>
        <p:cNvGrpSpPr/>
        <p:nvPr/>
      </p:nvGrpSpPr>
      <p:grpSpPr>
        <a:xfrm>
          <a:off x="0" y="0"/>
          <a:ext cx="0" cy="0"/>
          <a:chOff x="0" y="0"/>
          <a:chExt cx="0" cy="0"/>
        </a:xfrm>
      </p:grpSpPr>
      <p:pic>
        <p:nvPicPr>
          <p:cNvPr id="7" name="Obraz 6">
            <a:extLst>
              <a:ext uri="{FF2B5EF4-FFF2-40B4-BE49-F238E27FC236}">
                <a16:creationId xmlns:a16="http://schemas.microsoft.com/office/drawing/2014/main" id="{9BD0DCC6-B469-7CAA-0A5B-402A7A2B6321}"/>
              </a:ext>
            </a:extLst>
          </p:cNvPr>
          <p:cNvPicPr>
            <a:picLocks noChangeAspect="1"/>
          </p:cNvPicPr>
          <p:nvPr/>
        </p:nvPicPr>
        <p:blipFill>
          <a:blip r:embed="rId2">
            <a:grayscl/>
            <a:extLst>
              <a:ext uri="{BEBA8EAE-BF5A-486C-A8C5-ECC9F3942E4B}">
                <a14:imgProps xmlns:a14="http://schemas.microsoft.com/office/drawing/2010/main">
                  <a14:imgLayer r:embed="rId3">
                    <a14:imgEffect>
                      <a14:artisticCutout/>
                    </a14:imgEffect>
                    <a14:imgEffect>
                      <a14:sharpenSoften amount="-13000"/>
                    </a14:imgEffect>
                    <a14:imgEffect>
                      <a14:brightnessContrast bright="65000" contrast="22000"/>
                    </a14:imgEffect>
                  </a14:imgLayer>
                </a14:imgProps>
              </a:ext>
              <a:ext uri="{28A0092B-C50C-407E-A947-70E740481C1C}">
                <a14:useLocalDpi xmlns:a14="http://schemas.microsoft.com/office/drawing/2010/main" val="0"/>
              </a:ext>
            </a:extLst>
          </a:blip>
          <a:srcRect t="17708" b="12268"/>
          <a:stretch/>
        </p:blipFill>
        <p:spPr>
          <a:xfrm>
            <a:off x="0" y="2143978"/>
            <a:ext cx="9144000" cy="4714022"/>
          </a:xfrm>
          <a:prstGeom prst="rect">
            <a:avLst/>
          </a:prstGeom>
        </p:spPr>
      </p:pic>
      <p:cxnSp>
        <p:nvCxnSpPr>
          <p:cNvPr id="6" name="Łącznik prosty 5">
            <a:extLst>
              <a:ext uri="{FF2B5EF4-FFF2-40B4-BE49-F238E27FC236}">
                <a16:creationId xmlns:a16="http://schemas.microsoft.com/office/drawing/2014/main" id="{22CA7637-CB82-950F-A3E0-FA9D5A744DB3}"/>
              </a:ext>
            </a:extLst>
          </p:cNvPr>
          <p:cNvCxnSpPr/>
          <p:nvPr/>
        </p:nvCxnSpPr>
        <p:spPr>
          <a:xfrm>
            <a:off x="428625" y="1214438"/>
            <a:ext cx="8286750" cy="1587"/>
          </a:xfrm>
          <a:prstGeom prst="line">
            <a:avLst/>
          </a:prstGeom>
          <a:ln>
            <a:solidFill>
              <a:srgbClr val="A7C539"/>
            </a:solidFill>
          </a:ln>
        </p:spPr>
        <p:style>
          <a:lnRef idx="1">
            <a:schemeClr val="accent1"/>
          </a:lnRef>
          <a:fillRef idx="0">
            <a:schemeClr val="accent1"/>
          </a:fillRef>
          <a:effectRef idx="0">
            <a:schemeClr val="accent1"/>
          </a:effectRef>
          <a:fontRef idx="minor">
            <a:schemeClr val="tx1"/>
          </a:fontRef>
        </p:style>
      </p:cxnSp>
      <p:cxnSp>
        <p:nvCxnSpPr>
          <p:cNvPr id="8" name="Łącznik prosty 7">
            <a:extLst>
              <a:ext uri="{FF2B5EF4-FFF2-40B4-BE49-F238E27FC236}">
                <a16:creationId xmlns:a16="http://schemas.microsoft.com/office/drawing/2014/main" id="{D77C5A5A-7637-F891-C50B-A439A855F322}"/>
              </a:ext>
            </a:extLst>
          </p:cNvPr>
          <p:cNvCxnSpPr/>
          <p:nvPr/>
        </p:nvCxnSpPr>
        <p:spPr>
          <a:xfrm>
            <a:off x="428625" y="6284913"/>
            <a:ext cx="8286750" cy="1587"/>
          </a:xfrm>
          <a:prstGeom prst="line">
            <a:avLst/>
          </a:prstGeom>
          <a:ln>
            <a:solidFill>
              <a:srgbClr val="147CC1"/>
            </a:solidFill>
          </a:ln>
        </p:spPr>
        <p:style>
          <a:lnRef idx="1">
            <a:schemeClr val="accent1"/>
          </a:lnRef>
          <a:fillRef idx="0">
            <a:schemeClr val="accent1"/>
          </a:fillRef>
          <a:effectRef idx="0">
            <a:schemeClr val="accent1"/>
          </a:effectRef>
          <a:fontRef idx="minor">
            <a:schemeClr val="tx1"/>
          </a:fontRef>
        </p:style>
      </p:cxnSp>
      <p:pic>
        <p:nvPicPr>
          <p:cNvPr id="11269" name="Picture 4">
            <a:extLst>
              <a:ext uri="{FF2B5EF4-FFF2-40B4-BE49-F238E27FC236}">
                <a16:creationId xmlns:a16="http://schemas.microsoft.com/office/drawing/2014/main" id="{1361506F-3804-0B8A-0A88-61A7B39170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113" y="285750"/>
            <a:ext cx="24288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pole tekstowe 3">
            <a:extLst>
              <a:ext uri="{FF2B5EF4-FFF2-40B4-BE49-F238E27FC236}">
                <a16:creationId xmlns:a16="http://schemas.microsoft.com/office/drawing/2014/main" id="{5FB51E1B-76A0-4A6F-1B69-3454EDD7AB4B}"/>
              </a:ext>
            </a:extLst>
          </p:cNvPr>
          <p:cNvSpPr txBox="1">
            <a:spLocks noChangeArrowheads="1"/>
          </p:cNvSpPr>
          <p:nvPr/>
        </p:nvSpPr>
        <p:spPr bwMode="auto">
          <a:xfrm>
            <a:off x="6353089" y="526167"/>
            <a:ext cx="23987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l-PL" altLang="pl-PL" sz="1600" b="1" dirty="0">
                <a:solidFill>
                  <a:srgbClr val="0070C0"/>
                </a:solidFill>
                <a:latin typeface="Arial" panose="020B0604020202020204" pitchFamily="34" charset="0"/>
              </a:rPr>
              <a:t>Przewozy Autobusowe</a:t>
            </a:r>
          </a:p>
        </p:txBody>
      </p:sp>
      <p:sp>
        <p:nvSpPr>
          <p:cNvPr id="4" name="Prostokąt zaokrąglony 16">
            <a:extLst>
              <a:ext uri="{FF2B5EF4-FFF2-40B4-BE49-F238E27FC236}">
                <a16:creationId xmlns:a16="http://schemas.microsoft.com/office/drawing/2014/main" id="{0603E9BB-7985-7A88-771A-471454E62F24}"/>
              </a:ext>
            </a:extLst>
          </p:cNvPr>
          <p:cNvSpPr/>
          <p:nvPr/>
        </p:nvSpPr>
        <p:spPr>
          <a:xfrm>
            <a:off x="457882" y="1926491"/>
            <a:ext cx="212725" cy="21748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 name="pole tekstowe 4">
            <a:extLst>
              <a:ext uri="{FF2B5EF4-FFF2-40B4-BE49-F238E27FC236}">
                <a16:creationId xmlns:a16="http://schemas.microsoft.com/office/drawing/2014/main" id="{2FA1A894-EBDF-41A7-554D-3D0BB3C81EB5}"/>
              </a:ext>
            </a:extLst>
          </p:cNvPr>
          <p:cNvSpPr txBox="1"/>
          <p:nvPr/>
        </p:nvSpPr>
        <p:spPr>
          <a:xfrm>
            <a:off x="900568" y="1843077"/>
            <a:ext cx="7811404" cy="4555093"/>
          </a:xfrm>
          <a:prstGeom prst="rect">
            <a:avLst/>
          </a:prstGeom>
          <a:noFill/>
        </p:spPr>
        <p:txBody>
          <a:bodyPr wrap="square">
            <a:spAutoFit/>
          </a:bodyPr>
          <a:lstStyle>
            <a:lvl1pPr>
              <a:tabLst>
                <a:tab pos="457200" algn="l"/>
              </a:tabLst>
              <a:defRPr>
                <a:solidFill>
                  <a:schemeClr val="tx1"/>
                </a:solidFill>
                <a:latin typeface="Arial" panose="020B0604020202020204" pitchFamily="34" charset="0"/>
              </a:defRPr>
            </a:lvl1pPr>
            <a:lvl2pPr marL="742950" indent="-285750">
              <a:tabLst>
                <a:tab pos="457200" algn="l"/>
              </a:tabLst>
              <a:defRPr>
                <a:solidFill>
                  <a:schemeClr val="tx1"/>
                </a:solidFill>
                <a:latin typeface="Arial" panose="020B0604020202020204" pitchFamily="34" charset="0"/>
              </a:defRPr>
            </a:lvl2pPr>
            <a:lvl3pPr marL="1143000" indent="-228600">
              <a:tabLst>
                <a:tab pos="457200" algn="l"/>
              </a:tabLst>
              <a:defRPr>
                <a:solidFill>
                  <a:schemeClr val="tx1"/>
                </a:solidFill>
                <a:latin typeface="Arial" panose="020B0604020202020204" pitchFamily="34" charset="0"/>
              </a:defRPr>
            </a:lvl3pPr>
            <a:lvl4pPr marL="1600200" indent="-228600">
              <a:tabLst>
                <a:tab pos="457200" algn="l"/>
              </a:tabLst>
              <a:defRPr>
                <a:solidFill>
                  <a:schemeClr val="tx1"/>
                </a:solidFill>
                <a:latin typeface="Arial" panose="020B0604020202020204" pitchFamily="34" charset="0"/>
              </a:defRPr>
            </a:lvl4pPr>
            <a:lvl5pPr marL="2057400" indent="-228600">
              <a:tabLst>
                <a:tab pos="4572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4572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4572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4572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algn="just">
              <a:defRPr/>
            </a:pPr>
            <a:r>
              <a:rPr lang="pl-PL" sz="1600" kern="100" dirty="0">
                <a:latin typeface="Calibri" panose="020F0502020204030204" pitchFamily="34" charset="0"/>
                <a:ea typeface="Calibri" panose="020F0502020204030204" pitchFamily="34" charset="0"/>
                <a:cs typeface="Calibri" panose="020F0502020204030204" pitchFamily="34" charset="0"/>
              </a:rPr>
              <a:t>Po dokonaniu stosownych analiz, w tym również niewymaganych przy tym trybie zawarcia umów, rozeznań cen rynkowych dla 1 wozokilometra na planowanych liniach komunikacyjnych, które wykonywane są mimo wszystko w celu zwiększenia transparentności realizowanego zadania organizacji publicznego transportu zbiorowego, Departament Infrastruktury Transportowej zarekomendował Zarządowi Województwa uruchomienie linii, na co uzyskano zgodę.</a:t>
            </a:r>
          </a:p>
          <a:p>
            <a:pPr algn="just">
              <a:defRPr/>
            </a:pPr>
            <a:endParaRPr lang="pl-PL" sz="1600" kern="100" dirty="0">
              <a:latin typeface="Calibri" panose="020F0502020204030204" pitchFamily="34" charset="0"/>
              <a:ea typeface="Calibri" panose="020F0502020204030204" pitchFamily="34" charset="0"/>
              <a:cs typeface="Calibri" panose="020F0502020204030204" pitchFamily="34" charset="0"/>
            </a:endParaRPr>
          </a:p>
          <a:p>
            <a:pPr algn="just">
              <a:defRPr/>
            </a:pPr>
            <a:endParaRPr lang="pl-PL" sz="1600" kern="100" dirty="0">
              <a:latin typeface="Calibri" panose="020F0502020204030204" pitchFamily="34" charset="0"/>
              <a:ea typeface="Calibri" panose="020F0502020204030204" pitchFamily="34" charset="0"/>
              <a:cs typeface="Calibri" panose="020F0502020204030204" pitchFamily="34" charset="0"/>
            </a:endParaRPr>
          </a:p>
          <a:p>
            <a:pPr algn="just">
              <a:defRPr/>
            </a:pPr>
            <a:r>
              <a:rPr lang="pl-PL" sz="1600" kern="100" dirty="0">
                <a:latin typeface="Calibri" panose="020F0502020204030204" pitchFamily="34" charset="0"/>
                <a:ea typeface="Calibri" panose="020F0502020204030204" pitchFamily="34" charset="0"/>
                <a:cs typeface="Calibri" panose="020F0502020204030204" pitchFamily="34" charset="0"/>
              </a:rPr>
              <a:t>Zgodnie z obowiązującymi przepisami prawa wojewódzkie przewozy autobusowe o charakterze użyteczności publicznej uruchamiane są w oparciu o zapisy art. 22 ust 1 pkt. 1 ustawy z dnia 16 grudnia 2010 r. o publicznym transporcie zbiorowym (Dz. U. z 2023, poz. 2778 ze zm.) tj. poprzez bezpośrednie zawarcie umowy. Tryb ten polega na tym, że umowa zawierana jest bez przeprowadzania postępowania przetargowego. Województwo Lubuskie powierza zatem wykonywanie usługi konkretnemu, wybranemu przez siebie podmiotowi, a kryterium wyboru operatora jest zaproponowana przez potencjalnego wykonawcę - najniższa cena usługi.</a:t>
            </a:r>
          </a:p>
          <a:p>
            <a:pPr algn="just">
              <a:defRPr/>
            </a:pPr>
            <a:endParaRPr lang="pl-PL" sz="1600" kern="100" dirty="0">
              <a:latin typeface="+mj-lt"/>
              <a:ea typeface="Calibri" panose="020F0502020204030204" pitchFamily="34" charset="0"/>
              <a:cs typeface="Times New Roman" panose="02020603050405020304" pitchFamily="18" charset="0"/>
            </a:endParaRPr>
          </a:p>
          <a:p>
            <a:pPr algn="just">
              <a:defRPr/>
            </a:pPr>
            <a:endParaRPr lang="pl-PL" sz="1600" kern="100" dirty="0">
              <a:latin typeface="+mj-lt"/>
              <a:ea typeface="Calibri" panose="020F0502020204030204" pitchFamily="34" charset="0"/>
              <a:cs typeface="Times New Roman" panose="02020603050405020304" pitchFamily="18" charset="0"/>
            </a:endParaRPr>
          </a:p>
        </p:txBody>
      </p:sp>
      <p:sp>
        <p:nvSpPr>
          <p:cNvPr id="2" name="Prostokąt zaokrąglony 16">
            <a:extLst>
              <a:ext uri="{FF2B5EF4-FFF2-40B4-BE49-F238E27FC236}">
                <a16:creationId xmlns:a16="http://schemas.microsoft.com/office/drawing/2014/main" id="{A6ADF938-77E7-A2B5-ECDC-5AF5BF10B848}"/>
              </a:ext>
            </a:extLst>
          </p:cNvPr>
          <p:cNvSpPr/>
          <p:nvPr/>
        </p:nvSpPr>
        <p:spPr>
          <a:xfrm>
            <a:off x="457881" y="3875589"/>
            <a:ext cx="212725" cy="217487"/>
          </a:xfrm>
          <a:prstGeom prst="roundRect">
            <a:avLst>
              <a:gd name="adj"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Tree>
    <p:extLst>
      <p:ext uri="{BB962C8B-B14F-4D97-AF65-F5344CB8AC3E}">
        <p14:creationId xmlns:p14="http://schemas.microsoft.com/office/powerpoint/2010/main" val="145991596"/>
      </p:ext>
    </p:extLst>
  </p:cSld>
  <p:clrMapOvr>
    <a:masterClrMapping/>
  </p:clrMapOvr>
  <p:transition>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CDB1B6-8C44-EDB6-DB7E-553EB078FC9B}"/>
            </a:ext>
          </a:extLst>
        </p:cNvPr>
        <p:cNvGrpSpPr/>
        <p:nvPr/>
      </p:nvGrpSpPr>
      <p:grpSpPr>
        <a:xfrm>
          <a:off x="0" y="0"/>
          <a:ext cx="0" cy="0"/>
          <a:chOff x="0" y="0"/>
          <a:chExt cx="0" cy="0"/>
        </a:xfrm>
      </p:grpSpPr>
      <p:pic>
        <p:nvPicPr>
          <p:cNvPr id="7" name="Obraz 6">
            <a:extLst>
              <a:ext uri="{FF2B5EF4-FFF2-40B4-BE49-F238E27FC236}">
                <a16:creationId xmlns:a16="http://schemas.microsoft.com/office/drawing/2014/main" id="{FD2D27DB-EA24-EA3C-1A80-8F759B0007C2}"/>
              </a:ext>
            </a:extLst>
          </p:cNvPr>
          <p:cNvPicPr>
            <a:picLocks noChangeAspect="1"/>
          </p:cNvPicPr>
          <p:nvPr/>
        </p:nvPicPr>
        <p:blipFill>
          <a:blip r:embed="rId2">
            <a:grayscl/>
            <a:extLst>
              <a:ext uri="{BEBA8EAE-BF5A-486C-A8C5-ECC9F3942E4B}">
                <a14:imgProps xmlns:a14="http://schemas.microsoft.com/office/drawing/2010/main">
                  <a14:imgLayer r:embed="rId3">
                    <a14:imgEffect>
                      <a14:artisticCutout/>
                    </a14:imgEffect>
                    <a14:imgEffect>
                      <a14:sharpenSoften amount="-13000"/>
                    </a14:imgEffect>
                    <a14:imgEffect>
                      <a14:brightnessContrast bright="65000" contrast="22000"/>
                    </a14:imgEffect>
                  </a14:imgLayer>
                </a14:imgProps>
              </a:ext>
              <a:ext uri="{28A0092B-C50C-407E-A947-70E740481C1C}">
                <a14:useLocalDpi xmlns:a14="http://schemas.microsoft.com/office/drawing/2010/main" val="0"/>
              </a:ext>
            </a:extLst>
          </a:blip>
          <a:srcRect t="17708" b="12268"/>
          <a:stretch/>
        </p:blipFill>
        <p:spPr>
          <a:xfrm>
            <a:off x="0" y="2143978"/>
            <a:ext cx="8964488" cy="4714022"/>
          </a:xfrm>
          <a:prstGeom prst="rect">
            <a:avLst/>
          </a:prstGeom>
        </p:spPr>
      </p:pic>
      <p:cxnSp>
        <p:nvCxnSpPr>
          <p:cNvPr id="6" name="Łącznik prosty 5">
            <a:extLst>
              <a:ext uri="{FF2B5EF4-FFF2-40B4-BE49-F238E27FC236}">
                <a16:creationId xmlns:a16="http://schemas.microsoft.com/office/drawing/2014/main" id="{DE0099D5-585D-F5AD-B237-3ABCF9724301}"/>
              </a:ext>
            </a:extLst>
          </p:cNvPr>
          <p:cNvCxnSpPr/>
          <p:nvPr/>
        </p:nvCxnSpPr>
        <p:spPr>
          <a:xfrm>
            <a:off x="428625" y="1214438"/>
            <a:ext cx="8286750" cy="1587"/>
          </a:xfrm>
          <a:prstGeom prst="line">
            <a:avLst/>
          </a:prstGeom>
          <a:ln>
            <a:solidFill>
              <a:srgbClr val="A7C539"/>
            </a:solidFill>
          </a:ln>
        </p:spPr>
        <p:style>
          <a:lnRef idx="1">
            <a:schemeClr val="accent1"/>
          </a:lnRef>
          <a:fillRef idx="0">
            <a:schemeClr val="accent1"/>
          </a:fillRef>
          <a:effectRef idx="0">
            <a:schemeClr val="accent1"/>
          </a:effectRef>
          <a:fontRef idx="minor">
            <a:schemeClr val="tx1"/>
          </a:fontRef>
        </p:style>
      </p:cxnSp>
      <p:cxnSp>
        <p:nvCxnSpPr>
          <p:cNvPr id="8" name="Łącznik prosty 7">
            <a:extLst>
              <a:ext uri="{FF2B5EF4-FFF2-40B4-BE49-F238E27FC236}">
                <a16:creationId xmlns:a16="http://schemas.microsoft.com/office/drawing/2014/main" id="{1DB5414B-0659-5D7E-5E3D-845E699BF4F2}"/>
              </a:ext>
            </a:extLst>
          </p:cNvPr>
          <p:cNvCxnSpPr/>
          <p:nvPr/>
        </p:nvCxnSpPr>
        <p:spPr>
          <a:xfrm>
            <a:off x="428625" y="6284913"/>
            <a:ext cx="8286750" cy="1587"/>
          </a:xfrm>
          <a:prstGeom prst="line">
            <a:avLst/>
          </a:prstGeom>
          <a:ln>
            <a:solidFill>
              <a:srgbClr val="147CC1"/>
            </a:solidFill>
          </a:ln>
        </p:spPr>
        <p:style>
          <a:lnRef idx="1">
            <a:schemeClr val="accent1"/>
          </a:lnRef>
          <a:fillRef idx="0">
            <a:schemeClr val="accent1"/>
          </a:fillRef>
          <a:effectRef idx="0">
            <a:schemeClr val="accent1"/>
          </a:effectRef>
          <a:fontRef idx="minor">
            <a:schemeClr val="tx1"/>
          </a:fontRef>
        </p:style>
      </p:cxnSp>
      <p:pic>
        <p:nvPicPr>
          <p:cNvPr id="11269" name="Picture 4">
            <a:extLst>
              <a:ext uri="{FF2B5EF4-FFF2-40B4-BE49-F238E27FC236}">
                <a16:creationId xmlns:a16="http://schemas.microsoft.com/office/drawing/2014/main" id="{3E946767-FF42-0174-5635-01E5BE7231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113" y="285750"/>
            <a:ext cx="24288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pole tekstowe 3">
            <a:extLst>
              <a:ext uri="{FF2B5EF4-FFF2-40B4-BE49-F238E27FC236}">
                <a16:creationId xmlns:a16="http://schemas.microsoft.com/office/drawing/2014/main" id="{B7FAE3AE-E213-0DA0-5B13-79475F953479}"/>
              </a:ext>
            </a:extLst>
          </p:cNvPr>
          <p:cNvSpPr txBox="1">
            <a:spLocks noChangeArrowheads="1"/>
          </p:cNvSpPr>
          <p:nvPr/>
        </p:nvSpPr>
        <p:spPr bwMode="auto">
          <a:xfrm>
            <a:off x="6353089" y="526167"/>
            <a:ext cx="23987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l-PL" altLang="pl-PL" sz="1600" b="1" dirty="0">
                <a:solidFill>
                  <a:srgbClr val="0070C0"/>
                </a:solidFill>
                <a:latin typeface="Arial" panose="020B0604020202020204" pitchFamily="34" charset="0"/>
              </a:rPr>
              <a:t>Przewozy Autobusowe</a:t>
            </a:r>
          </a:p>
        </p:txBody>
      </p:sp>
      <p:sp>
        <p:nvSpPr>
          <p:cNvPr id="4" name="Prostokąt zaokrąglony 16">
            <a:extLst>
              <a:ext uri="{FF2B5EF4-FFF2-40B4-BE49-F238E27FC236}">
                <a16:creationId xmlns:a16="http://schemas.microsoft.com/office/drawing/2014/main" id="{7900F597-5941-A9F0-0473-C6E944F423F9}"/>
              </a:ext>
            </a:extLst>
          </p:cNvPr>
          <p:cNvSpPr/>
          <p:nvPr/>
        </p:nvSpPr>
        <p:spPr>
          <a:xfrm>
            <a:off x="457882" y="1926491"/>
            <a:ext cx="212725" cy="21748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 name="pole tekstowe 4">
            <a:extLst>
              <a:ext uri="{FF2B5EF4-FFF2-40B4-BE49-F238E27FC236}">
                <a16:creationId xmlns:a16="http://schemas.microsoft.com/office/drawing/2014/main" id="{F5083509-F416-06C8-4E52-E4E2576F7595}"/>
              </a:ext>
            </a:extLst>
          </p:cNvPr>
          <p:cNvSpPr txBox="1"/>
          <p:nvPr/>
        </p:nvSpPr>
        <p:spPr>
          <a:xfrm>
            <a:off x="900568" y="1843077"/>
            <a:ext cx="7811404" cy="1143903"/>
          </a:xfrm>
          <a:prstGeom prst="rect">
            <a:avLst/>
          </a:prstGeom>
          <a:noFill/>
        </p:spPr>
        <p:txBody>
          <a:bodyPr wrap="square">
            <a:spAutoFit/>
          </a:bodyPr>
          <a:lstStyle>
            <a:lvl1pPr>
              <a:tabLst>
                <a:tab pos="457200" algn="l"/>
              </a:tabLst>
              <a:defRPr>
                <a:solidFill>
                  <a:schemeClr val="tx1"/>
                </a:solidFill>
                <a:latin typeface="Arial" panose="020B0604020202020204" pitchFamily="34" charset="0"/>
              </a:defRPr>
            </a:lvl1pPr>
            <a:lvl2pPr marL="742950" indent="-285750">
              <a:tabLst>
                <a:tab pos="457200" algn="l"/>
              </a:tabLst>
              <a:defRPr>
                <a:solidFill>
                  <a:schemeClr val="tx1"/>
                </a:solidFill>
                <a:latin typeface="Arial" panose="020B0604020202020204" pitchFamily="34" charset="0"/>
              </a:defRPr>
            </a:lvl2pPr>
            <a:lvl3pPr marL="1143000" indent="-228600">
              <a:tabLst>
                <a:tab pos="457200" algn="l"/>
              </a:tabLst>
              <a:defRPr>
                <a:solidFill>
                  <a:schemeClr val="tx1"/>
                </a:solidFill>
                <a:latin typeface="Arial" panose="020B0604020202020204" pitchFamily="34" charset="0"/>
              </a:defRPr>
            </a:lvl3pPr>
            <a:lvl4pPr marL="1600200" indent="-228600">
              <a:tabLst>
                <a:tab pos="457200" algn="l"/>
              </a:tabLst>
              <a:defRPr>
                <a:solidFill>
                  <a:schemeClr val="tx1"/>
                </a:solidFill>
                <a:latin typeface="Arial" panose="020B0604020202020204" pitchFamily="34" charset="0"/>
              </a:defRPr>
            </a:lvl4pPr>
            <a:lvl5pPr marL="2057400" indent="-228600">
              <a:tabLst>
                <a:tab pos="4572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4572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4572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4572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algn="just">
              <a:lnSpc>
                <a:spcPts val="1900"/>
              </a:lnSpc>
              <a:spcBef>
                <a:spcPts val="600"/>
              </a:spcBef>
              <a:defRPr/>
            </a:pPr>
            <a:r>
              <a:rPr lang="pl-PL" altLang="pl-PL" sz="1600" b="1" dirty="0">
                <a:solidFill>
                  <a:srgbClr val="000000"/>
                </a:solidFill>
                <a:latin typeface="Calibri" panose="020F0502020204030204" pitchFamily="34" charset="0"/>
                <a:ea typeface="Calibri" panose="020F0502020204030204" pitchFamily="34" charset="0"/>
                <a:cs typeface="Calibri" panose="020F0502020204030204" pitchFamily="34" charset="0"/>
              </a:rPr>
              <a:t>Organizacja publicznego transportu publicznego 2025 rok -   Uruchomienie linii komunikacyjnych od 01 stycznia 2025 w podziale na Operatora Środki dofinansowania od Wojewody Lubuskiego – 4 077 778,50 zł.</a:t>
            </a:r>
          </a:p>
          <a:p>
            <a:pPr algn="just">
              <a:lnSpc>
                <a:spcPts val="1900"/>
              </a:lnSpc>
              <a:spcBef>
                <a:spcPts val="600"/>
              </a:spcBef>
              <a:defRPr/>
            </a:pPr>
            <a:endParaRPr lang="pl-PL" altLang="pl-PL" sz="16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2" name="Symbol zastępczy zawartości 3">
            <a:extLst>
              <a:ext uri="{FF2B5EF4-FFF2-40B4-BE49-F238E27FC236}">
                <a16:creationId xmlns:a16="http://schemas.microsoft.com/office/drawing/2014/main" id="{5B5B7F33-55B8-A698-4C19-98D463403945}"/>
              </a:ext>
            </a:extLst>
          </p:cNvPr>
          <p:cNvGraphicFramePr>
            <a:graphicFrameLocks/>
          </p:cNvGraphicFramePr>
          <p:nvPr>
            <p:extLst>
              <p:ext uri="{D42A27DB-BD31-4B8C-83A1-F6EECF244321}">
                <p14:modId xmlns:p14="http://schemas.microsoft.com/office/powerpoint/2010/main" val="3065473122"/>
              </p:ext>
            </p:extLst>
          </p:nvPr>
        </p:nvGraphicFramePr>
        <p:xfrm>
          <a:off x="721406" y="2856113"/>
          <a:ext cx="7811405" cy="3309190"/>
        </p:xfrm>
        <a:graphic>
          <a:graphicData uri="http://schemas.openxmlformats.org/drawingml/2006/table">
            <a:tbl>
              <a:tblPr firstRow="1" bandRow="1">
                <a:tableStyleId>{5C22544A-7EE6-4342-B048-85BDC9FD1C3A}</a:tableStyleId>
              </a:tblPr>
              <a:tblGrid>
                <a:gridCol w="2144081">
                  <a:extLst>
                    <a:ext uri="{9D8B030D-6E8A-4147-A177-3AD203B41FA5}">
                      <a16:colId xmlns:a16="http://schemas.microsoft.com/office/drawing/2014/main" val="20000"/>
                    </a:ext>
                  </a:extLst>
                </a:gridCol>
                <a:gridCol w="2833662">
                  <a:extLst>
                    <a:ext uri="{9D8B030D-6E8A-4147-A177-3AD203B41FA5}">
                      <a16:colId xmlns:a16="http://schemas.microsoft.com/office/drawing/2014/main" val="20001"/>
                    </a:ext>
                  </a:extLst>
                </a:gridCol>
                <a:gridCol w="2833662">
                  <a:extLst>
                    <a:ext uri="{9D8B030D-6E8A-4147-A177-3AD203B41FA5}">
                      <a16:colId xmlns:a16="http://schemas.microsoft.com/office/drawing/2014/main" val="20002"/>
                    </a:ext>
                  </a:extLst>
                </a:gridCol>
              </a:tblGrid>
              <a:tr h="661838">
                <a:tc>
                  <a:txBody>
                    <a:bodyPr/>
                    <a:lstStyle/>
                    <a:p>
                      <a:pPr algn="ctr"/>
                      <a:endParaRPr lang="pl-PL" sz="1800" dirty="0"/>
                    </a:p>
                    <a:p>
                      <a:pPr algn="ctr"/>
                      <a:r>
                        <a:rPr lang="pl-PL" sz="1800" dirty="0"/>
                        <a:t>Operator</a:t>
                      </a:r>
                    </a:p>
                  </a:txBody>
                  <a:tcPr marL="91442" marR="91442" marT="45724" marB="45724"/>
                </a:tc>
                <a:tc>
                  <a:txBody>
                    <a:bodyPr/>
                    <a:lstStyle/>
                    <a:p>
                      <a:pPr algn="ctr"/>
                      <a:endParaRPr lang="pl-PL" sz="1800" dirty="0"/>
                    </a:p>
                    <a:p>
                      <a:pPr algn="ctr"/>
                      <a:r>
                        <a:rPr lang="pl-PL" sz="1800" dirty="0"/>
                        <a:t>Linia komunikacyjna</a:t>
                      </a:r>
                    </a:p>
                  </a:txBody>
                  <a:tcPr marL="91442" marR="91442" marT="45724" marB="45724"/>
                </a:tc>
                <a:tc>
                  <a:txBody>
                    <a:bodyPr/>
                    <a:lstStyle/>
                    <a:p>
                      <a:pPr algn="ctr"/>
                      <a:endParaRPr lang="pl-PL" sz="1800" dirty="0"/>
                    </a:p>
                    <a:p>
                      <a:pPr algn="ctr"/>
                      <a:r>
                        <a:rPr lang="pl-PL" sz="1800" dirty="0"/>
                        <a:t>Koszt Obsługi</a:t>
                      </a:r>
                    </a:p>
                  </a:txBody>
                  <a:tcPr marL="91442" marR="91442" marT="45724" marB="45724"/>
                </a:tc>
                <a:extLst>
                  <a:ext uri="{0D108BD9-81ED-4DB2-BD59-A6C34878D82A}">
                    <a16:rowId xmlns:a16="http://schemas.microsoft.com/office/drawing/2014/main" val="10000"/>
                  </a:ext>
                </a:extLst>
              </a:tr>
              <a:tr h="661838">
                <a:tc rowSpan="4">
                  <a:txBody>
                    <a:bodyPr/>
                    <a:lstStyle/>
                    <a:p>
                      <a:endParaRPr lang="pl-PL" sz="1800" dirty="0"/>
                    </a:p>
                    <a:p>
                      <a:endParaRPr lang="pl-PL" sz="1800" dirty="0"/>
                    </a:p>
                    <a:p>
                      <a:endParaRPr lang="pl-PL" sz="1800" dirty="0"/>
                    </a:p>
                    <a:p>
                      <a:endParaRPr lang="pl-PL" sz="1800" dirty="0"/>
                    </a:p>
                    <a:p>
                      <a:endParaRPr lang="pl-PL" sz="1800" dirty="0"/>
                    </a:p>
                    <a:p>
                      <a:pPr algn="ctr"/>
                      <a:r>
                        <a:rPr lang="pl-PL" sz="1800" dirty="0" err="1"/>
                        <a:t>Transhand</a:t>
                      </a:r>
                      <a:r>
                        <a:rPr lang="pl-PL" sz="1800" dirty="0"/>
                        <a:t> Sp. </a:t>
                      </a:r>
                      <a:r>
                        <a:rPr lang="pl-PL" sz="1800" dirty="0" err="1"/>
                        <a:t>zo.o</a:t>
                      </a:r>
                      <a:r>
                        <a:rPr lang="pl-PL" sz="1800" dirty="0"/>
                        <a:t>.</a:t>
                      </a:r>
                    </a:p>
                  </a:txBody>
                  <a:tcPr marL="91442" marR="91442" marT="45724" marB="45724"/>
                </a:tc>
                <a:tc>
                  <a:txBody>
                    <a:bodyPr/>
                    <a:lstStyle/>
                    <a:p>
                      <a:r>
                        <a:rPr lang="pl-PL" sz="1800" dirty="0"/>
                        <a:t> Zielona Góra - Cybinka - Słubice </a:t>
                      </a:r>
                    </a:p>
                  </a:txBody>
                  <a:tcPr marL="91442" marR="91442" marT="45724" marB="45724"/>
                </a:tc>
                <a:tc rowSpan="4">
                  <a:txBody>
                    <a:bodyPr/>
                    <a:lstStyle/>
                    <a:p>
                      <a:pPr algn="ctr"/>
                      <a:endParaRPr lang="pl-PL" sz="1800" dirty="0"/>
                    </a:p>
                    <a:p>
                      <a:pPr algn="ctr"/>
                      <a:endParaRPr lang="pl-PL" sz="1800" dirty="0"/>
                    </a:p>
                    <a:p>
                      <a:pPr algn="ctr"/>
                      <a:endParaRPr lang="pl-PL" sz="1800" dirty="0"/>
                    </a:p>
                    <a:p>
                      <a:pPr algn="ctr"/>
                      <a:endParaRPr lang="pl-PL" sz="1800" dirty="0"/>
                    </a:p>
                    <a:p>
                      <a:pPr algn="ctr"/>
                      <a:endParaRPr lang="pl-PL" sz="1800" dirty="0"/>
                    </a:p>
                    <a:p>
                      <a:pPr algn="ctr"/>
                      <a:r>
                        <a:rPr lang="pl-PL" sz="1800" dirty="0"/>
                        <a:t>1 815 671,20 zł</a:t>
                      </a:r>
                    </a:p>
                  </a:txBody>
                  <a:tcPr marL="91442" marR="91442" marT="45724" marB="45724"/>
                </a:tc>
                <a:extLst>
                  <a:ext uri="{0D108BD9-81ED-4DB2-BD59-A6C34878D82A}">
                    <a16:rowId xmlns:a16="http://schemas.microsoft.com/office/drawing/2014/main" val="10001"/>
                  </a:ext>
                </a:extLst>
              </a:tr>
              <a:tr h="661838">
                <a:tc vMerge="1">
                  <a:txBody>
                    <a:bodyPr/>
                    <a:lstStyle/>
                    <a:p>
                      <a:endParaRPr lang="pl-PL" dirty="0"/>
                    </a:p>
                  </a:txBody>
                  <a:tcPr/>
                </a:tc>
                <a:tc>
                  <a:txBody>
                    <a:bodyPr/>
                    <a:lstStyle/>
                    <a:p>
                      <a:r>
                        <a:rPr lang="pl-PL" sz="1800" dirty="0"/>
                        <a:t>Gorzów Wlkp. - Lubniewice - Sulęcin - Słubice </a:t>
                      </a:r>
                    </a:p>
                  </a:txBody>
                  <a:tcPr marL="91442" marR="91442" marT="45724" marB="45724"/>
                </a:tc>
                <a:tc vMerge="1">
                  <a:txBody>
                    <a:bodyPr/>
                    <a:lstStyle/>
                    <a:p>
                      <a:endParaRPr lang="pl-PL" dirty="0"/>
                    </a:p>
                  </a:txBody>
                  <a:tcPr/>
                </a:tc>
                <a:extLst>
                  <a:ext uri="{0D108BD9-81ED-4DB2-BD59-A6C34878D82A}">
                    <a16:rowId xmlns:a16="http://schemas.microsoft.com/office/drawing/2014/main" val="10002"/>
                  </a:ext>
                </a:extLst>
              </a:tr>
              <a:tr h="661838">
                <a:tc vMerge="1">
                  <a:txBody>
                    <a:bodyPr/>
                    <a:lstStyle/>
                    <a:p>
                      <a:endParaRPr lang="pl-PL" dirty="0"/>
                    </a:p>
                  </a:txBody>
                  <a:tcPr/>
                </a:tc>
                <a:tc>
                  <a:txBody>
                    <a:bodyPr/>
                    <a:lstStyle/>
                    <a:p>
                      <a:r>
                        <a:rPr lang="pl-PL" sz="1800" dirty="0"/>
                        <a:t>Słubice - Górzyca - Kostrzyn n/Odrą </a:t>
                      </a:r>
                    </a:p>
                  </a:txBody>
                  <a:tcPr marL="91442" marR="91442" marT="45724" marB="45724"/>
                </a:tc>
                <a:tc vMerge="1">
                  <a:txBody>
                    <a:bodyPr/>
                    <a:lstStyle/>
                    <a:p>
                      <a:endParaRPr lang="pl-PL" dirty="0"/>
                    </a:p>
                  </a:txBody>
                  <a:tcPr/>
                </a:tc>
                <a:extLst>
                  <a:ext uri="{0D108BD9-81ED-4DB2-BD59-A6C34878D82A}">
                    <a16:rowId xmlns:a16="http://schemas.microsoft.com/office/drawing/2014/main" val="10003"/>
                  </a:ext>
                </a:extLst>
              </a:tr>
              <a:tr h="661838">
                <a:tc vMerge="1">
                  <a:txBody>
                    <a:bodyPr/>
                    <a:lstStyle/>
                    <a:p>
                      <a:endParaRPr lang="pl-PL" dirty="0"/>
                    </a:p>
                  </a:txBody>
                  <a:tcPr/>
                </a:tc>
                <a:tc>
                  <a:txBody>
                    <a:bodyPr/>
                    <a:lstStyle/>
                    <a:p>
                      <a:r>
                        <a:rPr lang="pl-PL" sz="1800" dirty="0"/>
                        <a:t> Słubice - Krzeszyce - Gorzów Wlkp. </a:t>
                      </a:r>
                    </a:p>
                  </a:txBody>
                  <a:tcPr marL="91442" marR="91442" marT="45724" marB="45724"/>
                </a:tc>
                <a:tc vMerge="1">
                  <a:txBody>
                    <a:bodyPr/>
                    <a:lstStyle/>
                    <a:p>
                      <a:endParaRPr lang="pl-PL"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53266816"/>
      </p:ext>
    </p:extLst>
  </p:cSld>
  <p:clrMapOvr>
    <a:masterClrMapping/>
  </p:clrMapOvr>
  <p:transition>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27375-2B5D-8D8A-6C56-579A5C9879FD}"/>
            </a:ext>
          </a:extLst>
        </p:cNvPr>
        <p:cNvGrpSpPr/>
        <p:nvPr/>
      </p:nvGrpSpPr>
      <p:grpSpPr>
        <a:xfrm>
          <a:off x="0" y="0"/>
          <a:ext cx="0" cy="0"/>
          <a:chOff x="0" y="0"/>
          <a:chExt cx="0" cy="0"/>
        </a:xfrm>
      </p:grpSpPr>
      <p:pic>
        <p:nvPicPr>
          <p:cNvPr id="7" name="Obraz 6">
            <a:extLst>
              <a:ext uri="{FF2B5EF4-FFF2-40B4-BE49-F238E27FC236}">
                <a16:creationId xmlns:a16="http://schemas.microsoft.com/office/drawing/2014/main" id="{9D998148-05FE-24FC-5BCB-BC0D956B5143}"/>
              </a:ext>
            </a:extLst>
          </p:cNvPr>
          <p:cNvPicPr>
            <a:picLocks noChangeAspect="1"/>
          </p:cNvPicPr>
          <p:nvPr/>
        </p:nvPicPr>
        <p:blipFill>
          <a:blip r:embed="rId2">
            <a:grayscl/>
            <a:extLst>
              <a:ext uri="{BEBA8EAE-BF5A-486C-A8C5-ECC9F3942E4B}">
                <a14:imgProps xmlns:a14="http://schemas.microsoft.com/office/drawing/2010/main">
                  <a14:imgLayer r:embed="rId3">
                    <a14:imgEffect>
                      <a14:artisticCutout/>
                    </a14:imgEffect>
                    <a14:imgEffect>
                      <a14:sharpenSoften amount="-13000"/>
                    </a14:imgEffect>
                    <a14:imgEffect>
                      <a14:brightnessContrast bright="65000" contrast="22000"/>
                    </a14:imgEffect>
                  </a14:imgLayer>
                </a14:imgProps>
              </a:ext>
              <a:ext uri="{28A0092B-C50C-407E-A947-70E740481C1C}">
                <a14:useLocalDpi xmlns:a14="http://schemas.microsoft.com/office/drawing/2010/main" val="0"/>
              </a:ext>
            </a:extLst>
          </a:blip>
          <a:srcRect t="17708" b="12268"/>
          <a:stretch/>
        </p:blipFill>
        <p:spPr>
          <a:xfrm>
            <a:off x="0" y="2143978"/>
            <a:ext cx="9144000" cy="4714022"/>
          </a:xfrm>
          <a:prstGeom prst="rect">
            <a:avLst/>
          </a:prstGeom>
        </p:spPr>
      </p:pic>
      <p:cxnSp>
        <p:nvCxnSpPr>
          <p:cNvPr id="6" name="Łącznik prosty 5">
            <a:extLst>
              <a:ext uri="{FF2B5EF4-FFF2-40B4-BE49-F238E27FC236}">
                <a16:creationId xmlns:a16="http://schemas.microsoft.com/office/drawing/2014/main" id="{E0D67821-FDF1-C0A5-5D0B-91A44820F12A}"/>
              </a:ext>
            </a:extLst>
          </p:cNvPr>
          <p:cNvCxnSpPr/>
          <p:nvPr/>
        </p:nvCxnSpPr>
        <p:spPr>
          <a:xfrm>
            <a:off x="428625" y="1214438"/>
            <a:ext cx="8286750" cy="1587"/>
          </a:xfrm>
          <a:prstGeom prst="line">
            <a:avLst/>
          </a:prstGeom>
          <a:ln>
            <a:solidFill>
              <a:srgbClr val="A7C539"/>
            </a:solidFill>
          </a:ln>
        </p:spPr>
        <p:style>
          <a:lnRef idx="1">
            <a:schemeClr val="accent1"/>
          </a:lnRef>
          <a:fillRef idx="0">
            <a:schemeClr val="accent1"/>
          </a:fillRef>
          <a:effectRef idx="0">
            <a:schemeClr val="accent1"/>
          </a:effectRef>
          <a:fontRef idx="minor">
            <a:schemeClr val="tx1"/>
          </a:fontRef>
        </p:style>
      </p:cxnSp>
      <p:cxnSp>
        <p:nvCxnSpPr>
          <p:cNvPr id="8" name="Łącznik prosty 7">
            <a:extLst>
              <a:ext uri="{FF2B5EF4-FFF2-40B4-BE49-F238E27FC236}">
                <a16:creationId xmlns:a16="http://schemas.microsoft.com/office/drawing/2014/main" id="{F28EFFAD-A2D3-1D16-8911-87676D6C026C}"/>
              </a:ext>
            </a:extLst>
          </p:cNvPr>
          <p:cNvCxnSpPr/>
          <p:nvPr/>
        </p:nvCxnSpPr>
        <p:spPr>
          <a:xfrm>
            <a:off x="428625" y="6284913"/>
            <a:ext cx="8286750" cy="1587"/>
          </a:xfrm>
          <a:prstGeom prst="line">
            <a:avLst/>
          </a:prstGeom>
          <a:ln>
            <a:solidFill>
              <a:srgbClr val="147CC1"/>
            </a:solidFill>
          </a:ln>
        </p:spPr>
        <p:style>
          <a:lnRef idx="1">
            <a:schemeClr val="accent1"/>
          </a:lnRef>
          <a:fillRef idx="0">
            <a:schemeClr val="accent1"/>
          </a:fillRef>
          <a:effectRef idx="0">
            <a:schemeClr val="accent1"/>
          </a:effectRef>
          <a:fontRef idx="minor">
            <a:schemeClr val="tx1"/>
          </a:fontRef>
        </p:style>
      </p:cxnSp>
      <p:pic>
        <p:nvPicPr>
          <p:cNvPr id="11269" name="Picture 4">
            <a:extLst>
              <a:ext uri="{FF2B5EF4-FFF2-40B4-BE49-F238E27FC236}">
                <a16:creationId xmlns:a16="http://schemas.microsoft.com/office/drawing/2014/main" id="{B3848A05-2E98-3A61-54BB-F10DAE12F6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113" y="285750"/>
            <a:ext cx="24288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pole tekstowe 3">
            <a:extLst>
              <a:ext uri="{FF2B5EF4-FFF2-40B4-BE49-F238E27FC236}">
                <a16:creationId xmlns:a16="http://schemas.microsoft.com/office/drawing/2014/main" id="{5FBB2E63-6ADB-8AB6-F59F-1FEF96E0A441}"/>
              </a:ext>
            </a:extLst>
          </p:cNvPr>
          <p:cNvSpPr txBox="1">
            <a:spLocks noChangeArrowheads="1"/>
          </p:cNvSpPr>
          <p:nvPr/>
        </p:nvSpPr>
        <p:spPr bwMode="auto">
          <a:xfrm>
            <a:off x="6353089" y="526167"/>
            <a:ext cx="23987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l-PL" altLang="pl-PL" sz="1600" b="1" dirty="0">
                <a:solidFill>
                  <a:srgbClr val="0070C0"/>
                </a:solidFill>
                <a:latin typeface="Arial" panose="020B0604020202020204" pitchFamily="34" charset="0"/>
              </a:rPr>
              <a:t>Przewozy Autobusowe</a:t>
            </a:r>
          </a:p>
        </p:txBody>
      </p:sp>
      <p:graphicFrame>
        <p:nvGraphicFramePr>
          <p:cNvPr id="2" name="Tabela 1">
            <a:extLst>
              <a:ext uri="{FF2B5EF4-FFF2-40B4-BE49-F238E27FC236}">
                <a16:creationId xmlns:a16="http://schemas.microsoft.com/office/drawing/2014/main" id="{2AA0FC2C-DD8E-CBEE-9566-644EACF7F785}"/>
              </a:ext>
            </a:extLst>
          </p:cNvPr>
          <p:cNvGraphicFramePr>
            <a:graphicFrameLocks noGrp="1"/>
          </p:cNvGraphicFramePr>
          <p:nvPr>
            <p:extLst>
              <p:ext uri="{D42A27DB-BD31-4B8C-83A1-F6EECF244321}">
                <p14:modId xmlns:p14="http://schemas.microsoft.com/office/powerpoint/2010/main" val="3982640480"/>
              </p:ext>
            </p:extLst>
          </p:nvPr>
        </p:nvGraphicFramePr>
        <p:xfrm>
          <a:off x="611188" y="1299043"/>
          <a:ext cx="7921625" cy="4890868"/>
        </p:xfrm>
        <a:graphic>
          <a:graphicData uri="http://schemas.openxmlformats.org/drawingml/2006/table">
            <a:tbl>
              <a:tblPr firstRow="1" bandRow="1">
                <a:tableStyleId>{5C22544A-7EE6-4342-B048-85BDC9FD1C3A}</a:tableStyleId>
              </a:tblPr>
              <a:tblGrid>
                <a:gridCol w="1798253">
                  <a:extLst>
                    <a:ext uri="{9D8B030D-6E8A-4147-A177-3AD203B41FA5}">
                      <a16:colId xmlns:a16="http://schemas.microsoft.com/office/drawing/2014/main" val="20000"/>
                    </a:ext>
                  </a:extLst>
                </a:gridCol>
                <a:gridCol w="3061686">
                  <a:extLst>
                    <a:ext uri="{9D8B030D-6E8A-4147-A177-3AD203B41FA5}">
                      <a16:colId xmlns:a16="http://schemas.microsoft.com/office/drawing/2014/main" val="20001"/>
                    </a:ext>
                  </a:extLst>
                </a:gridCol>
                <a:gridCol w="3061686">
                  <a:extLst>
                    <a:ext uri="{9D8B030D-6E8A-4147-A177-3AD203B41FA5}">
                      <a16:colId xmlns:a16="http://schemas.microsoft.com/office/drawing/2014/main" val="20002"/>
                    </a:ext>
                  </a:extLst>
                </a:gridCol>
              </a:tblGrid>
              <a:tr h="8927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pl-PL" sz="18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pl-PL" sz="1800" dirty="0"/>
                        <a:t>Operator</a:t>
                      </a:r>
                    </a:p>
                    <a:p>
                      <a:endParaRPr lang="pl-PL" sz="1800" dirty="0"/>
                    </a:p>
                  </a:txBody>
                  <a:tcPr marL="91448" marR="91448" marT="45705" marB="4570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l-PL" sz="18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pl-PL" sz="1800" dirty="0"/>
                        <a:t>Linia komunikacyjna </a:t>
                      </a:r>
                    </a:p>
                    <a:p>
                      <a:endParaRPr lang="pl-PL" sz="1800" dirty="0"/>
                    </a:p>
                  </a:txBody>
                  <a:tcPr marL="91448" marR="91448" marT="45705" marB="4570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l-PL" sz="18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pl-PL" sz="1800" dirty="0"/>
                        <a:t>Koszt obsługi</a:t>
                      </a:r>
                    </a:p>
                    <a:p>
                      <a:endParaRPr lang="pl-PL" sz="1800" dirty="0"/>
                    </a:p>
                  </a:txBody>
                  <a:tcPr marL="91448" marR="91448" marT="45705" marB="45705"/>
                </a:tc>
                <a:extLst>
                  <a:ext uri="{0D108BD9-81ED-4DB2-BD59-A6C34878D82A}">
                    <a16:rowId xmlns:a16="http://schemas.microsoft.com/office/drawing/2014/main" val="10000"/>
                  </a:ext>
                </a:extLst>
              </a:tr>
              <a:tr h="565137">
                <a:tc rowSpan="7">
                  <a:txBody>
                    <a:bodyPr/>
                    <a:lstStyle/>
                    <a:p>
                      <a:endParaRPr lang="pl-PL" sz="1600" dirty="0"/>
                    </a:p>
                    <a:p>
                      <a:endParaRPr lang="pl-PL" sz="1600" dirty="0"/>
                    </a:p>
                    <a:p>
                      <a:endParaRPr lang="pl-PL" sz="1600" dirty="0"/>
                    </a:p>
                    <a:p>
                      <a:endParaRPr lang="pl-PL" sz="1600" dirty="0"/>
                    </a:p>
                    <a:p>
                      <a:endParaRPr lang="pl-PL" sz="1600" dirty="0"/>
                    </a:p>
                    <a:p>
                      <a:endParaRPr lang="pl-PL" sz="1600" dirty="0"/>
                    </a:p>
                    <a:p>
                      <a:endParaRPr lang="pl-PL" sz="1600" dirty="0"/>
                    </a:p>
                    <a:p>
                      <a:endParaRPr lang="pl-PL" sz="1600" dirty="0"/>
                    </a:p>
                    <a:p>
                      <a:endParaRPr lang="pl-PL" sz="1600" dirty="0"/>
                    </a:p>
                    <a:p>
                      <a:pPr algn="ctr"/>
                      <a:r>
                        <a:rPr lang="pl-PL" sz="1600" dirty="0"/>
                        <a:t>Feniks V Sp. z o.o.</a:t>
                      </a:r>
                    </a:p>
                  </a:txBody>
                  <a:tcPr marL="91448" marR="91448" marT="45705" marB="45705"/>
                </a:tc>
                <a:tc>
                  <a:txBody>
                    <a:bodyPr/>
                    <a:lstStyle/>
                    <a:p>
                      <a:pPr algn="ctr"/>
                      <a:r>
                        <a:rPr lang="pl-PL" sz="1600" dirty="0"/>
                        <a:t>Lubsko - Stara Woda - Zielona Góra</a:t>
                      </a:r>
                    </a:p>
                  </a:txBody>
                  <a:tcPr marL="91448" marR="91448" marT="45705" marB="45705" anchor="ctr"/>
                </a:tc>
                <a:tc rowSpan="7">
                  <a:txBody>
                    <a:bodyPr/>
                    <a:lstStyle/>
                    <a:p>
                      <a:pPr algn="ctr"/>
                      <a:r>
                        <a:rPr lang="pl-PL" sz="1600" kern="1200" dirty="0">
                          <a:solidFill>
                            <a:schemeClr val="dk1"/>
                          </a:solidFill>
                          <a:effectLst/>
                          <a:latin typeface="+mn-lt"/>
                          <a:ea typeface="+mn-ea"/>
                          <a:cs typeface="+mn-cs"/>
                        </a:rPr>
                        <a:t>3 413 861,25 zł</a:t>
                      </a:r>
                      <a:endParaRPr lang="pl-PL" sz="1600" dirty="0"/>
                    </a:p>
                  </a:txBody>
                  <a:tcPr marL="91448" marR="91448" marT="45705" marB="45705" anchor="ctr"/>
                </a:tc>
                <a:extLst>
                  <a:ext uri="{0D108BD9-81ED-4DB2-BD59-A6C34878D82A}">
                    <a16:rowId xmlns:a16="http://schemas.microsoft.com/office/drawing/2014/main" val="10001"/>
                  </a:ext>
                </a:extLst>
              </a:tr>
              <a:tr h="522772">
                <a:tc vMerge="1">
                  <a:txBody>
                    <a:bodyPr/>
                    <a:lstStyle/>
                    <a:p>
                      <a:endParaRPr lang="pl-PL"/>
                    </a:p>
                  </a:txBody>
                  <a:tcPr/>
                </a:tc>
                <a:tc>
                  <a:txBody>
                    <a:bodyPr/>
                    <a:lstStyle/>
                    <a:p>
                      <a:pPr algn="ctr"/>
                      <a:r>
                        <a:rPr lang="pl-PL" sz="1600" dirty="0"/>
                        <a:t>Lubsko - Jasień - Zielona Góra</a:t>
                      </a:r>
                    </a:p>
                  </a:txBody>
                  <a:tcPr marL="91448" marR="91448" marT="45705" marB="45705" anchor="ctr"/>
                </a:tc>
                <a:tc vMerge="1">
                  <a:txBody>
                    <a:bodyPr/>
                    <a:lstStyle/>
                    <a:p>
                      <a:endParaRPr lang="pl-PL"/>
                    </a:p>
                  </a:txBody>
                  <a:tcPr/>
                </a:tc>
                <a:extLst>
                  <a:ext uri="{0D108BD9-81ED-4DB2-BD59-A6C34878D82A}">
                    <a16:rowId xmlns:a16="http://schemas.microsoft.com/office/drawing/2014/main" val="10002"/>
                  </a:ext>
                </a:extLst>
              </a:tr>
              <a:tr h="571308">
                <a:tc vMerge="1">
                  <a:txBody>
                    <a:bodyPr/>
                    <a:lstStyle/>
                    <a:p>
                      <a:endParaRPr lang="pl-PL"/>
                    </a:p>
                  </a:txBody>
                  <a:tcPr/>
                </a:tc>
                <a:tc>
                  <a:txBody>
                    <a:bodyPr/>
                    <a:lstStyle/>
                    <a:p>
                      <a:pPr algn="ctr"/>
                      <a:r>
                        <a:rPr lang="pl-PL" sz="1600" dirty="0"/>
                        <a:t> Żagań - Jabłonów - Wichów - Zielona Góra</a:t>
                      </a:r>
                    </a:p>
                  </a:txBody>
                  <a:tcPr marL="91448" marR="91448" marT="45705" marB="45705" anchor="ctr"/>
                </a:tc>
                <a:tc vMerge="1">
                  <a:txBody>
                    <a:bodyPr/>
                    <a:lstStyle/>
                    <a:p>
                      <a:endParaRPr lang="pl-PL"/>
                    </a:p>
                  </a:txBody>
                  <a:tcPr/>
                </a:tc>
                <a:extLst>
                  <a:ext uri="{0D108BD9-81ED-4DB2-BD59-A6C34878D82A}">
                    <a16:rowId xmlns:a16="http://schemas.microsoft.com/office/drawing/2014/main" val="10003"/>
                  </a:ext>
                </a:extLst>
              </a:tr>
              <a:tr h="595575">
                <a:tc vMerge="1">
                  <a:txBody>
                    <a:bodyPr/>
                    <a:lstStyle/>
                    <a:p>
                      <a:endParaRPr lang="pl-PL"/>
                    </a:p>
                  </a:txBody>
                  <a:tcPr/>
                </a:tc>
                <a:tc>
                  <a:txBody>
                    <a:bodyPr/>
                    <a:lstStyle/>
                    <a:p>
                      <a:pPr algn="ctr"/>
                      <a:r>
                        <a:rPr lang="pl-PL" sz="1600" dirty="0"/>
                        <a:t>Żagań - Jabłonów - Brzeźnica - Zielona Góra</a:t>
                      </a:r>
                    </a:p>
                  </a:txBody>
                  <a:tcPr marL="91448" marR="91448" marT="45705" marB="45705" anchor="ctr"/>
                </a:tc>
                <a:tc vMerge="1">
                  <a:txBody>
                    <a:bodyPr/>
                    <a:lstStyle/>
                    <a:p>
                      <a:endParaRPr lang="pl-PL"/>
                    </a:p>
                  </a:txBody>
                  <a:tcPr/>
                </a:tc>
                <a:extLst>
                  <a:ext uri="{0D108BD9-81ED-4DB2-BD59-A6C34878D82A}">
                    <a16:rowId xmlns:a16="http://schemas.microsoft.com/office/drawing/2014/main" val="10004"/>
                  </a:ext>
                </a:extLst>
              </a:tr>
              <a:tr h="553211">
                <a:tc vMerge="1">
                  <a:txBody>
                    <a:bodyPr/>
                    <a:lstStyle/>
                    <a:p>
                      <a:endParaRPr lang="pl-PL"/>
                    </a:p>
                  </a:txBody>
                  <a:tcPr/>
                </a:tc>
                <a:tc>
                  <a:txBody>
                    <a:bodyPr/>
                    <a:lstStyle/>
                    <a:p>
                      <a:pPr algn="ctr"/>
                      <a:r>
                        <a:rPr lang="pl-PL" sz="1600" dirty="0"/>
                        <a:t> Żagań - Brzeźnica - Zielona Góra</a:t>
                      </a:r>
                    </a:p>
                  </a:txBody>
                  <a:tcPr marL="91448" marR="91448" marT="45705" marB="45705" anchor="ctr"/>
                </a:tc>
                <a:tc vMerge="1">
                  <a:txBody>
                    <a:bodyPr/>
                    <a:lstStyle/>
                    <a:p>
                      <a:endParaRPr lang="pl-PL"/>
                    </a:p>
                  </a:txBody>
                  <a:tcPr/>
                </a:tc>
                <a:extLst>
                  <a:ext uri="{0D108BD9-81ED-4DB2-BD59-A6C34878D82A}">
                    <a16:rowId xmlns:a16="http://schemas.microsoft.com/office/drawing/2014/main" val="10005"/>
                  </a:ext>
                </a:extLst>
              </a:tr>
              <a:tr h="595576">
                <a:tc vMerge="1">
                  <a:txBody>
                    <a:bodyPr/>
                    <a:lstStyle/>
                    <a:p>
                      <a:endParaRPr lang="pl-PL"/>
                    </a:p>
                  </a:txBody>
                  <a:tcPr/>
                </a:tc>
                <a:tc>
                  <a:txBody>
                    <a:bodyPr/>
                    <a:lstStyle/>
                    <a:p>
                      <a:pPr algn="ctr"/>
                      <a:r>
                        <a:rPr lang="pl-PL" sz="1600" dirty="0"/>
                        <a:t>Żary- Wymiarki- Witoszyn-</a:t>
                      </a:r>
                      <a:r>
                        <a:rPr lang="pl-PL" sz="1600" dirty="0" err="1"/>
                        <a:t>Lutynka</a:t>
                      </a:r>
                      <a:r>
                        <a:rPr lang="pl-PL" sz="1600" dirty="0"/>
                        <a:t> - Żary</a:t>
                      </a:r>
                    </a:p>
                  </a:txBody>
                  <a:tcPr marL="91448" marR="91448" marT="45705" marB="45705" anchor="ctr"/>
                </a:tc>
                <a:tc vMerge="1">
                  <a:txBody>
                    <a:bodyPr/>
                    <a:lstStyle/>
                    <a:p>
                      <a:endParaRPr lang="pl-PL"/>
                    </a:p>
                  </a:txBody>
                  <a:tcPr/>
                </a:tc>
                <a:extLst>
                  <a:ext uri="{0D108BD9-81ED-4DB2-BD59-A6C34878D82A}">
                    <a16:rowId xmlns:a16="http://schemas.microsoft.com/office/drawing/2014/main" val="10006"/>
                  </a:ext>
                </a:extLst>
              </a:tr>
              <a:tr h="565137">
                <a:tc vMerge="1">
                  <a:txBody>
                    <a:bodyPr/>
                    <a:lstStyle/>
                    <a:p>
                      <a:endParaRPr lang="pl-PL"/>
                    </a:p>
                  </a:txBody>
                  <a:tcPr/>
                </a:tc>
                <a:tc>
                  <a:txBody>
                    <a:bodyPr/>
                    <a:lstStyle/>
                    <a:p>
                      <a:pPr algn="ctr"/>
                      <a:r>
                        <a:rPr lang="pl-PL" sz="1600" dirty="0"/>
                        <a:t>Lubsko -Stargard Gubiński - Gubin</a:t>
                      </a:r>
                    </a:p>
                  </a:txBody>
                  <a:tcPr marL="91448" marR="91448" marT="45705" marB="45705" anchor="ctr"/>
                </a:tc>
                <a:tc vMerge="1">
                  <a:txBody>
                    <a:bodyPr/>
                    <a:lstStyle/>
                    <a:p>
                      <a:endParaRPr lang="pl-PL"/>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120251816"/>
      </p:ext>
    </p:extLst>
  </p:cSld>
  <p:clrMapOvr>
    <a:masterClrMapping/>
  </p:clrMapOvr>
  <p:transition>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A26A89-9D65-0476-3D98-420D18955714}"/>
            </a:ext>
          </a:extLst>
        </p:cNvPr>
        <p:cNvGrpSpPr/>
        <p:nvPr/>
      </p:nvGrpSpPr>
      <p:grpSpPr>
        <a:xfrm>
          <a:off x="0" y="0"/>
          <a:ext cx="0" cy="0"/>
          <a:chOff x="0" y="0"/>
          <a:chExt cx="0" cy="0"/>
        </a:xfrm>
      </p:grpSpPr>
      <p:pic>
        <p:nvPicPr>
          <p:cNvPr id="7" name="Obraz 6">
            <a:extLst>
              <a:ext uri="{FF2B5EF4-FFF2-40B4-BE49-F238E27FC236}">
                <a16:creationId xmlns:a16="http://schemas.microsoft.com/office/drawing/2014/main" id="{5EF9FE20-7CA7-DA9F-2D6B-6D521675DC21}"/>
              </a:ext>
            </a:extLst>
          </p:cNvPr>
          <p:cNvPicPr>
            <a:picLocks noChangeAspect="1"/>
          </p:cNvPicPr>
          <p:nvPr/>
        </p:nvPicPr>
        <p:blipFill>
          <a:blip r:embed="rId2">
            <a:grayscl/>
            <a:extLst>
              <a:ext uri="{BEBA8EAE-BF5A-486C-A8C5-ECC9F3942E4B}">
                <a14:imgProps xmlns:a14="http://schemas.microsoft.com/office/drawing/2010/main">
                  <a14:imgLayer r:embed="rId3">
                    <a14:imgEffect>
                      <a14:artisticCutout/>
                    </a14:imgEffect>
                    <a14:imgEffect>
                      <a14:sharpenSoften amount="-13000"/>
                    </a14:imgEffect>
                    <a14:imgEffect>
                      <a14:brightnessContrast bright="65000" contrast="22000"/>
                    </a14:imgEffect>
                  </a14:imgLayer>
                </a14:imgProps>
              </a:ext>
              <a:ext uri="{28A0092B-C50C-407E-A947-70E740481C1C}">
                <a14:useLocalDpi xmlns:a14="http://schemas.microsoft.com/office/drawing/2010/main" val="0"/>
              </a:ext>
            </a:extLst>
          </a:blip>
          <a:srcRect t="17708" b="12268"/>
          <a:stretch/>
        </p:blipFill>
        <p:spPr>
          <a:xfrm>
            <a:off x="0" y="2143978"/>
            <a:ext cx="9144000" cy="4714022"/>
          </a:xfrm>
          <a:prstGeom prst="rect">
            <a:avLst/>
          </a:prstGeom>
        </p:spPr>
      </p:pic>
      <p:cxnSp>
        <p:nvCxnSpPr>
          <p:cNvPr id="6" name="Łącznik prosty 5">
            <a:extLst>
              <a:ext uri="{FF2B5EF4-FFF2-40B4-BE49-F238E27FC236}">
                <a16:creationId xmlns:a16="http://schemas.microsoft.com/office/drawing/2014/main" id="{EAAA6F02-A303-AAC2-F974-D7FAEBADE3A6}"/>
              </a:ext>
            </a:extLst>
          </p:cNvPr>
          <p:cNvCxnSpPr/>
          <p:nvPr/>
        </p:nvCxnSpPr>
        <p:spPr>
          <a:xfrm>
            <a:off x="428625" y="1214438"/>
            <a:ext cx="8286750" cy="1587"/>
          </a:xfrm>
          <a:prstGeom prst="line">
            <a:avLst/>
          </a:prstGeom>
          <a:ln>
            <a:solidFill>
              <a:srgbClr val="A7C539"/>
            </a:solidFill>
          </a:ln>
        </p:spPr>
        <p:style>
          <a:lnRef idx="1">
            <a:schemeClr val="accent1"/>
          </a:lnRef>
          <a:fillRef idx="0">
            <a:schemeClr val="accent1"/>
          </a:fillRef>
          <a:effectRef idx="0">
            <a:schemeClr val="accent1"/>
          </a:effectRef>
          <a:fontRef idx="minor">
            <a:schemeClr val="tx1"/>
          </a:fontRef>
        </p:style>
      </p:cxnSp>
      <p:cxnSp>
        <p:nvCxnSpPr>
          <p:cNvPr id="8" name="Łącznik prosty 7">
            <a:extLst>
              <a:ext uri="{FF2B5EF4-FFF2-40B4-BE49-F238E27FC236}">
                <a16:creationId xmlns:a16="http://schemas.microsoft.com/office/drawing/2014/main" id="{56A5597E-92B5-9734-2105-A74D4AF5594C}"/>
              </a:ext>
            </a:extLst>
          </p:cNvPr>
          <p:cNvCxnSpPr/>
          <p:nvPr/>
        </p:nvCxnSpPr>
        <p:spPr>
          <a:xfrm>
            <a:off x="428625" y="6284913"/>
            <a:ext cx="8286750" cy="1587"/>
          </a:xfrm>
          <a:prstGeom prst="line">
            <a:avLst/>
          </a:prstGeom>
          <a:ln>
            <a:solidFill>
              <a:srgbClr val="147CC1"/>
            </a:solidFill>
          </a:ln>
        </p:spPr>
        <p:style>
          <a:lnRef idx="1">
            <a:schemeClr val="accent1"/>
          </a:lnRef>
          <a:fillRef idx="0">
            <a:schemeClr val="accent1"/>
          </a:fillRef>
          <a:effectRef idx="0">
            <a:schemeClr val="accent1"/>
          </a:effectRef>
          <a:fontRef idx="minor">
            <a:schemeClr val="tx1"/>
          </a:fontRef>
        </p:style>
      </p:cxnSp>
      <p:pic>
        <p:nvPicPr>
          <p:cNvPr id="11269" name="Picture 4">
            <a:extLst>
              <a:ext uri="{FF2B5EF4-FFF2-40B4-BE49-F238E27FC236}">
                <a16:creationId xmlns:a16="http://schemas.microsoft.com/office/drawing/2014/main" id="{37A7A987-A853-DE3C-D552-42D55AF926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113" y="285750"/>
            <a:ext cx="24288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pole tekstowe 3">
            <a:extLst>
              <a:ext uri="{FF2B5EF4-FFF2-40B4-BE49-F238E27FC236}">
                <a16:creationId xmlns:a16="http://schemas.microsoft.com/office/drawing/2014/main" id="{47214543-E0FD-6C21-4FD2-71BAC7852FBC}"/>
              </a:ext>
            </a:extLst>
          </p:cNvPr>
          <p:cNvSpPr txBox="1">
            <a:spLocks noChangeArrowheads="1"/>
          </p:cNvSpPr>
          <p:nvPr/>
        </p:nvSpPr>
        <p:spPr bwMode="auto">
          <a:xfrm>
            <a:off x="6353089" y="526167"/>
            <a:ext cx="23987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l-PL" altLang="pl-PL" sz="1600" b="1" dirty="0">
                <a:solidFill>
                  <a:srgbClr val="0070C0"/>
                </a:solidFill>
                <a:latin typeface="Arial" panose="020B0604020202020204" pitchFamily="34" charset="0"/>
              </a:rPr>
              <a:t>Przewozy Autobusowe</a:t>
            </a:r>
          </a:p>
        </p:txBody>
      </p:sp>
      <p:graphicFrame>
        <p:nvGraphicFramePr>
          <p:cNvPr id="2" name="Tabela 1">
            <a:extLst>
              <a:ext uri="{FF2B5EF4-FFF2-40B4-BE49-F238E27FC236}">
                <a16:creationId xmlns:a16="http://schemas.microsoft.com/office/drawing/2014/main" id="{AA04FBA8-7A3C-F9F6-0073-7404C03F4A57}"/>
              </a:ext>
            </a:extLst>
          </p:cNvPr>
          <p:cNvGraphicFramePr>
            <a:graphicFrameLocks noGrp="1"/>
          </p:cNvGraphicFramePr>
          <p:nvPr>
            <p:extLst>
              <p:ext uri="{D42A27DB-BD31-4B8C-83A1-F6EECF244321}">
                <p14:modId xmlns:p14="http://schemas.microsoft.com/office/powerpoint/2010/main" val="269555826"/>
              </p:ext>
            </p:extLst>
          </p:nvPr>
        </p:nvGraphicFramePr>
        <p:xfrm>
          <a:off x="647700" y="1052735"/>
          <a:ext cx="7848600" cy="2349507"/>
        </p:xfrm>
        <a:graphic>
          <a:graphicData uri="http://schemas.openxmlformats.org/drawingml/2006/table">
            <a:tbl>
              <a:tblPr firstRow="1" bandRow="1">
                <a:tableStyleId>{5C22544A-7EE6-4342-B048-85BDC9FD1C3A}</a:tableStyleId>
              </a:tblPr>
              <a:tblGrid>
                <a:gridCol w="2616200">
                  <a:extLst>
                    <a:ext uri="{9D8B030D-6E8A-4147-A177-3AD203B41FA5}">
                      <a16:colId xmlns:a16="http://schemas.microsoft.com/office/drawing/2014/main" val="20000"/>
                    </a:ext>
                  </a:extLst>
                </a:gridCol>
                <a:gridCol w="2616200">
                  <a:extLst>
                    <a:ext uri="{9D8B030D-6E8A-4147-A177-3AD203B41FA5}">
                      <a16:colId xmlns:a16="http://schemas.microsoft.com/office/drawing/2014/main" val="20001"/>
                    </a:ext>
                  </a:extLst>
                </a:gridCol>
                <a:gridCol w="2616200">
                  <a:extLst>
                    <a:ext uri="{9D8B030D-6E8A-4147-A177-3AD203B41FA5}">
                      <a16:colId xmlns:a16="http://schemas.microsoft.com/office/drawing/2014/main" val="20002"/>
                    </a:ext>
                  </a:extLst>
                </a:gridCol>
              </a:tblGrid>
              <a:tr h="520791">
                <a:tc>
                  <a:txBody>
                    <a:bodyPr/>
                    <a:lstStyle/>
                    <a:p>
                      <a:pPr algn="ctr"/>
                      <a:r>
                        <a:rPr lang="pl-PL" sz="1800" dirty="0"/>
                        <a:t>Operator</a:t>
                      </a:r>
                    </a:p>
                  </a:txBody>
                  <a:tcPr marL="91437" marR="91437" marT="45699" marB="45699"/>
                </a:tc>
                <a:tc>
                  <a:txBody>
                    <a:bodyPr/>
                    <a:lstStyle/>
                    <a:p>
                      <a:pPr algn="ctr"/>
                      <a:r>
                        <a:rPr lang="pl-PL" sz="1800" dirty="0"/>
                        <a:t>Linia komunikacyjna </a:t>
                      </a:r>
                    </a:p>
                  </a:txBody>
                  <a:tcPr marL="91437" marR="91437" marT="45699" marB="45699"/>
                </a:tc>
                <a:tc>
                  <a:txBody>
                    <a:bodyPr/>
                    <a:lstStyle/>
                    <a:p>
                      <a:pPr algn="ctr"/>
                      <a:r>
                        <a:rPr lang="pl-PL" sz="1800" dirty="0"/>
                        <a:t>Koszt obsługi</a:t>
                      </a:r>
                    </a:p>
                  </a:txBody>
                  <a:tcPr marL="91437" marR="91437" marT="45699" marB="45699"/>
                </a:tc>
                <a:extLst>
                  <a:ext uri="{0D108BD9-81ED-4DB2-BD59-A6C34878D82A}">
                    <a16:rowId xmlns:a16="http://schemas.microsoft.com/office/drawing/2014/main" val="10000"/>
                  </a:ext>
                </a:extLst>
              </a:tr>
              <a:tr h="728887">
                <a:tc rowSpan="2">
                  <a:txBody>
                    <a:bodyPr/>
                    <a:lstStyle/>
                    <a:p>
                      <a:pPr algn="ctr"/>
                      <a:endParaRPr lang="pl-PL" sz="1800" dirty="0"/>
                    </a:p>
                    <a:p>
                      <a:pPr algn="ctr"/>
                      <a:endParaRPr lang="pl-PL" sz="1800" dirty="0"/>
                    </a:p>
                    <a:p>
                      <a:pPr algn="ctr"/>
                      <a:r>
                        <a:rPr lang="pl-PL" sz="1800" dirty="0"/>
                        <a:t>MD – BUS Sp. z o.o.</a:t>
                      </a:r>
                    </a:p>
                  </a:txBody>
                  <a:tcPr marL="91437" marR="91437" marT="45699" marB="45699"/>
                </a:tc>
                <a:tc>
                  <a:txBody>
                    <a:bodyPr/>
                    <a:lstStyle/>
                    <a:p>
                      <a:r>
                        <a:rPr lang="pl-PL" sz="1800" dirty="0"/>
                        <a:t>Zielona Góra - Zabór - Bojadła - Sława - Wschowa</a:t>
                      </a:r>
                    </a:p>
                  </a:txBody>
                  <a:tcPr marL="91437" marR="91437" marT="45699" marB="45699"/>
                </a:tc>
                <a:tc rowSpan="2">
                  <a:txBody>
                    <a:bodyPr/>
                    <a:lstStyle/>
                    <a:p>
                      <a:endParaRPr lang="pl-PL" sz="1800" dirty="0"/>
                    </a:p>
                    <a:p>
                      <a:endParaRPr lang="pl-PL" sz="1800" dirty="0"/>
                    </a:p>
                    <a:p>
                      <a:pPr algn="ctr"/>
                      <a:r>
                        <a:rPr lang="pl-PL" sz="1800" dirty="0"/>
                        <a:t>2 384 273,28 zł</a:t>
                      </a:r>
                    </a:p>
                    <a:p>
                      <a:endParaRPr lang="pl-PL" sz="1800" dirty="0"/>
                    </a:p>
                  </a:txBody>
                  <a:tcPr marL="91437" marR="91437" marT="45699" marB="45699"/>
                </a:tc>
                <a:extLst>
                  <a:ext uri="{0D108BD9-81ED-4DB2-BD59-A6C34878D82A}">
                    <a16:rowId xmlns:a16="http://schemas.microsoft.com/office/drawing/2014/main" val="10001"/>
                  </a:ext>
                </a:extLst>
              </a:tr>
              <a:tr h="728887">
                <a:tc vMerge="1">
                  <a:txBody>
                    <a:bodyPr/>
                    <a:lstStyle/>
                    <a:p>
                      <a:endParaRPr lang="pl-PL" dirty="0"/>
                    </a:p>
                  </a:txBody>
                  <a:tcPr/>
                </a:tc>
                <a:tc>
                  <a:txBody>
                    <a:bodyPr/>
                    <a:lstStyle/>
                    <a:p>
                      <a:r>
                        <a:rPr lang="pl-PL" sz="1800" dirty="0"/>
                        <a:t>Zielona Góra - Sulechów - Świebodzin - Międzyrzecz - Sulęcin</a:t>
                      </a:r>
                    </a:p>
                  </a:txBody>
                  <a:tcPr marL="91437" marR="91437" marT="45699" marB="45699"/>
                </a:tc>
                <a:tc vMerge="1">
                  <a:txBody>
                    <a:bodyPr/>
                    <a:lstStyle/>
                    <a:p>
                      <a:endParaRPr lang="pl-PL" dirty="0"/>
                    </a:p>
                  </a:txBody>
                  <a:tcPr/>
                </a:tc>
                <a:extLst>
                  <a:ext uri="{0D108BD9-81ED-4DB2-BD59-A6C34878D82A}">
                    <a16:rowId xmlns:a16="http://schemas.microsoft.com/office/drawing/2014/main" val="10002"/>
                  </a:ext>
                </a:extLst>
              </a:tr>
            </a:tbl>
          </a:graphicData>
        </a:graphic>
      </p:graphicFrame>
      <p:graphicFrame>
        <p:nvGraphicFramePr>
          <p:cNvPr id="3" name="Tabela 2">
            <a:extLst>
              <a:ext uri="{FF2B5EF4-FFF2-40B4-BE49-F238E27FC236}">
                <a16:creationId xmlns:a16="http://schemas.microsoft.com/office/drawing/2014/main" id="{1554931A-0CAC-E269-13ED-FC2DA149961E}"/>
              </a:ext>
            </a:extLst>
          </p:cNvPr>
          <p:cNvGraphicFramePr>
            <a:graphicFrameLocks noGrp="1"/>
          </p:cNvGraphicFramePr>
          <p:nvPr>
            <p:extLst>
              <p:ext uri="{D42A27DB-BD31-4B8C-83A1-F6EECF244321}">
                <p14:modId xmlns:p14="http://schemas.microsoft.com/office/powerpoint/2010/main" val="1725381535"/>
              </p:ext>
            </p:extLst>
          </p:nvPr>
        </p:nvGraphicFramePr>
        <p:xfrm>
          <a:off x="647700" y="3505652"/>
          <a:ext cx="7848599" cy="2731660"/>
        </p:xfrm>
        <a:graphic>
          <a:graphicData uri="http://schemas.openxmlformats.org/drawingml/2006/table">
            <a:tbl>
              <a:tblPr firstRow="1" bandRow="1">
                <a:tableStyleId>{5C22544A-7EE6-4342-B048-85BDC9FD1C3A}</a:tableStyleId>
              </a:tblPr>
              <a:tblGrid>
                <a:gridCol w="2616087">
                  <a:extLst>
                    <a:ext uri="{9D8B030D-6E8A-4147-A177-3AD203B41FA5}">
                      <a16:colId xmlns:a16="http://schemas.microsoft.com/office/drawing/2014/main" val="20000"/>
                    </a:ext>
                  </a:extLst>
                </a:gridCol>
                <a:gridCol w="2616256">
                  <a:extLst>
                    <a:ext uri="{9D8B030D-6E8A-4147-A177-3AD203B41FA5}">
                      <a16:colId xmlns:a16="http://schemas.microsoft.com/office/drawing/2014/main" val="20001"/>
                    </a:ext>
                  </a:extLst>
                </a:gridCol>
                <a:gridCol w="2616256">
                  <a:extLst>
                    <a:ext uri="{9D8B030D-6E8A-4147-A177-3AD203B41FA5}">
                      <a16:colId xmlns:a16="http://schemas.microsoft.com/office/drawing/2014/main" val="20002"/>
                    </a:ext>
                  </a:extLst>
                </a:gridCol>
              </a:tblGrid>
              <a:tr h="682915">
                <a:tc>
                  <a:txBody>
                    <a:bodyPr/>
                    <a:lstStyle/>
                    <a:p>
                      <a:pPr algn="ctr"/>
                      <a:r>
                        <a:rPr lang="pl-PL" sz="1800" dirty="0"/>
                        <a:t>Operator</a:t>
                      </a:r>
                    </a:p>
                  </a:txBody>
                  <a:tcPr marL="91437" marR="91437" marT="45733" marB="45733"/>
                </a:tc>
                <a:tc>
                  <a:txBody>
                    <a:bodyPr/>
                    <a:lstStyle/>
                    <a:p>
                      <a:r>
                        <a:rPr lang="pl-PL" sz="1800" dirty="0"/>
                        <a:t>Linia komunikacyjna </a:t>
                      </a:r>
                    </a:p>
                  </a:txBody>
                  <a:tcPr marL="91437" marR="91437" marT="45733" marB="45733"/>
                </a:tc>
                <a:tc>
                  <a:txBody>
                    <a:bodyPr/>
                    <a:lstStyle/>
                    <a:p>
                      <a:pPr algn="ctr"/>
                      <a:r>
                        <a:rPr lang="pl-PL" sz="1800" dirty="0"/>
                        <a:t>Koszt usługi</a:t>
                      </a:r>
                    </a:p>
                  </a:txBody>
                  <a:tcPr marL="91437" marR="91437" marT="45733" marB="45733"/>
                </a:tc>
                <a:extLst>
                  <a:ext uri="{0D108BD9-81ED-4DB2-BD59-A6C34878D82A}">
                    <a16:rowId xmlns:a16="http://schemas.microsoft.com/office/drawing/2014/main" val="10000"/>
                  </a:ext>
                </a:extLst>
              </a:tr>
              <a:tr h="682915">
                <a:tc rowSpan="3">
                  <a:txBody>
                    <a:bodyPr/>
                    <a:lstStyle/>
                    <a:p>
                      <a:pPr algn="ctr"/>
                      <a:endParaRPr lang="pl-PL" sz="1800" dirty="0"/>
                    </a:p>
                    <a:p>
                      <a:pPr algn="ctr"/>
                      <a:endParaRPr lang="pl-PL" sz="1800" dirty="0"/>
                    </a:p>
                    <a:p>
                      <a:pPr algn="ctr"/>
                      <a:endParaRPr lang="pl-PL" sz="1800" dirty="0"/>
                    </a:p>
                    <a:p>
                      <a:pPr algn="ctr"/>
                      <a:r>
                        <a:rPr lang="pl-PL" sz="1800" dirty="0"/>
                        <a:t>PKS Gorzów Wlkp.</a:t>
                      </a:r>
                    </a:p>
                    <a:p>
                      <a:pPr algn="ctr"/>
                      <a:r>
                        <a:rPr lang="pl-PL" sz="1800" dirty="0"/>
                        <a:t> Sp. z o.o.</a:t>
                      </a:r>
                    </a:p>
                  </a:txBody>
                  <a:tcPr marL="91437" marR="91437" marT="45733" marB="45733"/>
                </a:tc>
                <a:tc>
                  <a:txBody>
                    <a:bodyPr/>
                    <a:lstStyle/>
                    <a:p>
                      <a:r>
                        <a:rPr lang="pl-PL" sz="1800" dirty="0"/>
                        <a:t>Międzyrzecz - Żelechów - Świebodzin</a:t>
                      </a:r>
                    </a:p>
                  </a:txBody>
                  <a:tcPr marL="91437" marR="91437" marT="45733" marB="45733"/>
                </a:tc>
                <a:tc rowSpan="3">
                  <a:txBody>
                    <a:bodyPr/>
                    <a:lstStyle/>
                    <a:p>
                      <a:endParaRPr lang="pl-PL" sz="1800" dirty="0"/>
                    </a:p>
                    <a:p>
                      <a:endParaRPr lang="pl-PL" sz="1800" dirty="0"/>
                    </a:p>
                    <a:p>
                      <a:endParaRPr lang="pl-PL" sz="1800" dirty="0"/>
                    </a:p>
                    <a:p>
                      <a:pPr algn="ctr"/>
                      <a:r>
                        <a:rPr lang="pl-PL" sz="1800" dirty="0"/>
                        <a:t>2 948 198,10 zł</a:t>
                      </a:r>
                    </a:p>
                    <a:p>
                      <a:endParaRPr lang="pl-PL" sz="1800" dirty="0"/>
                    </a:p>
                  </a:txBody>
                  <a:tcPr marL="91437" marR="91437" marT="45733" marB="45733"/>
                </a:tc>
                <a:extLst>
                  <a:ext uri="{0D108BD9-81ED-4DB2-BD59-A6C34878D82A}">
                    <a16:rowId xmlns:a16="http://schemas.microsoft.com/office/drawing/2014/main" val="10001"/>
                  </a:ext>
                </a:extLst>
              </a:tr>
              <a:tr h="682915">
                <a:tc vMerge="1">
                  <a:txBody>
                    <a:bodyPr/>
                    <a:lstStyle/>
                    <a:p>
                      <a:endParaRPr lang="pl-PL" dirty="0"/>
                    </a:p>
                  </a:txBody>
                  <a:tcPr/>
                </a:tc>
                <a:tc>
                  <a:txBody>
                    <a:bodyPr/>
                    <a:lstStyle/>
                    <a:p>
                      <a:r>
                        <a:rPr lang="pl-PL" sz="1800" dirty="0"/>
                        <a:t>Radęcin - Drezdenko - Gościm - Gorzów Wlkp.</a:t>
                      </a:r>
                    </a:p>
                  </a:txBody>
                  <a:tcPr marL="91437" marR="91437" marT="45733" marB="45733"/>
                </a:tc>
                <a:tc vMerge="1">
                  <a:txBody>
                    <a:bodyPr/>
                    <a:lstStyle/>
                    <a:p>
                      <a:endParaRPr lang="pl-PL" dirty="0"/>
                    </a:p>
                  </a:txBody>
                  <a:tcPr/>
                </a:tc>
                <a:extLst>
                  <a:ext uri="{0D108BD9-81ED-4DB2-BD59-A6C34878D82A}">
                    <a16:rowId xmlns:a16="http://schemas.microsoft.com/office/drawing/2014/main" val="10002"/>
                  </a:ext>
                </a:extLst>
              </a:tr>
              <a:tr h="682915">
                <a:tc vMerge="1">
                  <a:txBody>
                    <a:bodyPr/>
                    <a:lstStyle/>
                    <a:p>
                      <a:endParaRPr lang="pl-PL" dirty="0"/>
                    </a:p>
                  </a:txBody>
                  <a:tcPr/>
                </a:tc>
                <a:tc>
                  <a:txBody>
                    <a:bodyPr/>
                    <a:lstStyle/>
                    <a:p>
                      <a:r>
                        <a:rPr lang="pl-PL" sz="1800" dirty="0"/>
                        <a:t>Sulęcin - Krzeszyce - Gorzów Wlkp.</a:t>
                      </a:r>
                    </a:p>
                  </a:txBody>
                  <a:tcPr marL="91437" marR="91437" marT="45733" marB="45733"/>
                </a:tc>
                <a:tc vMerge="1">
                  <a:txBody>
                    <a:bodyPr/>
                    <a:lstStyle/>
                    <a:p>
                      <a:endParaRPr lang="pl-PL"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36054052"/>
      </p:ext>
    </p:extLst>
  </p:cSld>
  <p:clrMapOvr>
    <a:masterClrMapping/>
  </p:clrMapOvr>
  <p:transition>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71A6C-40EF-33C4-E6B0-C7A22ACF2DC9}"/>
            </a:ext>
          </a:extLst>
        </p:cNvPr>
        <p:cNvGrpSpPr/>
        <p:nvPr/>
      </p:nvGrpSpPr>
      <p:grpSpPr>
        <a:xfrm>
          <a:off x="0" y="0"/>
          <a:ext cx="0" cy="0"/>
          <a:chOff x="0" y="0"/>
          <a:chExt cx="0" cy="0"/>
        </a:xfrm>
      </p:grpSpPr>
      <p:pic>
        <p:nvPicPr>
          <p:cNvPr id="7" name="Obraz 6">
            <a:extLst>
              <a:ext uri="{FF2B5EF4-FFF2-40B4-BE49-F238E27FC236}">
                <a16:creationId xmlns:a16="http://schemas.microsoft.com/office/drawing/2014/main" id="{CCC96257-872B-6FF5-B36B-4D6BA435F36F}"/>
              </a:ext>
            </a:extLst>
          </p:cNvPr>
          <p:cNvPicPr>
            <a:picLocks noChangeAspect="1"/>
          </p:cNvPicPr>
          <p:nvPr/>
        </p:nvPicPr>
        <p:blipFill>
          <a:blip r:embed="rId2">
            <a:grayscl/>
            <a:extLst>
              <a:ext uri="{BEBA8EAE-BF5A-486C-A8C5-ECC9F3942E4B}">
                <a14:imgProps xmlns:a14="http://schemas.microsoft.com/office/drawing/2010/main">
                  <a14:imgLayer r:embed="rId3">
                    <a14:imgEffect>
                      <a14:artisticCutout/>
                    </a14:imgEffect>
                    <a14:imgEffect>
                      <a14:sharpenSoften amount="-13000"/>
                    </a14:imgEffect>
                    <a14:imgEffect>
                      <a14:brightnessContrast bright="65000" contrast="22000"/>
                    </a14:imgEffect>
                  </a14:imgLayer>
                </a14:imgProps>
              </a:ext>
              <a:ext uri="{28A0092B-C50C-407E-A947-70E740481C1C}">
                <a14:useLocalDpi xmlns:a14="http://schemas.microsoft.com/office/drawing/2010/main" val="0"/>
              </a:ext>
            </a:extLst>
          </a:blip>
          <a:srcRect t="17708" b="12268"/>
          <a:stretch/>
        </p:blipFill>
        <p:spPr>
          <a:xfrm>
            <a:off x="0" y="2143978"/>
            <a:ext cx="9144000" cy="4714022"/>
          </a:xfrm>
          <a:prstGeom prst="rect">
            <a:avLst/>
          </a:prstGeom>
        </p:spPr>
      </p:pic>
      <p:cxnSp>
        <p:nvCxnSpPr>
          <p:cNvPr id="6" name="Łącznik prosty 5">
            <a:extLst>
              <a:ext uri="{FF2B5EF4-FFF2-40B4-BE49-F238E27FC236}">
                <a16:creationId xmlns:a16="http://schemas.microsoft.com/office/drawing/2014/main" id="{BA89D5F4-E6C2-8236-40A8-9DFBB582CD6A}"/>
              </a:ext>
            </a:extLst>
          </p:cNvPr>
          <p:cNvCxnSpPr/>
          <p:nvPr/>
        </p:nvCxnSpPr>
        <p:spPr>
          <a:xfrm>
            <a:off x="428625" y="1214438"/>
            <a:ext cx="8286750" cy="1587"/>
          </a:xfrm>
          <a:prstGeom prst="line">
            <a:avLst/>
          </a:prstGeom>
          <a:ln>
            <a:solidFill>
              <a:srgbClr val="A7C539"/>
            </a:solidFill>
          </a:ln>
        </p:spPr>
        <p:style>
          <a:lnRef idx="1">
            <a:schemeClr val="accent1"/>
          </a:lnRef>
          <a:fillRef idx="0">
            <a:schemeClr val="accent1"/>
          </a:fillRef>
          <a:effectRef idx="0">
            <a:schemeClr val="accent1"/>
          </a:effectRef>
          <a:fontRef idx="minor">
            <a:schemeClr val="tx1"/>
          </a:fontRef>
        </p:style>
      </p:cxnSp>
      <p:cxnSp>
        <p:nvCxnSpPr>
          <p:cNvPr id="8" name="Łącznik prosty 7">
            <a:extLst>
              <a:ext uri="{FF2B5EF4-FFF2-40B4-BE49-F238E27FC236}">
                <a16:creationId xmlns:a16="http://schemas.microsoft.com/office/drawing/2014/main" id="{9AEA6082-6DB0-C8B5-74E7-6A74DCB13C69}"/>
              </a:ext>
            </a:extLst>
          </p:cNvPr>
          <p:cNvCxnSpPr/>
          <p:nvPr/>
        </p:nvCxnSpPr>
        <p:spPr>
          <a:xfrm>
            <a:off x="428625" y="6284913"/>
            <a:ext cx="8286750" cy="1587"/>
          </a:xfrm>
          <a:prstGeom prst="line">
            <a:avLst/>
          </a:prstGeom>
          <a:ln>
            <a:solidFill>
              <a:srgbClr val="147CC1"/>
            </a:solidFill>
          </a:ln>
        </p:spPr>
        <p:style>
          <a:lnRef idx="1">
            <a:schemeClr val="accent1"/>
          </a:lnRef>
          <a:fillRef idx="0">
            <a:schemeClr val="accent1"/>
          </a:fillRef>
          <a:effectRef idx="0">
            <a:schemeClr val="accent1"/>
          </a:effectRef>
          <a:fontRef idx="minor">
            <a:schemeClr val="tx1"/>
          </a:fontRef>
        </p:style>
      </p:cxnSp>
      <p:pic>
        <p:nvPicPr>
          <p:cNvPr id="11269" name="Picture 4">
            <a:extLst>
              <a:ext uri="{FF2B5EF4-FFF2-40B4-BE49-F238E27FC236}">
                <a16:creationId xmlns:a16="http://schemas.microsoft.com/office/drawing/2014/main" id="{13348CF7-EA97-2D88-DC95-6262806B24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113" y="285750"/>
            <a:ext cx="24288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pole tekstowe 3">
            <a:extLst>
              <a:ext uri="{FF2B5EF4-FFF2-40B4-BE49-F238E27FC236}">
                <a16:creationId xmlns:a16="http://schemas.microsoft.com/office/drawing/2014/main" id="{B47BA8C7-E3C0-6779-A607-3CD141BC6E1F}"/>
              </a:ext>
            </a:extLst>
          </p:cNvPr>
          <p:cNvSpPr txBox="1">
            <a:spLocks noChangeArrowheads="1"/>
          </p:cNvSpPr>
          <p:nvPr/>
        </p:nvSpPr>
        <p:spPr bwMode="auto">
          <a:xfrm>
            <a:off x="6353089" y="526167"/>
            <a:ext cx="23987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l-PL" altLang="pl-PL" sz="1600" b="1" dirty="0">
                <a:solidFill>
                  <a:srgbClr val="0070C0"/>
                </a:solidFill>
                <a:latin typeface="Arial" panose="020B0604020202020204" pitchFamily="34" charset="0"/>
              </a:rPr>
              <a:t>Przewozy Autobusowe</a:t>
            </a:r>
          </a:p>
        </p:txBody>
      </p:sp>
      <p:sp>
        <p:nvSpPr>
          <p:cNvPr id="4" name="Prostokąt zaokrąglony 16">
            <a:extLst>
              <a:ext uri="{FF2B5EF4-FFF2-40B4-BE49-F238E27FC236}">
                <a16:creationId xmlns:a16="http://schemas.microsoft.com/office/drawing/2014/main" id="{2029C60C-F9EA-6300-3A3C-DEDB708AB8F0}"/>
              </a:ext>
            </a:extLst>
          </p:cNvPr>
          <p:cNvSpPr/>
          <p:nvPr/>
        </p:nvSpPr>
        <p:spPr>
          <a:xfrm>
            <a:off x="457882" y="1926491"/>
            <a:ext cx="212725" cy="21748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 name="pole tekstowe 4">
            <a:extLst>
              <a:ext uri="{FF2B5EF4-FFF2-40B4-BE49-F238E27FC236}">
                <a16:creationId xmlns:a16="http://schemas.microsoft.com/office/drawing/2014/main" id="{8B6980EB-98C9-CDF2-1D62-9CF06B8F4969}"/>
              </a:ext>
            </a:extLst>
          </p:cNvPr>
          <p:cNvSpPr txBox="1"/>
          <p:nvPr/>
        </p:nvSpPr>
        <p:spPr>
          <a:xfrm>
            <a:off x="900568" y="1843077"/>
            <a:ext cx="7811404" cy="3965188"/>
          </a:xfrm>
          <a:prstGeom prst="rect">
            <a:avLst/>
          </a:prstGeom>
          <a:noFill/>
        </p:spPr>
        <p:txBody>
          <a:bodyPr wrap="square">
            <a:spAutoFit/>
          </a:bodyPr>
          <a:lstStyle>
            <a:lvl1pPr>
              <a:tabLst>
                <a:tab pos="457200" algn="l"/>
              </a:tabLst>
              <a:defRPr>
                <a:solidFill>
                  <a:schemeClr val="tx1"/>
                </a:solidFill>
                <a:latin typeface="Arial" panose="020B0604020202020204" pitchFamily="34" charset="0"/>
              </a:defRPr>
            </a:lvl1pPr>
            <a:lvl2pPr marL="742950" indent="-285750">
              <a:tabLst>
                <a:tab pos="457200" algn="l"/>
              </a:tabLst>
              <a:defRPr>
                <a:solidFill>
                  <a:schemeClr val="tx1"/>
                </a:solidFill>
                <a:latin typeface="Arial" panose="020B0604020202020204" pitchFamily="34" charset="0"/>
              </a:defRPr>
            </a:lvl2pPr>
            <a:lvl3pPr marL="1143000" indent="-228600">
              <a:tabLst>
                <a:tab pos="457200" algn="l"/>
              </a:tabLst>
              <a:defRPr>
                <a:solidFill>
                  <a:schemeClr val="tx1"/>
                </a:solidFill>
                <a:latin typeface="Arial" panose="020B0604020202020204" pitchFamily="34" charset="0"/>
              </a:defRPr>
            </a:lvl3pPr>
            <a:lvl4pPr marL="1600200" indent="-228600">
              <a:tabLst>
                <a:tab pos="457200" algn="l"/>
              </a:tabLst>
              <a:defRPr>
                <a:solidFill>
                  <a:schemeClr val="tx1"/>
                </a:solidFill>
                <a:latin typeface="Arial" panose="020B0604020202020204" pitchFamily="34" charset="0"/>
              </a:defRPr>
            </a:lvl4pPr>
            <a:lvl5pPr marL="2057400" indent="-228600">
              <a:tabLst>
                <a:tab pos="4572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4572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4572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4572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algn="just">
              <a:lnSpc>
                <a:spcPts val="1900"/>
              </a:lnSpc>
              <a:spcBef>
                <a:spcPts val="600"/>
              </a:spcBef>
              <a:defRPr/>
            </a:pPr>
            <a:r>
              <a:rPr lang="pl-PL" altLang="pl-PL" sz="1600" dirty="0">
                <a:latin typeface="+mn-lt"/>
                <a:ea typeface="Calibri" panose="020F0502020204030204" pitchFamily="34" charset="0"/>
                <a:cs typeface="Times New Roman" panose="02020603050405020304" pitchFamily="18" charset="0"/>
              </a:rPr>
              <a:t>Reagując na potrzeby mieszkańców Województwa Lubuskiego na rok </a:t>
            </a:r>
            <a:r>
              <a:rPr lang="pl-PL" altLang="pl-PL" sz="1600" dirty="0">
                <a:solidFill>
                  <a:srgbClr val="000000"/>
                </a:solidFill>
                <a:latin typeface="+mn-lt"/>
                <a:ea typeface="Calibri" panose="020F0502020204030204" pitchFamily="34" charset="0"/>
                <a:cs typeface="Times New Roman" panose="02020603050405020304" pitchFamily="18" charset="0"/>
              </a:rPr>
              <a:t>2025</a:t>
            </a:r>
            <a:r>
              <a:rPr lang="pl-PL" altLang="pl-PL" sz="1600" dirty="0">
                <a:latin typeface="+mn-lt"/>
                <a:ea typeface="Calibri" panose="020F0502020204030204" pitchFamily="34" charset="0"/>
                <a:cs typeface="Times New Roman" panose="02020603050405020304" pitchFamily="18" charset="0"/>
              </a:rPr>
              <a:t> podpisane zostało porozumienie pomiędzy Województwem Lubuskim a Związkiem Powiatowo - Gminnym Powiatu Żagańskiego w sprawie powierzenia realizacji zadania w zakresie powierzenia realizacji zadania w zakresie organizacji publicznego transportu zbiorowego na 3 liniach użyteczności publicznej tj.:</a:t>
            </a:r>
          </a:p>
          <a:p>
            <a:pPr>
              <a:lnSpc>
                <a:spcPts val="1900"/>
              </a:lnSpc>
              <a:spcBef>
                <a:spcPts val="600"/>
              </a:spcBef>
              <a:defRPr/>
            </a:pPr>
            <a:r>
              <a:rPr lang="pl-PL" altLang="pl-PL" sz="1600" dirty="0">
                <a:latin typeface="+mn-lt"/>
                <a:ea typeface="Calibri" panose="020F0502020204030204" pitchFamily="34" charset="0"/>
                <a:cs typeface="Times New Roman" panose="02020603050405020304" pitchFamily="18" charset="0"/>
              </a:rPr>
              <a:t>	- </a:t>
            </a:r>
            <a:r>
              <a:rPr lang="pl-PL" altLang="pl-PL" sz="1600" b="1" dirty="0">
                <a:solidFill>
                  <a:srgbClr val="000000"/>
                </a:solidFill>
                <a:latin typeface="+mn-lt"/>
                <a:ea typeface="Calibri" panose="020F0502020204030204" pitchFamily="34" charset="0"/>
                <a:cs typeface="Times New Roman" panose="02020603050405020304" pitchFamily="18" charset="0"/>
              </a:rPr>
              <a:t> Żagań – Szprotawa – Długie – Nowe Miasteczko – Nowa Sól,</a:t>
            </a:r>
          </a:p>
          <a:p>
            <a:pPr>
              <a:lnSpc>
                <a:spcPts val="1900"/>
              </a:lnSpc>
              <a:spcBef>
                <a:spcPts val="600"/>
              </a:spcBef>
              <a:defRPr/>
            </a:pPr>
            <a:r>
              <a:rPr lang="pl-PL" altLang="pl-PL" sz="1600" b="1" dirty="0">
                <a:solidFill>
                  <a:srgbClr val="000000"/>
                </a:solidFill>
                <a:latin typeface="+mn-lt"/>
                <a:ea typeface="Calibri" panose="020F0502020204030204" pitchFamily="34" charset="0"/>
                <a:cs typeface="Times New Roman" panose="02020603050405020304" pitchFamily="18" charset="0"/>
              </a:rPr>
              <a:t>	- Szprotawa – Kożuchów – Zielona Góra,</a:t>
            </a:r>
          </a:p>
          <a:p>
            <a:pPr>
              <a:lnSpc>
                <a:spcPts val="1900"/>
              </a:lnSpc>
              <a:spcBef>
                <a:spcPts val="600"/>
              </a:spcBef>
              <a:defRPr/>
            </a:pPr>
            <a:r>
              <a:rPr lang="pl-PL" altLang="pl-PL" sz="1600" b="1" dirty="0">
                <a:solidFill>
                  <a:srgbClr val="000000"/>
                </a:solidFill>
                <a:latin typeface="+mn-lt"/>
                <a:ea typeface="Calibri" panose="020F0502020204030204" pitchFamily="34" charset="0"/>
                <a:cs typeface="Times New Roman" panose="02020603050405020304" pitchFamily="18" charset="0"/>
              </a:rPr>
              <a:t>	- Wiechlice – Szprotawa – Żagań – Żary.</a:t>
            </a:r>
            <a:br>
              <a:rPr lang="pl-PL" altLang="pl-PL" sz="1600" dirty="0">
                <a:latin typeface="+mn-lt"/>
                <a:ea typeface="Calibri" panose="020F0502020204030204" pitchFamily="34" charset="0"/>
                <a:cs typeface="Times New Roman" panose="02020603050405020304" pitchFamily="18" charset="0"/>
              </a:rPr>
            </a:br>
            <a:r>
              <a:rPr lang="pl-PL" altLang="pl-PL" sz="1600" dirty="0">
                <a:latin typeface="+mn-lt"/>
                <a:ea typeface="Calibri" panose="020F0502020204030204" pitchFamily="34" charset="0"/>
                <a:cs typeface="Times New Roman" panose="02020603050405020304" pitchFamily="18" charset="0"/>
              </a:rPr>
              <a:t>     </a:t>
            </a:r>
          </a:p>
          <a:p>
            <a:pPr>
              <a:lnSpc>
                <a:spcPts val="1900"/>
              </a:lnSpc>
              <a:spcBef>
                <a:spcPts val="600"/>
              </a:spcBef>
              <a:defRPr/>
            </a:pPr>
            <a:r>
              <a:rPr lang="pl-PL" altLang="pl-PL" sz="1600" dirty="0">
                <a:latin typeface="+mn-lt"/>
                <a:ea typeface="Calibri" panose="020F0502020204030204" pitchFamily="34" charset="0"/>
                <a:cs typeface="Times New Roman" panose="02020603050405020304" pitchFamily="18" charset="0"/>
              </a:rPr>
              <a:t>Porozumienie zawarte zostało na czas określony od 01.01.2025 do 31.12.2025r . </a:t>
            </a:r>
          </a:p>
          <a:p>
            <a:pPr>
              <a:lnSpc>
                <a:spcPts val="1900"/>
              </a:lnSpc>
              <a:spcBef>
                <a:spcPts val="600"/>
              </a:spcBef>
              <a:defRPr/>
            </a:pPr>
            <a:endParaRPr lang="pl-PL" altLang="pl-PL" sz="1600" dirty="0">
              <a:latin typeface="+mn-lt"/>
              <a:ea typeface="Calibri" panose="020F0502020204030204" pitchFamily="34" charset="0"/>
              <a:cs typeface="Times New Roman" panose="02020603050405020304" pitchFamily="18" charset="0"/>
            </a:endParaRPr>
          </a:p>
          <a:p>
            <a:pPr>
              <a:lnSpc>
                <a:spcPts val="1900"/>
              </a:lnSpc>
              <a:spcBef>
                <a:spcPts val="600"/>
              </a:spcBef>
              <a:defRPr/>
            </a:pPr>
            <a:r>
              <a:rPr lang="pl-PL" altLang="pl-PL" sz="1600" dirty="0">
                <a:latin typeface="+mn-lt"/>
                <a:ea typeface="Calibri" panose="020F0502020204030204" pitchFamily="34" charset="0"/>
                <a:cs typeface="Times New Roman" panose="02020603050405020304" pitchFamily="18" charset="0"/>
              </a:rPr>
              <a:t>Na potrzeby dofinansowania tego zadania Województwo Lubuskie przekazało dotację celową Organizatorowi w wysokości </a:t>
            </a:r>
            <a:r>
              <a:rPr lang="pl-PL" altLang="pl-PL" sz="1600" b="1" dirty="0">
                <a:solidFill>
                  <a:srgbClr val="000000"/>
                </a:solidFill>
                <a:latin typeface="+mn-lt"/>
                <a:ea typeface="Calibri" panose="020F0502020204030204" pitchFamily="34" charset="0"/>
                <a:cs typeface="Times New Roman" panose="02020603050405020304" pitchFamily="18" charset="0"/>
              </a:rPr>
              <a:t>1.093 598,08zł</a:t>
            </a:r>
            <a:r>
              <a:rPr lang="pl-PL" altLang="pl-PL" sz="1600" dirty="0">
                <a:latin typeface="+mn-lt"/>
                <a:ea typeface="Calibri" panose="020F0502020204030204" pitchFamily="34" charset="0"/>
                <a:cs typeface="Times New Roman" panose="02020603050405020304" pitchFamily="18" charset="0"/>
              </a:rPr>
              <a:t>.</a:t>
            </a:r>
            <a:br>
              <a:rPr lang="pl-PL" altLang="pl-PL" sz="1600" dirty="0">
                <a:latin typeface="+mn-lt"/>
                <a:ea typeface="Calibri" panose="020F0502020204030204" pitchFamily="34" charset="0"/>
                <a:cs typeface="Times New Roman" panose="02020603050405020304" pitchFamily="18" charset="0"/>
              </a:rPr>
            </a:br>
            <a:endParaRPr lang="pl-PL" altLang="pl-PL" sz="1600" dirty="0">
              <a:solidFill>
                <a:srgbClr val="000000"/>
              </a:solidFill>
              <a:latin typeface="+mn-lt"/>
              <a:cs typeface="Times New Roman" panose="02020603050405020304" pitchFamily="18" charset="0"/>
            </a:endParaRPr>
          </a:p>
        </p:txBody>
      </p:sp>
      <p:sp>
        <p:nvSpPr>
          <p:cNvPr id="2" name="Prostokąt zaokrąglony 16">
            <a:extLst>
              <a:ext uri="{FF2B5EF4-FFF2-40B4-BE49-F238E27FC236}">
                <a16:creationId xmlns:a16="http://schemas.microsoft.com/office/drawing/2014/main" id="{2AEF1FB0-C3CC-1880-799E-152F97759FB7}"/>
              </a:ext>
            </a:extLst>
          </p:cNvPr>
          <p:cNvSpPr/>
          <p:nvPr/>
        </p:nvSpPr>
        <p:spPr>
          <a:xfrm>
            <a:off x="428625" y="4392245"/>
            <a:ext cx="212725" cy="21748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3" name="Prostokąt zaokrąglony 16">
            <a:extLst>
              <a:ext uri="{FF2B5EF4-FFF2-40B4-BE49-F238E27FC236}">
                <a16:creationId xmlns:a16="http://schemas.microsoft.com/office/drawing/2014/main" id="{97A5D17B-F7BA-B228-A729-2E0A2B8A1EC6}"/>
              </a:ext>
            </a:extLst>
          </p:cNvPr>
          <p:cNvSpPr/>
          <p:nvPr/>
        </p:nvSpPr>
        <p:spPr>
          <a:xfrm>
            <a:off x="428624" y="5048669"/>
            <a:ext cx="212725" cy="21748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Tree>
    <p:extLst>
      <p:ext uri="{BB962C8B-B14F-4D97-AF65-F5344CB8AC3E}">
        <p14:creationId xmlns:p14="http://schemas.microsoft.com/office/powerpoint/2010/main" val="1273890636"/>
      </p:ext>
    </p:extLst>
  </p:cSld>
  <p:clrMapOvr>
    <a:masterClrMapping/>
  </p:clrMapOvr>
  <p:transition>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71A6C-40EF-33C4-E6B0-C7A22ACF2DC9}"/>
            </a:ext>
          </a:extLst>
        </p:cNvPr>
        <p:cNvGrpSpPr/>
        <p:nvPr/>
      </p:nvGrpSpPr>
      <p:grpSpPr>
        <a:xfrm>
          <a:off x="0" y="0"/>
          <a:ext cx="0" cy="0"/>
          <a:chOff x="0" y="0"/>
          <a:chExt cx="0" cy="0"/>
        </a:xfrm>
      </p:grpSpPr>
      <p:pic>
        <p:nvPicPr>
          <p:cNvPr id="7" name="Obraz 6">
            <a:extLst>
              <a:ext uri="{FF2B5EF4-FFF2-40B4-BE49-F238E27FC236}">
                <a16:creationId xmlns:a16="http://schemas.microsoft.com/office/drawing/2014/main" id="{CCC96257-872B-6FF5-B36B-4D6BA435F36F}"/>
              </a:ext>
            </a:extLst>
          </p:cNvPr>
          <p:cNvPicPr>
            <a:picLocks noChangeAspect="1"/>
          </p:cNvPicPr>
          <p:nvPr/>
        </p:nvPicPr>
        <p:blipFill>
          <a:blip r:embed="rId2">
            <a:grayscl/>
            <a:extLst>
              <a:ext uri="{BEBA8EAE-BF5A-486C-A8C5-ECC9F3942E4B}">
                <a14:imgProps xmlns:a14="http://schemas.microsoft.com/office/drawing/2010/main">
                  <a14:imgLayer r:embed="rId3">
                    <a14:imgEffect>
                      <a14:artisticCutout/>
                    </a14:imgEffect>
                    <a14:imgEffect>
                      <a14:sharpenSoften amount="-13000"/>
                    </a14:imgEffect>
                    <a14:imgEffect>
                      <a14:brightnessContrast bright="65000" contrast="22000"/>
                    </a14:imgEffect>
                  </a14:imgLayer>
                </a14:imgProps>
              </a:ext>
              <a:ext uri="{28A0092B-C50C-407E-A947-70E740481C1C}">
                <a14:useLocalDpi xmlns:a14="http://schemas.microsoft.com/office/drawing/2010/main" val="0"/>
              </a:ext>
            </a:extLst>
          </a:blip>
          <a:srcRect t="17708" b="12268"/>
          <a:stretch/>
        </p:blipFill>
        <p:spPr>
          <a:xfrm>
            <a:off x="0" y="2143978"/>
            <a:ext cx="9144000" cy="4714022"/>
          </a:xfrm>
          <a:prstGeom prst="rect">
            <a:avLst/>
          </a:prstGeom>
        </p:spPr>
      </p:pic>
      <p:cxnSp>
        <p:nvCxnSpPr>
          <p:cNvPr id="6" name="Łącznik prosty 5">
            <a:extLst>
              <a:ext uri="{FF2B5EF4-FFF2-40B4-BE49-F238E27FC236}">
                <a16:creationId xmlns:a16="http://schemas.microsoft.com/office/drawing/2014/main" id="{BA89D5F4-E6C2-8236-40A8-9DFBB582CD6A}"/>
              </a:ext>
            </a:extLst>
          </p:cNvPr>
          <p:cNvCxnSpPr/>
          <p:nvPr/>
        </p:nvCxnSpPr>
        <p:spPr>
          <a:xfrm>
            <a:off x="428625" y="1214438"/>
            <a:ext cx="8286750" cy="1587"/>
          </a:xfrm>
          <a:prstGeom prst="line">
            <a:avLst/>
          </a:prstGeom>
          <a:ln>
            <a:solidFill>
              <a:srgbClr val="A7C539"/>
            </a:solidFill>
          </a:ln>
        </p:spPr>
        <p:style>
          <a:lnRef idx="1">
            <a:schemeClr val="accent1"/>
          </a:lnRef>
          <a:fillRef idx="0">
            <a:schemeClr val="accent1"/>
          </a:fillRef>
          <a:effectRef idx="0">
            <a:schemeClr val="accent1"/>
          </a:effectRef>
          <a:fontRef idx="minor">
            <a:schemeClr val="tx1"/>
          </a:fontRef>
        </p:style>
      </p:cxnSp>
      <p:cxnSp>
        <p:nvCxnSpPr>
          <p:cNvPr id="8" name="Łącznik prosty 7">
            <a:extLst>
              <a:ext uri="{FF2B5EF4-FFF2-40B4-BE49-F238E27FC236}">
                <a16:creationId xmlns:a16="http://schemas.microsoft.com/office/drawing/2014/main" id="{9AEA6082-6DB0-C8B5-74E7-6A74DCB13C69}"/>
              </a:ext>
            </a:extLst>
          </p:cNvPr>
          <p:cNvCxnSpPr/>
          <p:nvPr/>
        </p:nvCxnSpPr>
        <p:spPr>
          <a:xfrm>
            <a:off x="428625" y="6284913"/>
            <a:ext cx="8286750" cy="1587"/>
          </a:xfrm>
          <a:prstGeom prst="line">
            <a:avLst/>
          </a:prstGeom>
          <a:ln>
            <a:solidFill>
              <a:srgbClr val="147CC1"/>
            </a:solidFill>
          </a:ln>
        </p:spPr>
        <p:style>
          <a:lnRef idx="1">
            <a:schemeClr val="accent1"/>
          </a:lnRef>
          <a:fillRef idx="0">
            <a:schemeClr val="accent1"/>
          </a:fillRef>
          <a:effectRef idx="0">
            <a:schemeClr val="accent1"/>
          </a:effectRef>
          <a:fontRef idx="minor">
            <a:schemeClr val="tx1"/>
          </a:fontRef>
        </p:style>
      </p:cxnSp>
      <p:pic>
        <p:nvPicPr>
          <p:cNvPr id="11269" name="Picture 4">
            <a:extLst>
              <a:ext uri="{FF2B5EF4-FFF2-40B4-BE49-F238E27FC236}">
                <a16:creationId xmlns:a16="http://schemas.microsoft.com/office/drawing/2014/main" id="{13348CF7-EA97-2D88-DC95-6262806B24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113" y="285750"/>
            <a:ext cx="24288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pole tekstowe 3">
            <a:extLst>
              <a:ext uri="{FF2B5EF4-FFF2-40B4-BE49-F238E27FC236}">
                <a16:creationId xmlns:a16="http://schemas.microsoft.com/office/drawing/2014/main" id="{B47BA8C7-E3C0-6779-A607-3CD141BC6E1F}"/>
              </a:ext>
            </a:extLst>
          </p:cNvPr>
          <p:cNvSpPr txBox="1">
            <a:spLocks noChangeArrowheads="1"/>
          </p:cNvSpPr>
          <p:nvPr/>
        </p:nvSpPr>
        <p:spPr bwMode="auto">
          <a:xfrm>
            <a:off x="6353089" y="526167"/>
            <a:ext cx="23987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l-PL" altLang="pl-PL" sz="1600" b="1" dirty="0">
                <a:solidFill>
                  <a:srgbClr val="0070C0"/>
                </a:solidFill>
                <a:latin typeface="Arial" panose="020B0604020202020204" pitchFamily="34" charset="0"/>
              </a:rPr>
              <a:t>Przewozy Autobusowe</a:t>
            </a:r>
          </a:p>
        </p:txBody>
      </p:sp>
      <p:sp>
        <p:nvSpPr>
          <p:cNvPr id="4" name="Prostokąt zaokrąglony 16">
            <a:extLst>
              <a:ext uri="{FF2B5EF4-FFF2-40B4-BE49-F238E27FC236}">
                <a16:creationId xmlns:a16="http://schemas.microsoft.com/office/drawing/2014/main" id="{2029C60C-F9EA-6300-3A3C-DEDB708AB8F0}"/>
              </a:ext>
            </a:extLst>
          </p:cNvPr>
          <p:cNvSpPr/>
          <p:nvPr/>
        </p:nvSpPr>
        <p:spPr>
          <a:xfrm>
            <a:off x="457882" y="1926491"/>
            <a:ext cx="212725" cy="21748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 name="pole tekstowe 4">
            <a:extLst>
              <a:ext uri="{FF2B5EF4-FFF2-40B4-BE49-F238E27FC236}">
                <a16:creationId xmlns:a16="http://schemas.microsoft.com/office/drawing/2014/main" id="{8B6980EB-98C9-CDF2-1D62-9CF06B8F4969}"/>
              </a:ext>
            </a:extLst>
          </p:cNvPr>
          <p:cNvSpPr txBox="1"/>
          <p:nvPr/>
        </p:nvSpPr>
        <p:spPr>
          <a:xfrm>
            <a:off x="900568" y="1843077"/>
            <a:ext cx="7811404" cy="3965188"/>
          </a:xfrm>
          <a:prstGeom prst="rect">
            <a:avLst/>
          </a:prstGeom>
          <a:noFill/>
        </p:spPr>
        <p:txBody>
          <a:bodyPr wrap="square">
            <a:spAutoFit/>
          </a:bodyPr>
          <a:lstStyle>
            <a:lvl1pPr>
              <a:tabLst>
                <a:tab pos="457200" algn="l"/>
              </a:tabLst>
              <a:defRPr>
                <a:solidFill>
                  <a:schemeClr val="tx1"/>
                </a:solidFill>
                <a:latin typeface="Arial" panose="020B0604020202020204" pitchFamily="34" charset="0"/>
              </a:defRPr>
            </a:lvl1pPr>
            <a:lvl2pPr marL="742950" indent="-285750">
              <a:tabLst>
                <a:tab pos="457200" algn="l"/>
              </a:tabLst>
              <a:defRPr>
                <a:solidFill>
                  <a:schemeClr val="tx1"/>
                </a:solidFill>
                <a:latin typeface="Arial" panose="020B0604020202020204" pitchFamily="34" charset="0"/>
              </a:defRPr>
            </a:lvl2pPr>
            <a:lvl3pPr marL="1143000" indent="-228600">
              <a:tabLst>
                <a:tab pos="457200" algn="l"/>
              </a:tabLst>
              <a:defRPr>
                <a:solidFill>
                  <a:schemeClr val="tx1"/>
                </a:solidFill>
                <a:latin typeface="Arial" panose="020B0604020202020204" pitchFamily="34" charset="0"/>
              </a:defRPr>
            </a:lvl3pPr>
            <a:lvl4pPr marL="1600200" indent="-228600">
              <a:tabLst>
                <a:tab pos="457200" algn="l"/>
              </a:tabLst>
              <a:defRPr>
                <a:solidFill>
                  <a:schemeClr val="tx1"/>
                </a:solidFill>
                <a:latin typeface="Arial" panose="020B0604020202020204" pitchFamily="34" charset="0"/>
              </a:defRPr>
            </a:lvl4pPr>
            <a:lvl5pPr marL="2057400" indent="-228600">
              <a:tabLst>
                <a:tab pos="4572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4572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4572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4572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algn="just">
              <a:lnSpc>
                <a:spcPts val="1900"/>
              </a:lnSpc>
              <a:spcBef>
                <a:spcPts val="600"/>
              </a:spcBef>
              <a:defRPr/>
            </a:pPr>
            <a:r>
              <a:rPr lang="pl-PL" altLang="pl-PL" sz="1600" dirty="0">
                <a:latin typeface="+mn-lt"/>
                <a:ea typeface="Calibri" panose="020F0502020204030204" pitchFamily="34" charset="0"/>
                <a:cs typeface="Times New Roman" panose="02020603050405020304" pitchFamily="18" charset="0"/>
              </a:rPr>
              <a:t>Reagując na potrzeby mieszkańców Województwa Lubuskiego na rok </a:t>
            </a:r>
            <a:r>
              <a:rPr lang="pl-PL" altLang="pl-PL" sz="1600" dirty="0">
                <a:solidFill>
                  <a:srgbClr val="000000"/>
                </a:solidFill>
                <a:latin typeface="+mn-lt"/>
                <a:ea typeface="Calibri" panose="020F0502020204030204" pitchFamily="34" charset="0"/>
                <a:cs typeface="Times New Roman" panose="02020603050405020304" pitchFamily="18" charset="0"/>
              </a:rPr>
              <a:t>2025</a:t>
            </a:r>
            <a:r>
              <a:rPr lang="pl-PL" altLang="pl-PL" sz="1600" dirty="0">
                <a:latin typeface="+mn-lt"/>
                <a:ea typeface="Calibri" panose="020F0502020204030204" pitchFamily="34" charset="0"/>
                <a:cs typeface="Times New Roman" panose="02020603050405020304" pitchFamily="18" charset="0"/>
              </a:rPr>
              <a:t> podpisane zostało porozumienie pomiędzy Województwem Lubuskim a Związkiem Powiatowo - Gminnym Powiatu Żagańskiego w sprawie powierzenia realizacji zadania w zakresie powierzenia realizacji zadania w zakresie organizacji publicznego transportu zbiorowego na 3 liniach użyteczności publicznej tj.:</a:t>
            </a:r>
          </a:p>
          <a:p>
            <a:pPr>
              <a:lnSpc>
                <a:spcPts val="1900"/>
              </a:lnSpc>
              <a:spcBef>
                <a:spcPts val="600"/>
              </a:spcBef>
              <a:defRPr/>
            </a:pPr>
            <a:r>
              <a:rPr lang="pl-PL" altLang="pl-PL" sz="1600" dirty="0">
                <a:latin typeface="+mn-lt"/>
                <a:ea typeface="Calibri" panose="020F0502020204030204" pitchFamily="34" charset="0"/>
                <a:cs typeface="Times New Roman" panose="02020603050405020304" pitchFamily="18" charset="0"/>
              </a:rPr>
              <a:t>	- </a:t>
            </a:r>
            <a:r>
              <a:rPr lang="pl-PL" altLang="pl-PL" sz="1600" b="1" dirty="0">
                <a:solidFill>
                  <a:srgbClr val="000000"/>
                </a:solidFill>
                <a:latin typeface="+mn-lt"/>
                <a:ea typeface="Calibri" panose="020F0502020204030204" pitchFamily="34" charset="0"/>
                <a:cs typeface="Times New Roman" panose="02020603050405020304" pitchFamily="18" charset="0"/>
              </a:rPr>
              <a:t> Żagań – Szprotawa – Długie – Nowe Miasteczko – Nowa Sól,</a:t>
            </a:r>
          </a:p>
          <a:p>
            <a:pPr>
              <a:lnSpc>
                <a:spcPts val="1900"/>
              </a:lnSpc>
              <a:spcBef>
                <a:spcPts val="600"/>
              </a:spcBef>
              <a:defRPr/>
            </a:pPr>
            <a:r>
              <a:rPr lang="pl-PL" altLang="pl-PL" sz="1600" b="1" dirty="0">
                <a:solidFill>
                  <a:srgbClr val="000000"/>
                </a:solidFill>
                <a:latin typeface="+mn-lt"/>
                <a:ea typeface="Calibri" panose="020F0502020204030204" pitchFamily="34" charset="0"/>
                <a:cs typeface="Times New Roman" panose="02020603050405020304" pitchFamily="18" charset="0"/>
              </a:rPr>
              <a:t>	- Szprotawa – Kożuchów – Zielona Góra,</a:t>
            </a:r>
          </a:p>
          <a:p>
            <a:pPr>
              <a:lnSpc>
                <a:spcPts val="1900"/>
              </a:lnSpc>
              <a:spcBef>
                <a:spcPts val="600"/>
              </a:spcBef>
              <a:defRPr/>
            </a:pPr>
            <a:r>
              <a:rPr lang="pl-PL" altLang="pl-PL" sz="1600" b="1" dirty="0">
                <a:solidFill>
                  <a:srgbClr val="000000"/>
                </a:solidFill>
                <a:latin typeface="+mn-lt"/>
                <a:ea typeface="Calibri" panose="020F0502020204030204" pitchFamily="34" charset="0"/>
                <a:cs typeface="Times New Roman" panose="02020603050405020304" pitchFamily="18" charset="0"/>
              </a:rPr>
              <a:t>	- Wiechlice – Szprotawa – Żagań – Żary.</a:t>
            </a:r>
            <a:br>
              <a:rPr lang="pl-PL" altLang="pl-PL" sz="1600" dirty="0">
                <a:latin typeface="+mn-lt"/>
                <a:ea typeface="Calibri" panose="020F0502020204030204" pitchFamily="34" charset="0"/>
                <a:cs typeface="Times New Roman" panose="02020603050405020304" pitchFamily="18" charset="0"/>
              </a:rPr>
            </a:br>
            <a:r>
              <a:rPr lang="pl-PL" altLang="pl-PL" sz="1600" dirty="0">
                <a:latin typeface="+mn-lt"/>
                <a:ea typeface="Calibri" panose="020F0502020204030204" pitchFamily="34" charset="0"/>
                <a:cs typeface="Times New Roman" panose="02020603050405020304" pitchFamily="18" charset="0"/>
              </a:rPr>
              <a:t>     </a:t>
            </a:r>
          </a:p>
          <a:p>
            <a:pPr>
              <a:lnSpc>
                <a:spcPts val="1900"/>
              </a:lnSpc>
              <a:spcBef>
                <a:spcPts val="600"/>
              </a:spcBef>
              <a:defRPr/>
            </a:pPr>
            <a:r>
              <a:rPr lang="pl-PL" altLang="pl-PL" sz="1600" dirty="0">
                <a:latin typeface="+mn-lt"/>
                <a:ea typeface="Calibri" panose="020F0502020204030204" pitchFamily="34" charset="0"/>
                <a:cs typeface="Times New Roman" panose="02020603050405020304" pitchFamily="18" charset="0"/>
              </a:rPr>
              <a:t>Porozumienie zawarte zostało na czas określony od 01.01.2025 do 31.12.2025r . </a:t>
            </a:r>
          </a:p>
          <a:p>
            <a:pPr>
              <a:lnSpc>
                <a:spcPts val="1900"/>
              </a:lnSpc>
              <a:spcBef>
                <a:spcPts val="600"/>
              </a:spcBef>
              <a:defRPr/>
            </a:pPr>
            <a:endParaRPr lang="pl-PL" altLang="pl-PL" sz="1600" dirty="0">
              <a:latin typeface="+mn-lt"/>
              <a:ea typeface="Calibri" panose="020F0502020204030204" pitchFamily="34" charset="0"/>
              <a:cs typeface="Times New Roman" panose="02020603050405020304" pitchFamily="18" charset="0"/>
            </a:endParaRPr>
          </a:p>
          <a:p>
            <a:pPr>
              <a:lnSpc>
                <a:spcPts val="1900"/>
              </a:lnSpc>
              <a:spcBef>
                <a:spcPts val="600"/>
              </a:spcBef>
              <a:defRPr/>
            </a:pPr>
            <a:r>
              <a:rPr lang="pl-PL" altLang="pl-PL" sz="1600" dirty="0">
                <a:latin typeface="+mn-lt"/>
                <a:ea typeface="Calibri" panose="020F0502020204030204" pitchFamily="34" charset="0"/>
                <a:cs typeface="Times New Roman" panose="02020603050405020304" pitchFamily="18" charset="0"/>
              </a:rPr>
              <a:t>Na potrzeby dofinansowania tego zadania Województwo Lubuskie przekazało dotację celową Organizatorowi w wysokości </a:t>
            </a:r>
            <a:r>
              <a:rPr lang="pl-PL" altLang="pl-PL" sz="1600" b="1" dirty="0">
                <a:solidFill>
                  <a:srgbClr val="000000"/>
                </a:solidFill>
                <a:latin typeface="+mn-lt"/>
                <a:ea typeface="Calibri" panose="020F0502020204030204" pitchFamily="34" charset="0"/>
                <a:cs typeface="Times New Roman" panose="02020603050405020304" pitchFamily="18" charset="0"/>
              </a:rPr>
              <a:t>1.093 598,08zł</a:t>
            </a:r>
            <a:r>
              <a:rPr lang="pl-PL" altLang="pl-PL" sz="1600" dirty="0">
                <a:latin typeface="+mn-lt"/>
                <a:ea typeface="Calibri" panose="020F0502020204030204" pitchFamily="34" charset="0"/>
                <a:cs typeface="Times New Roman" panose="02020603050405020304" pitchFamily="18" charset="0"/>
              </a:rPr>
              <a:t>.</a:t>
            </a:r>
            <a:br>
              <a:rPr lang="pl-PL" altLang="pl-PL" sz="1600" dirty="0">
                <a:latin typeface="+mn-lt"/>
                <a:ea typeface="Calibri" panose="020F0502020204030204" pitchFamily="34" charset="0"/>
                <a:cs typeface="Times New Roman" panose="02020603050405020304" pitchFamily="18" charset="0"/>
              </a:rPr>
            </a:br>
            <a:endParaRPr lang="pl-PL" altLang="pl-PL" sz="1600" dirty="0">
              <a:solidFill>
                <a:srgbClr val="000000"/>
              </a:solidFill>
              <a:latin typeface="+mn-lt"/>
              <a:cs typeface="Times New Roman" panose="02020603050405020304" pitchFamily="18" charset="0"/>
            </a:endParaRPr>
          </a:p>
        </p:txBody>
      </p:sp>
      <p:sp>
        <p:nvSpPr>
          <p:cNvPr id="2" name="Prostokąt zaokrąglony 16">
            <a:extLst>
              <a:ext uri="{FF2B5EF4-FFF2-40B4-BE49-F238E27FC236}">
                <a16:creationId xmlns:a16="http://schemas.microsoft.com/office/drawing/2014/main" id="{2AEF1FB0-C3CC-1880-799E-152F97759FB7}"/>
              </a:ext>
            </a:extLst>
          </p:cNvPr>
          <p:cNvSpPr/>
          <p:nvPr/>
        </p:nvSpPr>
        <p:spPr>
          <a:xfrm>
            <a:off x="428625" y="4392245"/>
            <a:ext cx="212725" cy="21748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3" name="Prostokąt zaokrąglony 16">
            <a:extLst>
              <a:ext uri="{FF2B5EF4-FFF2-40B4-BE49-F238E27FC236}">
                <a16:creationId xmlns:a16="http://schemas.microsoft.com/office/drawing/2014/main" id="{97A5D17B-F7BA-B228-A729-2E0A2B8A1EC6}"/>
              </a:ext>
            </a:extLst>
          </p:cNvPr>
          <p:cNvSpPr/>
          <p:nvPr/>
        </p:nvSpPr>
        <p:spPr>
          <a:xfrm>
            <a:off x="428624" y="5048669"/>
            <a:ext cx="212725" cy="21748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Tree>
    <p:extLst>
      <p:ext uri="{BB962C8B-B14F-4D97-AF65-F5344CB8AC3E}">
        <p14:creationId xmlns:p14="http://schemas.microsoft.com/office/powerpoint/2010/main" val="3330522574"/>
      </p:ext>
    </p:extLst>
  </p:cSld>
  <p:clrMapOvr>
    <a:masterClrMapping/>
  </p:clrMapOvr>
  <p:transition>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E3B461-3E86-47A2-9249-09CF359A9089}"/>
            </a:ext>
          </a:extLst>
        </p:cNvPr>
        <p:cNvGrpSpPr/>
        <p:nvPr/>
      </p:nvGrpSpPr>
      <p:grpSpPr>
        <a:xfrm>
          <a:off x="0" y="0"/>
          <a:ext cx="0" cy="0"/>
          <a:chOff x="0" y="0"/>
          <a:chExt cx="0" cy="0"/>
        </a:xfrm>
      </p:grpSpPr>
      <p:pic>
        <p:nvPicPr>
          <p:cNvPr id="7" name="Obraz 6">
            <a:extLst>
              <a:ext uri="{FF2B5EF4-FFF2-40B4-BE49-F238E27FC236}">
                <a16:creationId xmlns:a16="http://schemas.microsoft.com/office/drawing/2014/main" id="{9127F708-6AD3-8FB4-CF10-7834AC7E0496}"/>
              </a:ext>
            </a:extLst>
          </p:cNvPr>
          <p:cNvPicPr>
            <a:picLocks noChangeAspect="1"/>
          </p:cNvPicPr>
          <p:nvPr/>
        </p:nvPicPr>
        <p:blipFill>
          <a:blip r:embed="rId2">
            <a:grayscl/>
            <a:extLst>
              <a:ext uri="{BEBA8EAE-BF5A-486C-A8C5-ECC9F3942E4B}">
                <a14:imgProps xmlns:a14="http://schemas.microsoft.com/office/drawing/2010/main">
                  <a14:imgLayer r:embed="rId3">
                    <a14:imgEffect>
                      <a14:artisticCutout/>
                    </a14:imgEffect>
                    <a14:imgEffect>
                      <a14:sharpenSoften amount="-13000"/>
                    </a14:imgEffect>
                    <a14:imgEffect>
                      <a14:brightnessContrast bright="65000" contrast="22000"/>
                    </a14:imgEffect>
                  </a14:imgLayer>
                </a14:imgProps>
              </a:ext>
              <a:ext uri="{28A0092B-C50C-407E-A947-70E740481C1C}">
                <a14:useLocalDpi xmlns:a14="http://schemas.microsoft.com/office/drawing/2010/main" val="0"/>
              </a:ext>
            </a:extLst>
          </a:blip>
          <a:srcRect t="17708" b="12268"/>
          <a:stretch/>
        </p:blipFill>
        <p:spPr>
          <a:xfrm>
            <a:off x="0" y="2143978"/>
            <a:ext cx="9144000" cy="4714022"/>
          </a:xfrm>
          <a:prstGeom prst="rect">
            <a:avLst/>
          </a:prstGeom>
        </p:spPr>
      </p:pic>
      <p:cxnSp>
        <p:nvCxnSpPr>
          <p:cNvPr id="6" name="Łącznik prosty 5">
            <a:extLst>
              <a:ext uri="{FF2B5EF4-FFF2-40B4-BE49-F238E27FC236}">
                <a16:creationId xmlns:a16="http://schemas.microsoft.com/office/drawing/2014/main" id="{1B699F8E-31EA-6025-F706-085070DFBE72}"/>
              </a:ext>
            </a:extLst>
          </p:cNvPr>
          <p:cNvCxnSpPr/>
          <p:nvPr/>
        </p:nvCxnSpPr>
        <p:spPr>
          <a:xfrm>
            <a:off x="428625" y="1214438"/>
            <a:ext cx="8286750" cy="1587"/>
          </a:xfrm>
          <a:prstGeom prst="line">
            <a:avLst/>
          </a:prstGeom>
          <a:ln>
            <a:solidFill>
              <a:srgbClr val="A7C539"/>
            </a:solidFill>
          </a:ln>
        </p:spPr>
        <p:style>
          <a:lnRef idx="1">
            <a:schemeClr val="accent1"/>
          </a:lnRef>
          <a:fillRef idx="0">
            <a:schemeClr val="accent1"/>
          </a:fillRef>
          <a:effectRef idx="0">
            <a:schemeClr val="accent1"/>
          </a:effectRef>
          <a:fontRef idx="minor">
            <a:schemeClr val="tx1"/>
          </a:fontRef>
        </p:style>
      </p:cxnSp>
      <p:cxnSp>
        <p:nvCxnSpPr>
          <p:cNvPr id="8" name="Łącznik prosty 7">
            <a:extLst>
              <a:ext uri="{FF2B5EF4-FFF2-40B4-BE49-F238E27FC236}">
                <a16:creationId xmlns:a16="http://schemas.microsoft.com/office/drawing/2014/main" id="{C7044553-7C0E-6FF8-2488-A19DBCB11A7A}"/>
              </a:ext>
            </a:extLst>
          </p:cNvPr>
          <p:cNvCxnSpPr/>
          <p:nvPr/>
        </p:nvCxnSpPr>
        <p:spPr>
          <a:xfrm>
            <a:off x="428625" y="6284913"/>
            <a:ext cx="8286750" cy="1587"/>
          </a:xfrm>
          <a:prstGeom prst="line">
            <a:avLst/>
          </a:prstGeom>
          <a:ln>
            <a:solidFill>
              <a:srgbClr val="147CC1"/>
            </a:solidFill>
          </a:ln>
        </p:spPr>
        <p:style>
          <a:lnRef idx="1">
            <a:schemeClr val="accent1"/>
          </a:lnRef>
          <a:fillRef idx="0">
            <a:schemeClr val="accent1"/>
          </a:fillRef>
          <a:effectRef idx="0">
            <a:schemeClr val="accent1"/>
          </a:effectRef>
          <a:fontRef idx="minor">
            <a:schemeClr val="tx1"/>
          </a:fontRef>
        </p:style>
      </p:cxnSp>
      <p:pic>
        <p:nvPicPr>
          <p:cNvPr id="11269" name="Picture 4">
            <a:extLst>
              <a:ext uri="{FF2B5EF4-FFF2-40B4-BE49-F238E27FC236}">
                <a16:creationId xmlns:a16="http://schemas.microsoft.com/office/drawing/2014/main" id="{FE6360D3-4270-A954-F0FD-D0AEE17D4F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113" y="285750"/>
            <a:ext cx="24288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pole tekstowe 3">
            <a:extLst>
              <a:ext uri="{FF2B5EF4-FFF2-40B4-BE49-F238E27FC236}">
                <a16:creationId xmlns:a16="http://schemas.microsoft.com/office/drawing/2014/main" id="{723AA1A8-FC39-6D97-6EC0-08CEB86333BE}"/>
              </a:ext>
            </a:extLst>
          </p:cNvPr>
          <p:cNvSpPr txBox="1">
            <a:spLocks noChangeArrowheads="1"/>
          </p:cNvSpPr>
          <p:nvPr/>
        </p:nvSpPr>
        <p:spPr bwMode="auto">
          <a:xfrm>
            <a:off x="6353089" y="526167"/>
            <a:ext cx="23987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l-PL" altLang="pl-PL" sz="1600" b="1" dirty="0">
                <a:solidFill>
                  <a:srgbClr val="0070C0"/>
                </a:solidFill>
                <a:latin typeface="Arial" panose="020B0604020202020204" pitchFamily="34" charset="0"/>
              </a:rPr>
              <a:t>Przewozy Autobusowe</a:t>
            </a:r>
          </a:p>
        </p:txBody>
      </p:sp>
      <p:graphicFrame>
        <p:nvGraphicFramePr>
          <p:cNvPr id="2" name="Wykres 1">
            <a:extLst>
              <a:ext uri="{FF2B5EF4-FFF2-40B4-BE49-F238E27FC236}">
                <a16:creationId xmlns:a16="http://schemas.microsoft.com/office/drawing/2014/main" id="{AD57FDA3-01D6-E1EE-884A-69171415BA2F}"/>
              </a:ext>
            </a:extLst>
          </p:cNvPr>
          <p:cNvGraphicFramePr>
            <a:graphicFrameLocks/>
          </p:cNvGraphicFramePr>
          <p:nvPr/>
        </p:nvGraphicFramePr>
        <p:xfrm>
          <a:off x="428625" y="1792674"/>
          <a:ext cx="8286750" cy="4591458"/>
        </p:xfrm>
        <a:graphic>
          <a:graphicData uri="http://schemas.openxmlformats.org/drawingml/2006/chart">
            <c:chart xmlns:c="http://schemas.openxmlformats.org/drawingml/2006/chart" xmlns:r="http://schemas.openxmlformats.org/officeDocument/2006/relationships" r:id="rId5"/>
          </a:graphicData>
        </a:graphic>
      </p:graphicFrame>
      <p:sp>
        <p:nvSpPr>
          <p:cNvPr id="3" name="Prostokąt zaokrąglony 16">
            <a:extLst>
              <a:ext uri="{FF2B5EF4-FFF2-40B4-BE49-F238E27FC236}">
                <a16:creationId xmlns:a16="http://schemas.microsoft.com/office/drawing/2014/main" id="{A8EF5C21-1740-A87E-6EFD-A229E4D09CC1}"/>
              </a:ext>
            </a:extLst>
          </p:cNvPr>
          <p:cNvSpPr/>
          <p:nvPr/>
        </p:nvSpPr>
        <p:spPr>
          <a:xfrm>
            <a:off x="450274" y="1486694"/>
            <a:ext cx="212725" cy="21748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4" name="Tytuł 3">
            <a:extLst>
              <a:ext uri="{FF2B5EF4-FFF2-40B4-BE49-F238E27FC236}">
                <a16:creationId xmlns:a16="http://schemas.microsoft.com/office/drawing/2014/main" id="{B333441A-97D5-B351-DDF3-ABAB24AEB54D}"/>
              </a:ext>
            </a:extLst>
          </p:cNvPr>
          <p:cNvSpPr>
            <a:spLocks noGrp="1"/>
          </p:cNvSpPr>
          <p:nvPr>
            <p:ph type="ctrTitle"/>
          </p:nvPr>
        </p:nvSpPr>
        <p:spPr>
          <a:xfrm>
            <a:off x="755576" y="1315670"/>
            <a:ext cx="7772400" cy="559536"/>
          </a:xfrm>
        </p:spPr>
        <p:txBody>
          <a:bodyPr/>
          <a:lstStyle/>
          <a:p>
            <a:r>
              <a:rPr lang="pl-PL" sz="2400" b="1" dirty="0"/>
              <a:t>Dynamika zmian w przewozach pasażerskich na liniach użyteczności publicznej</a:t>
            </a:r>
          </a:p>
        </p:txBody>
      </p:sp>
    </p:spTree>
    <p:extLst>
      <p:ext uri="{BB962C8B-B14F-4D97-AF65-F5344CB8AC3E}">
        <p14:creationId xmlns:p14="http://schemas.microsoft.com/office/powerpoint/2010/main" val="1611426316"/>
      </p:ext>
    </p:extLst>
  </p:cSld>
  <p:clrMapOvr>
    <a:masterClrMapping/>
  </p:clrMapOvr>
  <p:transition>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4F2A3-F713-7DF4-6500-5D022638CA1D}"/>
            </a:ext>
          </a:extLst>
        </p:cNvPr>
        <p:cNvGrpSpPr/>
        <p:nvPr/>
      </p:nvGrpSpPr>
      <p:grpSpPr>
        <a:xfrm>
          <a:off x="0" y="0"/>
          <a:ext cx="0" cy="0"/>
          <a:chOff x="0" y="0"/>
          <a:chExt cx="0" cy="0"/>
        </a:xfrm>
      </p:grpSpPr>
      <p:pic>
        <p:nvPicPr>
          <p:cNvPr id="7" name="Obraz 6">
            <a:extLst>
              <a:ext uri="{FF2B5EF4-FFF2-40B4-BE49-F238E27FC236}">
                <a16:creationId xmlns:a16="http://schemas.microsoft.com/office/drawing/2014/main" id="{38E5B700-5805-DE03-BC84-66EA1792465B}"/>
              </a:ext>
            </a:extLst>
          </p:cNvPr>
          <p:cNvPicPr>
            <a:picLocks noChangeAspect="1"/>
          </p:cNvPicPr>
          <p:nvPr/>
        </p:nvPicPr>
        <p:blipFill>
          <a:blip r:embed="rId2">
            <a:grayscl/>
            <a:extLst>
              <a:ext uri="{BEBA8EAE-BF5A-486C-A8C5-ECC9F3942E4B}">
                <a14:imgProps xmlns:a14="http://schemas.microsoft.com/office/drawing/2010/main">
                  <a14:imgLayer r:embed="rId3">
                    <a14:imgEffect>
                      <a14:artisticCutout/>
                    </a14:imgEffect>
                    <a14:imgEffect>
                      <a14:sharpenSoften amount="-13000"/>
                    </a14:imgEffect>
                    <a14:imgEffect>
                      <a14:brightnessContrast bright="65000" contrast="22000"/>
                    </a14:imgEffect>
                  </a14:imgLayer>
                </a14:imgProps>
              </a:ext>
              <a:ext uri="{28A0092B-C50C-407E-A947-70E740481C1C}">
                <a14:useLocalDpi xmlns:a14="http://schemas.microsoft.com/office/drawing/2010/main" val="0"/>
              </a:ext>
            </a:extLst>
          </a:blip>
          <a:srcRect t="17708" b="12268"/>
          <a:stretch/>
        </p:blipFill>
        <p:spPr>
          <a:xfrm>
            <a:off x="0" y="2143978"/>
            <a:ext cx="9144000" cy="4714022"/>
          </a:xfrm>
          <a:prstGeom prst="rect">
            <a:avLst/>
          </a:prstGeom>
        </p:spPr>
      </p:pic>
      <p:cxnSp>
        <p:nvCxnSpPr>
          <p:cNvPr id="6" name="Łącznik prosty 5">
            <a:extLst>
              <a:ext uri="{FF2B5EF4-FFF2-40B4-BE49-F238E27FC236}">
                <a16:creationId xmlns:a16="http://schemas.microsoft.com/office/drawing/2014/main" id="{B43433C6-9F9C-E1F0-8B96-85B57F55D029}"/>
              </a:ext>
            </a:extLst>
          </p:cNvPr>
          <p:cNvCxnSpPr/>
          <p:nvPr/>
        </p:nvCxnSpPr>
        <p:spPr>
          <a:xfrm>
            <a:off x="428625" y="1214438"/>
            <a:ext cx="8286750" cy="1587"/>
          </a:xfrm>
          <a:prstGeom prst="line">
            <a:avLst/>
          </a:prstGeom>
          <a:ln>
            <a:solidFill>
              <a:srgbClr val="A7C539"/>
            </a:solidFill>
          </a:ln>
        </p:spPr>
        <p:style>
          <a:lnRef idx="1">
            <a:schemeClr val="accent1"/>
          </a:lnRef>
          <a:fillRef idx="0">
            <a:schemeClr val="accent1"/>
          </a:fillRef>
          <a:effectRef idx="0">
            <a:schemeClr val="accent1"/>
          </a:effectRef>
          <a:fontRef idx="minor">
            <a:schemeClr val="tx1"/>
          </a:fontRef>
        </p:style>
      </p:cxnSp>
      <p:cxnSp>
        <p:nvCxnSpPr>
          <p:cNvPr id="8" name="Łącznik prosty 7">
            <a:extLst>
              <a:ext uri="{FF2B5EF4-FFF2-40B4-BE49-F238E27FC236}">
                <a16:creationId xmlns:a16="http://schemas.microsoft.com/office/drawing/2014/main" id="{F743CF63-5812-FD67-52D3-305BED83B6EA}"/>
              </a:ext>
            </a:extLst>
          </p:cNvPr>
          <p:cNvCxnSpPr/>
          <p:nvPr/>
        </p:nvCxnSpPr>
        <p:spPr>
          <a:xfrm>
            <a:off x="428625" y="6284913"/>
            <a:ext cx="8286750" cy="1587"/>
          </a:xfrm>
          <a:prstGeom prst="line">
            <a:avLst/>
          </a:prstGeom>
          <a:ln>
            <a:solidFill>
              <a:srgbClr val="147CC1"/>
            </a:solidFill>
          </a:ln>
        </p:spPr>
        <p:style>
          <a:lnRef idx="1">
            <a:schemeClr val="accent1"/>
          </a:lnRef>
          <a:fillRef idx="0">
            <a:schemeClr val="accent1"/>
          </a:fillRef>
          <a:effectRef idx="0">
            <a:schemeClr val="accent1"/>
          </a:effectRef>
          <a:fontRef idx="minor">
            <a:schemeClr val="tx1"/>
          </a:fontRef>
        </p:style>
      </p:cxnSp>
      <p:pic>
        <p:nvPicPr>
          <p:cNvPr id="11269" name="Picture 4">
            <a:extLst>
              <a:ext uri="{FF2B5EF4-FFF2-40B4-BE49-F238E27FC236}">
                <a16:creationId xmlns:a16="http://schemas.microsoft.com/office/drawing/2014/main" id="{B1C05637-F27D-1120-4719-2948C42ABE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113" y="285750"/>
            <a:ext cx="24288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pole tekstowe 3">
            <a:extLst>
              <a:ext uri="{FF2B5EF4-FFF2-40B4-BE49-F238E27FC236}">
                <a16:creationId xmlns:a16="http://schemas.microsoft.com/office/drawing/2014/main" id="{70349C41-9288-BF24-D5E8-894849F35819}"/>
              </a:ext>
            </a:extLst>
          </p:cNvPr>
          <p:cNvSpPr txBox="1">
            <a:spLocks noChangeArrowheads="1"/>
          </p:cNvSpPr>
          <p:nvPr/>
        </p:nvSpPr>
        <p:spPr bwMode="auto">
          <a:xfrm>
            <a:off x="6353089" y="526167"/>
            <a:ext cx="23987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l-PL" altLang="pl-PL" sz="1600" b="1" dirty="0">
                <a:solidFill>
                  <a:srgbClr val="0070C0"/>
                </a:solidFill>
                <a:latin typeface="Arial" panose="020B0604020202020204" pitchFamily="34" charset="0"/>
              </a:rPr>
              <a:t>Przewozy Autobusowe</a:t>
            </a:r>
          </a:p>
        </p:txBody>
      </p:sp>
      <p:sp>
        <p:nvSpPr>
          <p:cNvPr id="3" name="Prostokąt zaokrąglony 16">
            <a:extLst>
              <a:ext uri="{FF2B5EF4-FFF2-40B4-BE49-F238E27FC236}">
                <a16:creationId xmlns:a16="http://schemas.microsoft.com/office/drawing/2014/main" id="{E92D4564-CCC6-5E70-ACAC-8905C1905631}"/>
              </a:ext>
            </a:extLst>
          </p:cNvPr>
          <p:cNvSpPr/>
          <p:nvPr/>
        </p:nvSpPr>
        <p:spPr>
          <a:xfrm>
            <a:off x="450274" y="1486694"/>
            <a:ext cx="212725" cy="21748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4" name="Tytuł 3">
            <a:extLst>
              <a:ext uri="{FF2B5EF4-FFF2-40B4-BE49-F238E27FC236}">
                <a16:creationId xmlns:a16="http://schemas.microsoft.com/office/drawing/2014/main" id="{5FDD5A3D-0F2D-F1A3-1D73-96CB4973D6DE}"/>
              </a:ext>
            </a:extLst>
          </p:cNvPr>
          <p:cNvSpPr>
            <a:spLocks noGrp="1"/>
          </p:cNvSpPr>
          <p:nvPr>
            <p:ph type="ctrTitle"/>
          </p:nvPr>
        </p:nvSpPr>
        <p:spPr>
          <a:xfrm>
            <a:off x="755576" y="1315670"/>
            <a:ext cx="7772400" cy="559536"/>
          </a:xfrm>
        </p:spPr>
        <p:txBody>
          <a:bodyPr/>
          <a:lstStyle/>
          <a:p>
            <a:r>
              <a:rPr lang="pl-PL" sz="2400" b="1" dirty="0"/>
              <a:t>Dynamika zmian w przewozach pasażerskich na liniach użyteczności publicznej</a:t>
            </a:r>
          </a:p>
        </p:txBody>
      </p:sp>
      <p:graphicFrame>
        <p:nvGraphicFramePr>
          <p:cNvPr id="5" name="Wykres 4">
            <a:extLst>
              <a:ext uri="{FF2B5EF4-FFF2-40B4-BE49-F238E27FC236}">
                <a16:creationId xmlns:a16="http://schemas.microsoft.com/office/drawing/2014/main" id="{B1B564F6-705D-A7F0-E7CA-9EB39A87878D}"/>
              </a:ext>
            </a:extLst>
          </p:cNvPr>
          <p:cNvGraphicFramePr>
            <a:graphicFrameLocks/>
          </p:cNvGraphicFramePr>
          <p:nvPr/>
        </p:nvGraphicFramePr>
        <p:xfrm>
          <a:off x="450273" y="1875206"/>
          <a:ext cx="8265101" cy="45041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82261259"/>
      </p:ext>
    </p:extLst>
  </p:cSld>
  <p:clrMapOvr>
    <a:masterClrMapping/>
  </p:clrMapOvr>
  <p:transition>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490168-8D3D-4254-5D14-85F3819AB6AD}"/>
            </a:ext>
          </a:extLst>
        </p:cNvPr>
        <p:cNvGrpSpPr/>
        <p:nvPr/>
      </p:nvGrpSpPr>
      <p:grpSpPr>
        <a:xfrm>
          <a:off x="0" y="0"/>
          <a:ext cx="0" cy="0"/>
          <a:chOff x="0" y="0"/>
          <a:chExt cx="0" cy="0"/>
        </a:xfrm>
      </p:grpSpPr>
      <p:pic>
        <p:nvPicPr>
          <p:cNvPr id="7" name="Obraz 6">
            <a:extLst>
              <a:ext uri="{FF2B5EF4-FFF2-40B4-BE49-F238E27FC236}">
                <a16:creationId xmlns:a16="http://schemas.microsoft.com/office/drawing/2014/main" id="{52247F84-E244-2763-9BA7-2122C3B97998}"/>
              </a:ext>
            </a:extLst>
          </p:cNvPr>
          <p:cNvPicPr>
            <a:picLocks noChangeAspect="1"/>
          </p:cNvPicPr>
          <p:nvPr/>
        </p:nvPicPr>
        <p:blipFill>
          <a:blip r:embed="rId2">
            <a:grayscl/>
            <a:extLst>
              <a:ext uri="{BEBA8EAE-BF5A-486C-A8C5-ECC9F3942E4B}">
                <a14:imgProps xmlns:a14="http://schemas.microsoft.com/office/drawing/2010/main">
                  <a14:imgLayer r:embed="rId3">
                    <a14:imgEffect>
                      <a14:artisticCutout/>
                    </a14:imgEffect>
                    <a14:imgEffect>
                      <a14:sharpenSoften amount="-13000"/>
                    </a14:imgEffect>
                    <a14:imgEffect>
                      <a14:brightnessContrast bright="65000" contrast="22000"/>
                    </a14:imgEffect>
                  </a14:imgLayer>
                </a14:imgProps>
              </a:ext>
              <a:ext uri="{28A0092B-C50C-407E-A947-70E740481C1C}">
                <a14:useLocalDpi xmlns:a14="http://schemas.microsoft.com/office/drawing/2010/main" val="0"/>
              </a:ext>
            </a:extLst>
          </a:blip>
          <a:srcRect t="17708" b="12268"/>
          <a:stretch/>
        </p:blipFill>
        <p:spPr>
          <a:xfrm>
            <a:off x="0" y="2143978"/>
            <a:ext cx="9144000" cy="4714022"/>
          </a:xfrm>
          <a:prstGeom prst="rect">
            <a:avLst/>
          </a:prstGeom>
        </p:spPr>
      </p:pic>
      <p:cxnSp>
        <p:nvCxnSpPr>
          <p:cNvPr id="6" name="Łącznik prosty 5">
            <a:extLst>
              <a:ext uri="{FF2B5EF4-FFF2-40B4-BE49-F238E27FC236}">
                <a16:creationId xmlns:a16="http://schemas.microsoft.com/office/drawing/2014/main" id="{90D93C91-56BA-E58F-BB6E-FC8C5AD979B5}"/>
              </a:ext>
            </a:extLst>
          </p:cNvPr>
          <p:cNvCxnSpPr/>
          <p:nvPr/>
        </p:nvCxnSpPr>
        <p:spPr>
          <a:xfrm>
            <a:off x="428625" y="1214438"/>
            <a:ext cx="8286750" cy="1587"/>
          </a:xfrm>
          <a:prstGeom prst="line">
            <a:avLst/>
          </a:prstGeom>
          <a:ln>
            <a:solidFill>
              <a:srgbClr val="A7C539"/>
            </a:solidFill>
          </a:ln>
        </p:spPr>
        <p:style>
          <a:lnRef idx="1">
            <a:schemeClr val="accent1"/>
          </a:lnRef>
          <a:fillRef idx="0">
            <a:schemeClr val="accent1"/>
          </a:fillRef>
          <a:effectRef idx="0">
            <a:schemeClr val="accent1"/>
          </a:effectRef>
          <a:fontRef idx="minor">
            <a:schemeClr val="tx1"/>
          </a:fontRef>
        </p:style>
      </p:cxnSp>
      <p:cxnSp>
        <p:nvCxnSpPr>
          <p:cNvPr id="8" name="Łącznik prosty 7">
            <a:extLst>
              <a:ext uri="{FF2B5EF4-FFF2-40B4-BE49-F238E27FC236}">
                <a16:creationId xmlns:a16="http://schemas.microsoft.com/office/drawing/2014/main" id="{778CE3AF-778A-F4C7-CCAA-2F6B4507949F}"/>
              </a:ext>
            </a:extLst>
          </p:cNvPr>
          <p:cNvCxnSpPr/>
          <p:nvPr/>
        </p:nvCxnSpPr>
        <p:spPr>
          <a:xfrm>
            <a:off x="428625" y="6284913"/>
            <a:ext cx="8286750" cy="1587"/>
          </a:xfrm>
          <a:prstGeom prst="line">
            <a:avLst/>
          </a:prstGeom>
          <a:ln>
            <a:solidFill>
              <a:srgbClr val="147CC1"/>
            </a:solidFill>
          </a:ln>
        </p:spPr>
        <p:style>
          <a:lnRef idx="1">
            <a:schemeClr val="accent1"/>
          </a:lnRef>
          <a:fillRef idx="0">
            <a:schemeClr val="accent1"/>
          </a:fillRef>
          <a:effectRef idx="0">
            <a:schemeClr val="accent1"/>
          </a:effectRef>
          <a:fontRef idx="minor">
            <a:schemeClr val="tx1"/>
          </a:fontRef>
        </p:style>
      </p:cxnSp>
      <p:pic>
        <p:nvPicPr>
          <p:cNvPr id="11269" name="Picture 4">
            <a:extLst>
              <a:ext uri="{FF2B5EF4-FFF2-40B4-BE49-F238E27FC236}">
                <a16:creationId xmlns:a16="http://schemas.microsoft.com/office/drawing/2014/main" id="{D1A516E1-935F-2539-5C21-4D670E0DEE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113" y="285750"/>
            <a:ext cx="24288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pole tekstowe 3">
            <a:extLst>
              <a:ext uri="{FF2B5EF4-FFF2-40B4-BE49-F238E27FC236}">
                <a16:creationId xmlns:a16="http://schemas.microsoft.com/office/drawing/2014/main" id="{4B09CE4D-C70A-CEF4-7FE1-D2B10B9A6D92}"/>
              </a:ext>
            </a:extLst>
          </p:cNvPr>
          <p:cNvSpPr txBox="1">
            <a:spLocks noChangeArrowheads="1"/>
          </p:cNvSpPr>
          <p:nvPr/>
        </p:nvSpPr>
        <p:spPr bwMode="auto">
          <a:xfrm>
            <a:off x="6353089" y="526167"/>
            <a:ext cx="23987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l-PL" altLang="pl-PL" sz="1600" b="1" dirty="0">
                <a:solidFill>
                  <a:srgbClr val="0070C0"/>
                </a:solidFill>
                <a:latin typeface="Arial" panose="020B0604020202020204" pitchFamily="34" charset="0"/>
              </a:rPr>
              <a:t>Przewozy Autobusowe</a:t>
            </a:r>
          </a:p>
        </p:txBody>
      </p:sp>
      <p:sp>
        <p:nvSpPr>
          <p:cNvPr id="3" name="Prostokąt zaokrąglony 16">
            <a:extLst>
              <a:ext uri="{FF2B5EF4-FFF2-40B4-BE49-F238E27FC236}">
                <a16:creationId xmlns:a16="http://schemas.microsoft.com/office/drawing/2014/main" id="{DC1D8BE5-EFD7-E324-8BE7-4C921B5D305F}"/>
              </a:ext>
            </a:extLst>
          </p:cNvPr>
          <p:cNvSpPr/>
          <p:nvPr/>
        </p:nvSpPr>
        <p:spPr>
          <a:xfrm>
            <a:off x="450274" y="1486694"/>
            <a:ext cx="212725" cy="21748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4" name="Tytuł 3">
            <a:extLst>
              <a:ext uri="{FF2B5EF4-FFF2-40B4-BE49-F238E27FC236}">
                <a16:creationId xmlns:a16="http://schemas.microsoft.com/office/drawing/2014/main" id="{BE2E816A-0B03-8891-DFD7-A41848838F55}"/>
              </a:ext>
            </a:extLst>
          </p:cNvPr>
          <p:cNvSpPr>
            <a:spLocks noGrp="1"/>
          </p:cNvSpPr>
          <p:nvPr>
            <p:ph type="ctrTitle"/>
          </p:nvPr>
        </p:nvSpPr>
        <p:spPr>
          <a:xfrm>
            <a:off x="755576" y="1315670"/>
            <a:ext cx="7772400" cy="559536"/>
          </a:xfrm>
        </p:spPr>
        <p:txBody>
          <a:bodyPr/>
          <a:lstStyle/>
          <a:p>
            <a:r>
              <a:rPr lang="pl-PL" sz="2400" b="1" dirty="0"/>
              <a:t>Dynamika zmian w przewozach pasażerskich na liniach użyteczności publicznej</a:t>
            </a:r>
          </a:p>
        </p:txBody>
      </p:sp>
      <p:graphicFrame>
        <p:nvGraphicFramePr>
          <p:cNvPr id="2" name="Wykres 1">
            <a:extLst>
              <a:ext uri="{FF2B5EF4-FFF2-40B4-BE49-F238E27FC236}">
                <a16:creationId xmlns:a16="http://schemas.microsoft.com/office/drawing/2014/main" id="{28D8E516-5F94-92FF-A24F-5795E994EAAF}"/>
              </a:ext>
            </a:extLst>
          </p:cNvPr>
          <p:cNvGraphicFramePr>
            <a:graphicFrameLocks/>
          </p:cNvGraphicFramePr>
          <p:nvPr/>
        </p:nvGraphicFramePr>
        <p:xfrm>
          <a:off x="450274" y="1972954"/>
          <a:ext cx="8265101" cy="431037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365273094"/>
      </p:ext>
    </p:extLst>
  </p:cSld>
  <p:clrMapOvr>
    <a:masterClrMapping/>
  </p:clrMapOvr>
  <p:transition>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53B6A3-572E-AAA6-3CC1-AE40439004D7}"/>
            </a:ext>
          </a:extLst>
        </p:cNvPr>
        <p:cNvGrpSpPr/>
        <p:nvPr/>
      </p:nvGrpSpPr>
      <p:grpSpPr>
        <a:xfrm>
          <a:off x="0" y="0"/>
          <a:ext cx="0" cy="0"/>
          <a:chOff x="0" y="0"/>
          <a:chExt cx="0" cy="0"/>
        </a:xfrm>
      </p:grpSpPr>
      <p:pic>
        <p:nvPicPr>
          <p:cNvPr id="7" name="Obraz 6">
            <a:extLst>
              <a:ext uri="{FF2B5EF4-FFF2-40B4-BE49-F238E27FC236}">
                <a16:creationId xmlns:a16="http://schemas.microsoft.com/office/drawing/2014/main" id="{9B309B55-934B-D60C-31FA-DCD7996A2115}"/>
              </a:ext>
            </a:extLst>
          </p:cNvPr>
          <p:cNvPicPr>
            <a:picLocks noChangeAspect="1"/>
          </p:cNvPicPr>
          <p:nvPr/>
        </p:nvPicPr>
        <p:blipFill>
          <a:blip r:embed="rId2">
            <a:grayscl/>
            <a:extLst>
              <a:ext uri="{BEBA8EAE-BF5A-486C-A8C5-ECC9F3942E4B}">
                <a14:imgProps xmlns:a14="http://schemas.microsoft.com/office/drawing/2010/main">
                  <a14:imgLayer r:embed="rId3">
                    <a14:imgEffect>
                      <a14:artisticCutout/>
                    </a14:imgEffect>
                    <a14:imgEffect>
                      <a14:sharpenSoften amount="-13000"/>
                    </a14:imgEffect>
                    <a14:imgEffect>
                      <a14:brightnessContrast bright="65000" contrast="22000"/>
                    </a14:imgEffect>
                  </a14:imgLayer>
                </a14:imgProps>
              </a:ext>
              <a:ext uri="{28A0092B-C50C-407E-A947-70E740481C1C}">
                <a14:useLocalDpi xmlns:a14="http://schemas.microsoft.com/office/drawing/2010/main" val="0"/>
              </a:ext>
            </a:extLst>
          </a:blip>
          <a:srcRect t="17708" b="12268"/>
          <a:stretch/>
        </p:blipFill>
        <p:spPr>
          <a:xfrm>
            <a:off x="0" y="2143978"/>
            <a:ext cx="9144000" cy="4714022"/>
          </a:xfrm>
          <a:prstGeom prst="rect">
            <a:avLst/>
          </a:prstGeom>
        </p:spPr>
      </p:pic>
      <p:cxnSp>
        <p:nvCxnSpPr>
          <p:cNvPr id="6" name="Łącznik prosty 5">
            <a:extLst>
              <a:ext uri="{FF2B5EF4-FFF2-40B4-BE49-F238E27FC236}">
                <a16:creationId xmlns:a16="http://schemas.microsoft.com/office/drawing/2014/main" id="{440D0D22-ABE1-4D83-626D-40DEF2BD78F3}"/>
              </a:ext>
            </a:extLst>
          </p:cNvPr>
          <p:cNvCxnSpPr/>
          <p:nvPr/>
        </p:nvCxnSpPr>
        <p:spPr>
          <a:xfrm>
            <a:off x="428625" y="1214438"/>
            <a:ext cx="8286750" cy="1587"/>
          </a:xfrm>
          <a:prstGeom prst="line">
            <a:avLst/>
          </a:prstGeom>
          <a:ln>
            <a:solidFill>
              <a:srgbClr val="A7C539"/>
            </a:solidFill>
          </a:ln>
        </p:spPr>
        <p:style>
          <a:lnRef idx="1">
            <a:schemeClr val="accent1"/>
          </a:lnRef>
          <a:fillRef idx="0">
            <a:schemeClr val="accent1"/>
          </a:fillRef>
          <a:effectRef idx="0">
            <a:schemeClr val="accent1"/>
          </a:effectRef>
          <a:fontRef idx="minor">
            <a:schemeClr val="tx1"/>
          </a:fontRef>
        </p:style>
      </p:cxnSp>
      <p:cxnSp>
        <p:nvCxnSpPr>
          <p:cNvPr id="8" name="Łącznik prosty 7">
            <a:extLst>
              <a:ext uri="{FF2B5EF4-FFF2-40B4-BE49-F238E27FC236}">
                <a16:creationId xmlns:a16="http://schemas.microsoft.com/office/drawing/2014/main" id="{30829BE6-F00A-8B6D-BA36-D2B991816A30}"/>
              </a:ext>
            </a:extLst>
          </p:cNvPr>
          <p:cNvCxnSpPr/>
          <p:nvPr/>
        </p:nvCxnSpPr>
        <p:spPr>
          <a:xfrm>
            <a:off x="428625" y="6284913"/>
            <a:ext cx="8286750" cy="1587"/>
          </a:xfrm>
          <a:prstGeom prst="line">
            <a:avLst/>
          </a:prstGeom>
          <a:ln>
            <a:solidFill>
              <a:srgbClr val="147CC1"/>
            </a:solidFill>
          </a:ln>
        </p:spPr>
        <p:style>
          <a:lnRef idx="1">
            <a:schemeClr val="accent1"/>
          </a:lnRef>
          <a:fillRef idx="0">
            <a:schemeClr val="accent1"/>
          </a:fillRef>
          <a:effectRef idx="0">
            <a:schemeClr val="accent1"/>
          </a:effectRef>
          <a:fontRef idx="minor">
            <a:schemeClr val="tx1"/>
          </a:fontRef>
        </p:style>
      </p:cxnSp>
      <p:pic>
        <p:nvPicPr>
          <p:cNvPr id="11269" name="Picture 4">
            <a:extLst>
              <a:ext uri="{FF2B5EF4-FFF2-40B4-BE49-F238E27FC236}">
                <a16:creationId xmlns:a16="http://schemas.microsoft.com/office/drawing/2014/main" id="{256BAE20-048D-D057-6DBF-A09F72626E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113" y="285750"/>
            <a:ext cx="24288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pole tekstowe 3">
            <a:extLst>
              <a:ext uri="{FF2B5EF4-FFF2-40B4-BE49-F238E27FC236}">
                <a16:creationId xmlns:a16="http://schemas.microsoft.com/office/drawing/2014/main" id="{16CFB5F5-7574-524E-068E-91227E57CC1F}"/>
              </a:ext>
            </a:extLst>
          </p:cNvPr>
          <p:cNvSpPr txBox="1">
            <a:spLocks noChangeArrowheads="1"/>
          </p:cNvSpPr>
          <p:nvPr/>
        </p:nvSpPr>
        <p:spPr bwMode="auto">
          <a:xfrm>
            <a:off x="6353089" y="526167"/>
            <a:ext cx="23987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l-PL" altLang="pl-PL" sz="1600" b="1" dirty="0">
                <a:solidFill>
                  <a:srgbClr val="0070C0"/>
                </a:solidFill>
                <a:latin typeface="Arial" panose="020B0604020202020204" pitchFamily="34" charset="0"/>
              </a:rPr>
              <a:t>Przewozy Autobusowe</a:t>
            </a:r>
          </a:p>
        </p:txBody>
      </p:sp>
      <p:sp>
        <p:nvSpPr>
          <p:cNvPr id="3" name="Prostokąt zaokrąglony 16">
            <a:extLst>
              <a:ext uri="{FF2B5EF4-FFF2-40B4-BE49-F238E27FC236}">
                <a16:creationId xmlns:a16="http://schemas.microsoft.com/office/drawing/2014/main" id="{24C3D10D-ABB7-0174-2E39-98E777EB23A0}"/>
              </a:ext>
            </a:extLst>
          </p:cNvPr>
          <p:cNvSpPr/>
          <p:nvPr/>
        </p:nvSpPr>
        <p:spPr>
          <a:xfrm>
            <a:off x="428624" y="1437908"/>
            <a:ext cx="212725" cy="21748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4" name="Tytuł 3">
            <a:extLst>
              <a:ext uri="{FF2B5EF4-FFF2-40B4-BE49-F238E27FC236}">
                <a16:creationId xmlns:a16="http://schemas.microsoft.com/office/drawing/2014/main" id="{DCEB734B-4E5F-162B-3842-37EE1E382982}"/>
              </a:ext>
            </a:extLst>
          </p:cNvPr>
          <p:cNvSpPr>
            <a:spLocks noGrp="1"/>
          </p:cNvSpPr>
          <p:nvPr>
            <p:ph type="ctrTitle"/>
          </p:nvPr>
        </p:nvSpPr>
        <p:spPr>
          <a:xfrm>
            <a:off x="755576" y="1315670"/>
            <a:ext cx="7772400" cy="559536"/>
          </a:xfrm>
        </p:spPr>
        <p:txBody>
          <a:bodyPr/>
          <a:lstStyle/>
          <a:p>
            <a:r>
              <a:rPr lang="pl-PL" sz="2400" b="1" dirty="0"/>
              <a:t>Dynamika zmian w przewozach pasażerskich na liniach użyteczności publicznej</a:t>
            </a:r>
          </a:p>
        </p:txBody>
      </p:sp>
      <p:graphicFrame>
        <p:nvGraphicFramePr>
          <p:cNvPr id="5" name="Wykres 4">
            <a:extLst>
              <a:ext uri="{FF2B5EF4-FFF2-40B4-BE49-F238E27FC236}">
                <a16:creationId xmlns:a16="http://schemas.microsoft.com/office/drawing/2014/main" id="{93F44F59-B9A0-7786-B44B-E5574683806B}"/>
              </a:ext>
            </a:extLst>
          </p:cNvPr>
          <p:cNvGraphicFramePr>
            <a:graphicFrameLocks/>
          </p:cNvGraphicFramePr>
          <p:nvPr/>
        </p:nvGraphicFramePr>
        <p:xfrm>
          <a:off x="428624" y="2082155"/>
          <a:ext cx="8286749" cy="3929225"/>
        </p:xfrm>
        <a:graphic>
          <a:graphicData uri="http://schemas.openxmlformats.org/drawingml/2006/chart">
            <c:chart xmlns:c="http://schemas.openxmlformats.org/drawingml/2006/chart" xmlns:r="http://schemas.openxmlformats.org/officeDocument/2006/relationships" r:id="rId5"/>
          </a:graphicData>
        </a:graphic>
      </p:graphicFrame>
      <p:sp>
        <p:nvSpPr>
          <p:cNvPr id="10" name="pole tekstowe 9">
            <a:extLst>
              <a:ext uri="{FF2B5EF4-FFF2-40B4-BE49-F238E27FC236}">
                <a16:creationId xmlns:a16="http://schemas.microsoft.com/office/drawing/2014/main" id="{C71D73E4-0B20-FFBA-B641-0932F66E9248}"/>
              </a:ext>
            </a:extLst>
          </p:cNvPr>
          <p:cNvSpPr txBox="1"/>
          <p:nvPr/>
        </p:nvSpPr>
        <p:spPr>
          <a:xfrm>
            <a:off x="2339752" y="5969009"/>
            <a:ext cx="4824535" cy="338554"/>
          </a:xfrm>
          <a:prstGeom prst="rect">
            <a:avLst/>
          </a:prstGeom>
          <a:noFill/>
        </p:spPr>
        <p:txBody>
          <a:bodyPr wrap="square" rtlCol="0">
            <a:spAutoFit/>
          </a:bodyPr>
          <a:lstStyle/>
          <a:p>
            <a:pPr algn="ctr"/>
            <a:r>
              <a:rPr lang="pl-PL" sz="1600" dirty="0"/>
              <a:t>Linia obsługiwana tylko w okresie roku szkolnego</a:t>
            </a:r>
          </a:p>
        </p:txBody>
      </p:sp>
    </p:spTree>
    <p:extLst>
      <p:ext uri="{BB962C8B-B14F-4D97-AF65-F5344CB8AC3E}">
        <p14:creationId xmlns:p14="http://schemas.microsoft.com/office/powerpoint/2010/main" val="1335314349"/>
      </p:ext>
    </p:extLst>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826EAE-7DB3-59BB-D277-69766F329E8A}"/>
            </a:ext>
          </a:extLst>
        </p:cNvPr>
        <p:cNvGrpSpPr/>
        <p:nvPr/>
      </p:nvGrpSpPr>
      <p:grpSpPr>
        <a:xfrm>
          <a:off x="0" y="0"/>
          <a:ext cx="0" cy="0"/>
          <a:chOff x="0" y="0"/>
          <a:chExt cx="0" cy="0"/>
        </a:xfrm>
      </p:grpSpPr>
      <p:pic>
        <p:nvPicPr>
          <p:cNvPr id="4" name="Picture 1" descr="D:\w.majdanski\Moje dokumenty\tabor\POIiŚ\grafika\DSC_0093b.jpg">
            <a:extLst>
              <a:ext uri="{FF2B5EF4-FFF2-40B4-BE49-F238E27FC236}">
                <a16:creationId xmlns:a16="http://schemas.microsoft.com/office/drawing/2014/main" id="{B7E348C5-AF72-75C3-7E7E-F8E3ED8532CA}"/>
              </a:ext>
            </a:extLst>
          </p:cNvPr>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artisticBlur/>
                    </a14:imgEffect>
                    <a14:imgEffect>
                      <a14:saturation sat="400000"/>
                    </a14:imgEffect>
                    <a14:imgEffect>
                      <a14:brightnessContrast bright="40000" contrast="-40000"/>
                    </a14:imgEffect>
                  </a14:imgLayer>
                </a14:imgProps>
              </a:ext>
            </a:extLst>
          </a:blip>
          <a:srcRect/>
          <a:stretch>
            <a:fillRect/>
          </a:stretch>
        </p:blipFill>
        <p:spPr bwMode="auto">
          <a:xfrm>
            <a:off x="0" y="2254013"/>
            <a:ext cx="9144000" cy="4603987"/>
          </a:xfrm>
          <a:prstGeom prst="rect">
            <a:avLst/>
          </a:prstGeom>
          <a:noFill/>
        </p:spPr>
      </p:pic>
      <p:cxnSp>
        <p:nvCxnSpPr>
          <p:cNvPr id="6" name="Łącznik prosty 5">
            <a:extLst>
              <a:ext uri="{FF2B5EF4-FFF2-40B4-BE49-F238E27FC236}">
                <a16:creationId xmlns:a16="http://schemas.microsoft.com/office/drawing/2014/main" id="{C25A6D87-6215-6968-D5AF-3AE4188ABE22}"/>
              </a:ext>
            </a:extLst>
          </p:cNvPr>
          <p:cNvCxnSpPr/>
          <p:nvPr/>
        </p:nvCxnSpPr>
        <p:spPr>
          <a:xfrm>
            <a:off x="428625" y="1214438"/>
            <a:ext cx="8286750" cy="1587"/>
          </a:xfrm>
          <a:prstGeom prst="line">
            <a:avLst/>
          </a:prstGeom>
          <a:ln>
            <a:solidFill>
              <a:srgbClr val="A7C539"/>
            </a:solidFill>
          </a:ln>
        </p:spPr>
        <p:style>
          <a:lnRef idx="1">
            <a:schemeClr val="accent1"/>
          </a:lnRef>
          <a:fillRef idx="0">
            <a:schemeClr val="accent1"/>
          </a:fillRef>
          <a:effectRef idx="0">
            <a:schemeClr val="accent1"/>
          </a:effectRef>
          <a:fontRef idx="minor">
            <a:schemeClr val="tx1"/>
          </a:fontRef>
        </p:style>
      </p:cxnSp>
      <p:cxnSp>
        <p:nvCxnSpPr>
          <p:cNvPr id="8" name="Łącznik prosty 7">
            <a:extLst>
              <a:ext uri="{FF2B5EF4-FFF2-40B4-BE49-F238E27FC236}">
                <a16:creationId xmlns:a16="http://schemas.microsoft.com/office/drawing/2014/main" id="{F586CDA4-4A98-1274-D9FB-F15955538DA6}"/>
              </a:ext>
            </a:extLst>
          </p:cNvPr>
          <p:cNvCxnSpPr/>
          <p:nvPr/>
        </p:nvCxnSpPr>
        <p:spPr>
          <a:xfrm>
            <a:off x="428625" y="6380163"/>
            <a:ext cx="8286750" cy="1587"/>
          </a:xfrm>
          <a:prstGeom prst="line">
            <a:avLst/>
          </a:prstGeom>
          <a:ln>
            <a:solidFill>
              <a:srgbClr val="147CC1"/>
            </a:solidFill>
          </a:ln>
        </p:spPr>
        <p:style>
          <a:lnRef idx="1">
            <a:schemeClr val="accent1"/>
          </a:lnRef>
          <a:fillRef idx="0">
            <a:schemeClr val="accent1"/>
          </a:fillRef>
          <a:effectRef idx="0">
            <a:schemeClr val="accent1"/>
          </a:effectRef>
          <a:fontRef idx="minor">
            <a:schemeClr val="tx1"/>
          </a:fontRef>
        </p:style>
      </p:cxnSp>
      <p:sp>
        <p:nvSpPr>
          <p:cNvPr id="7177" name="pole tekstowe 16">
            <a:extLst>
              <a:ext uri="{FF2B5EF4-FFF2-40B4-BE49-F238E27FC236}">
                <a16:creationId xmlns:a16="http://schemas.microsoft.com/office/drawing/2014/main" id="{6E4DF6E8-1445-7A6F-FEF6-665F800FBDA7}"/>
              </a:ext>
            </a:extLst>
          </p:cNvPr>
          <p:cNvSpPr txBox="1">
            <a:spLocks noChangeArrowheads="1"/>
          </p:cNvSpPr>
          <p:nvPr/>
        </p:nvSpPr>
        <p:spPr bwMode="auto">
          <a:xfrm>
            <a:off x="6084168" y="508856"/>
            <a:ext cx="2740943" cy="369332"/>
          </a:xfrm>
          <a:prstGeom prst="rect">
            <a:avLst/>
          </a:prstGeom>
          <a:noFill/>
          <a:ln w="9525">
            <a:noFill/>
            <a:miter lim="800000"/>
            <a:headEnd/>
            <a:tailEnd/>
          </a:ln>
        </p:spPr>
        <p:txBody>
          <a:bodyPr wrap="none">
            <a:spAutoFit/>
          </a:bodyPr>
          <a:lstStyle/>
          <a:p>
            <a:pPr>
              <a:defRPr/>
            </a:pPr>
            <a:r>
              <a:rPr lang="pl-PL" b="1" dirty="0">
                <a:solidFill>
                  <a:srgbClr val="147CC1"/>
                </a:solidFill>
                <a:latin typeface="+mn-lt"/>
              </a:rPr>
              <a:t>Infrastruktura kolejowa (1)</a:t>
            </a:r>
          </a:p>
        </p:txBody>
      </p:sp>
      <p:pic>
        <p:nvPicPr>
          <p:cNvPr id="4102" name="Picture 4">
            <a:extLst>
              <a:ext uri="{FF2B5EF4-FFF2-40B4-BE49-F238E27FC236}">
                <a16:creationId xmlns:a16="http://schemas.microsoft.com/office/drawing/2014/main" id="{7401BBED-2F25-A2AD-1ABD-60C7FAB991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113" y="285750"/>
            <a:ext cx="24288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Prostokąt zaokrąglony 16">
            <a:extLst>
              <a:ext uri="{FF2B5EF4-FFF2-40B4-BE49-F238E27FC236}">
                <a16:creationId xmlns:a16="http://schemas.microsoft.com/office/drawing/2014/main" id="{80E6F45E-6780-7284-D750-D590181B2D7E}"/>
              </a:ext>
            </a:extLst>
          </p:cNvPr>
          <p:cNvSpPr/>
          <p:nvPr/>
        </p:nvSpPr>
        <p:spPr>
          <a:xfrm>
            <a:off x="467545" y="1386423"/>
            <a:ext cx="212725" cy="21748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3" name="Prostokąt 2">
            <a:extLst>
              <a:ext uri="{FF2B5EF4-FFF2-40B4-BE49-F238E27FC236}">
                <a16:creationId xmlns:a16="http://schemas.microsoft.com/office/drawing/2014/main" id="{9C4B19E4-12DB-8895-B49F-EDAC63546D9D}"/>
              </a:ext>
            </a:extLst>
          </p:cNvPr>
          <p:cNvSpPr/>
          <p:nvPr/>
        </p:nvSpPr>
        <p:spPr>
          <a:xfrm>
            <a:off x="913633" y="1313854"/>
            <a:ext cx="7632700" cy="1967205"/>
          </a:xfrm>
          <a:prstGeom prst="rect">
            <a:avLst/>
          </a:prstGeom>
        </p:spPr>
        <p:txBody>
          <a:bodyPr>
            <a:spAutoFit/>
          </a:bodyPr>
          <a:lstStyle/>
          <a:p>
            <a:pPr algn="just">
              <a:spcAft>
                <a:spcPts val="800"/>
              </a:spcAft>
              <a:buSzPts val="1000"/>
              <a:tabLst>
                <a:tab pos="457200" algn="l"/>
              </a:tabLst>
              <a:defRPr/>
            </a:pPr>
            <a:r>
              <a:rPr lang="pl-PL" sz="1550" dirty="0">
                <a:solidFill>
                  <a:srgbClr val="000000"/>
                </a:solidFill>
                <a:latin typeface="+mn-lt"/>
                <a:ea typeface="Times New Roman" panose="02020603050405020304" pitchFamily="18" charset="0"/>
                <a:cs typeface="Tahoma" panose="020B0604030504040204" pitchFamily="34" charset="0"/>
              </a:rPr>
              <a:t>Budowa i utrzymanie linii kolejowych, po których kursują pociągi organizowane przez Marszałka Województwa </a:t>
            </a:r>
            <a:r>
              <a:rPr lang="pl-PL" sz="1550" b="1" dirty="0">
                <a:solidFill>
                  <a:srgbClr val="147CC1"/>
                </a:solidFill>
                <a:latin typeface="+mn-lt"/>
                <a:ea typeface="Times New Roman" panose="02020603050405020304" pitchFamily="18" charset="0"/>
                <a:cs typeface="Tahoma" panose="020B0604030504040204" pitchFamily="34" charset="0"/>
              </a:rPr>
              <a:t>nie są zadaniem samorządu</a:t>
            </a:r>
            <a:r>
              <a:rPr lang="pl-PL" sz="1550" dirty="0">
                <a:solidFill>
                  <a:srgbClr val="000000"/>
                </a:solidFill>
                <a:latin typeface="+mn-lt"/>
                <a:ea typeface="Times New Roman" panose="02020603050405020304" pitchFamily="18" charset="0"/>
                <a:cs typeface="Tahoma" panose="020B0604030504040204" pitchFamily="34" charset="0"/>
              </a:rPr>
              <a:t>, a zadaniem Państwa. </a:t>
            </a:r>
          </a:p>
          <a:p>
            <a:pPr algn="just">
              <a:spcAft>
                <a:spcPts val="800"/>
              </a:spcAft>
              <a:buSzPts val="1000"/>
              <a:tabLst>
                <a:tab pos="457200" algn="l"/>
              </a:tabLst>
              <a:defRPr/>
            </a:pPr>
            <a:r>
              <a:rPr lang="pl-PL" sz="1550" dirty="0">
                <a:solidFill>
                  <a:srgbClr val="000000"/>
                </a:solidFill>
                <a:latin typeface="+mn-lt"/>
                <a:ea typeface="Times New Roman" panose="02020603050405020304" pitchFamily="18" charset="0"/>
                <a:cs typeface="Tahoma" panose="020B0604030504040204" pitchFamily="34" charset="0"/>
              </a:rPr>
              <a:t>Liniami kolejowymi zarządza państwowa spółka PKP Polskie Linie Kolejowe S.A., która otrzymuje środki finansowe na utrzymywanie linii kolejowych jak również jest beneficjentem środków unijnych przeznaczonych na modernizację infrastruktury. </a:t>
            </a:r>
          </a:p>
          <a:p>
            <a:pPr algn="just">
              <a:spcAft>
                <a:spcPts val="800"/>
              </a:spcAft>
              <a:buSzPts val="1000"/>
              <a:tabLst>
                <a:tab pos="457200" algn="l"/>
              </a:tabLst>
              <a:defRPr/>
            </a:pPr>
            <a:r>
              <a:rPr lang="pl-PL" sz="1550" dirty="0">
                <a:solidFill>
                  <a:srgbClr val="000000"/>
                </a:solidFill>
                <a:latin typeface="+mn-lt"/>
                <a:ea typeface="Times New Roman" panose="02020603050405020304" pitchFamily="18" charset="0"/>
                <a:cs typeface="Tahoma" panose="020B0604030504040204" pitchFamily="34" charset="0"/>
              </a:rPr>
              <a:t>W województwie Lubuskim występuje łącznie </a:t>
            </a:r>
            <a:r>
              <a:rPr lang="pl-PL" sz="1550" b="1" dirty="0">
                <a:solidFill>
                  <a:srgbClr val="147CC1"/>
                </a:solidFill>
                <a:latin typeface="+mn-lt"/>
                <a:ea typeface="Times New Roman" panose="02020603050405020304" pitchFamily="18" charset="0"/>
                <a:cs typeface="Tahoma" panose="020B0604030504040204" pitchFamily="34" charset="0"/>
              </a:rPr>
              <a:t>1.060,342 km linii</a:t>
            </a:r>
            <a:r>
              <a:rPr lang="pl-PL" sz="1550" dirty="0">
                <a:solidFill>
                  <a:srgbClr val="000000"/>
                </a:solidFill>
                <a:latin typeface="+mn-lt"/>
                <a:ea typeface="Times New Roman" panose="02020603050405020304" pitchFamily="18" charset="0"/>
                <a:cs typeface="Tahoma" panose="020B0604030504040204" pitchFamily="34" charset="0"/>
              </a:rPr>
              <a:t>, w tym 751,592 km </a:t>
            </a:r>
            <a:br>
              <a:rPr lang="pl-PL" sz="1550" dirty="0">
                <a:solidFill>
                  <a:srgbClr val="000000"/>
                </a:solidFill>
                <a:latin typeface="+mn-lt"/>
                <a:ea typeface="Times New Roman" panose="02020603050405020304" pitchFamily="18" charset="0"/>
                <a:cs typeface="Tahoma" panose="020B0604030504040204" pitchFamily="34" charset="0"/>
              </a:rPr>
            </a:br>
            <a:r>
              <a:rPr lang="pl-PL" sz="1550" dirty="0">
                <a:solidFill>
                  <a:srgbClr val="000000"/>
                </a:solidFill>
                <a:latin typeface="+mn-lt"/>
                <a:ea typeface="Times New Roman" panose="02020603050405020304" pitchFamily="18" charset="0"/>
                <a:cs typeface="Tahoma" panose="020B0604030504040204" pitchFamily="34" charset="0"/>
              </a:rPr>
              <a:t>z ruchem pasażerskim i towarowym.</a:t>
            </a:r>
          </a:p>
        </p:txBody>
      </p:sp>
      <p:sp>
        <p:nvSpPr>
          <p:cNvPr id="19" name="Prostokąt zaokrąglony 16">
            <a:extLst>
              <a:ext uri="{FF2B5EF4-FFF2-40B4-BE49-F238E27FC236}">
                <a16:creationId xmlns:a16="http://schemas.microsoft.com/office/drawing/2014/main" id="{0D439811-D778-DF05-ED42-C9E0F1134335}"/>
              </a:ext>
            </a:extLst>
          </p:cNvPr>
          <p:cNvSpPr/>
          <p:nvPr/>
        </p:nvSpPr>
        <p:spPr>
          <a:xfrm>
            <a:off x="467545" y="1963950"/>
            <a:ext cx="212725" cy="21748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9" name="Wykres 8">
            <a:extLst>
              <a:ext uri="{FF2B5EF4-FFF2-40B4-BE49-F238E27FC236}">
                <a16:creationId xmlns:a16="http://schemas.microsoft.com/office/drawing/2014/main" id="{00000000-0008-0000-0000-000007000000}"/>
              </a:ext>
            </a:extLst>
          </p:cNvPr>
          <p:cNvGraphicFramePr>
            <a:graphicFrameLocks/>
          </p:cNvGraphicFramePr>
          <p:nvPr>
            <p:extLst>
              <p:ext uri="{D42A27DB-BD31-4B8C-83A1-F6EECF244321}">
                <p14:modId xmlns:p14="http://schemas.microsoft.com/office/powerpoint/2010/main" val="1496960096"/>
              </p:ext>
            </p:extLst>
          </p:nvPr>
        </p:nvGraphicFramePr>
        <p:xfrm>
          <a:off x="3635896" y="3423511"/>
          <a:ext cx="2540721" cy="221370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Wykres 9">
            <a:extLst>
              <a:ext uri="{FF2B5EF4-FFF2-40B4-BE49-F238E27FC236}">
                <a16:creationId xmlns:a16="http://schemas.microsoft.com/office/drawing/2014/main" id="{00000000-0008-0000-0000-000008000000}"/>
              </a:ext>
            </a:extLst>
          </p:cNvPr>
          <p:cNvGraphicFramePr>
            <a:graphicFrameLocks/>
          </p:cNvGraphicFramePr>
          <p:nvPr>
            <p:extLst>
              <p:ext uri="{D42A27DB-BD31-4B8C-83A1-F6EECF244321}">
                <p14:modId xmlns:p14="http://schemas.microsoft.com/office/powerpoint/2010/main" val="3441764578"/>
              </p:ext>
            </p:extLst>
          </p:nvPr>
        </p:nvGraphicFramePr>
        <p:xfrm>
          <a:off x="6550496" y="3346437"/>
          <a:ext cx="2164879" cy="2213703"/>
        </p:xfrm>
        <a:graphic>
          <a:graphicData uri="http://schemas.openxmlformats.org/drawingml/2006/chart">
            <c:chart xmlns:c="http://schemas.openxmlformats.org/drawingml/2006/chart" xmlns:r="http://schemas.openxmlformats.org/officeDocument/2006/relationships" r:id="rId6"/>
          </a:graphicData>
        </a:graphic>
      </p:graphicFrame>
      <p:sp>
        <p:nvSpPr>
          <p:cNvPr id="11" name="Prostokąt zaokrąglony 16">
            <a:extLst>
              <a:ext uri="{FF2B5EF4-FFF2-40B4-BE49-F238E27FC236}">
                <a16:creationId xmlns:a16="http://schemas.microsoft.com/office/drawing/2014/main" id="{08A03EBF-A824-A466-41C2-45A84231D3A6}"/>
              </a:ext>
            </a:extLst>
          </p:cNvPr>
          <p:cNvSpPr/>
          <p:nvPr/>
        </p:nvSpPr>
        <p:spPr>
          <a:xfrm>
            <a:off x="467544" y="2762248"/>
            <a:ext cx="212725" cy="21748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12" name="Wykres 11">
            <a:extLst>
              <a:ext uri="{FF2B5EF4-FFF2-40B4-BE49-F238E27FC236}">
                <a16:creationId xmlns:a16="http://schemas.microsoft.com/office/drawing/2014/main" id="{00000000-0008-0000-0000-000006000000}"/>
              </a:ext>
            </a:extLst>
          </p:cNvPr>
          <p:cNvGraphicFramePr>
            <a:graphicFrameLocks/>
          </p:cNvGraphicFramePr>
          <p:nvPr>
            <p:extLst>
              <p:ext uri="{D42A27DB-BD31-4B8C-83A1-F6EECF244321}">
                <p14:modId xmlns:p14="http://schemas.microsoft.com/office/powerpoint/2010/main" val="3770094623"/>
              </p:ext>
            </p:extLst>
          </p:nvPr>
        </p:nvGraphicFramePr>
        <p:xfrm>
          <a:off x="897602" y="3429000"/>
          <a:ext cx="2378254" cy="2208214"/>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962305402"/>
      </p:ext>
    </p:extLst>
  </p:cSld>
  <p:clrMapOvr>
    <a:masterClrMapping/>
  </p:clrMapOvr>
  <p:transition>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15E8C-7CEF-58CC-8C24-23E344BC0C5A}"/>
            </a:ext>
          </a:extLst>
        </p:cNvPr>
        <p:cNvGrpSpPr/>
        <p:nvPr/>
      </p:nvGrpSpPr>
      <p:grpSpPr>
        <a:xfrm>
          <a:off x="0" y="0"/>
          <a:ext cx="0" cy="0"/>
          <a:chOff x="0" y="0"/>
          <a:chExt cx="0" cy="0"/>
        </a:xfrm>
      </p:grpSpPr>
      <p:pic>
        <p:nvPicPr>
          <p:cNvPr id="7" name="Obraz 6">
            <a:extLst>
              <a:ext uri="{FF2B5EF4-FFF2-40B4-BE49-F238E27FC236}">
                <a16:creationId xmlns:a16="http://schemas.microsoft.com/office/drawing/2014/main" id="{69F0E0D0-06D0-7711-4D22-18027CFD2055}"/>
              </a:ext>
            </a:extLst>
          </p:cNvPr>
          <p:cNvPicPr>
            <a:picLocks noChangeAspect="1"/>
          </p:cNvPicPr>
          <p:nvPr/>
        </p:nvPicPr>
        <p:blipFill>
          <a:blip r:embed="rId2">
            <a:grayscl/>
            <a:extLst>
              <a:ext uri="{BEBA8EAE-BF5A-486C-A8C5-ECC9F3942E4B}">
                <a14:imgProps xmlns:a14="http://schemas.microsoft.com/office/drawing/2010/main">
                  <a14:imgLayer r:embed="rId3">
                    <a14:imgEffect>
                      <a14:artisticCutout/>
                    </a14:imgEffect>
                    <a14:imgEffect>
                      <a14:sharpenSoften amount="-13000"/>
                    </a14:imgEffect>
                    <a14:imgEffect>
                      <a14:brightnessContrast bright="65000" contrast="22000"/>
                    </a14:imgEffect>
                  </a14:imgLayer>
                </a14:imgProps>
              </a:ext>
              <a:ext uri="{28A0092B-C50C-407E-A947-70E740481C1C}">
                <a14:useLocalDpi xmlns:a14="http://schemas.microsoft.com/office/drawing/2010/main" val="0"/>
              </a:ext>
            </a:extLst>
          </a:blip>
          <a:srcRect t="17708" b="12268"/>
          <a:stretch/>
        </p:blipFill>
        <p:spPr>
          <a:xfrm>
            <a:off x="0" y="2143978"/>
            <a:ext cx="9144000" cy="4714022"/>
          </a:xfrm>
          <a:prstGeom prst="rect">
            <a:avLst/>
          </a:prstGeom>
        </p:spPr>
      </p:pic>
      <p:cxnSp>
        <p:nvCxnSpPr>
          <p:cNvPr id="6" name="Łącznik prosty 5">
            <a:extLst>
              <a:ext uri="{FF2B5EF4-FFF2-40B4-BE49-F238E27FC236}">
                <a16:creationId xmlns:a16="http://schemas.microsoft.com/office/drawing/2014/main" id="{7BD6F5BB-62E0-29F8-C974-CFAC87B78AB1}"/>
              </a:ext>
            </a:extLst>
          </p:cNvPr>
          <p:cNvCxnSpPr/>
          <p:nvPr/>
        </p:nvCxnSpPr>
        <p:spPr>
          <a:xfrm>
            <a:off x="428625" y="1214438"/>
            <a:ext cx="8286750" cy="1587"/>
          </a:xfrm>
          <a:prstGeom prst="line">
            <a:avLst/>
          </a:prstGeom>
          <a:ln>
            <a:solidFill>
              <a:srgbClr val="A7C539"/>
            </a:solidFill>
          </a:ln>
        </p:spPr>
        <p:style>
          <a:lnRef idx="1">
            <a:schemeClr val="accent1"/>
          </a:lnRef>
          <a:fillRef idx="0">
            <a:schemeClr val="accent1"/>
          </a:fillRef>
          <a:effectRef idx="0">
            <a:schemeClr val="accent1"/>
          </a:effectRef>
          <a:fontRef idx="minor">
            <a:schemeClr val="tx1"/>
          </a:fontRef>
        </p:style>
      </p:cxnSp>
      <p:cxnSp>
        <p:nvCxnSpPr>
          <p:cNvPr id="8" name="Łącznik prosty 7">
            <a:extLst>
              <a:ext uri="{FF2B5EF4-FFF2-40B4-BE49-F238E27FC236}">
                <a16:creationId xmlns:a16="http://schemas.microsoft.com/office/drawing/2014/main" id="{CDBD0264-9944-7667-FBCB-82857F6EECFB}"/>
              </a:ext>
            </a:extLst>
          </p:cNvPr>
          <p:cNvCxnSpPr/>
          <p:nvPr/>
        </p:nvCxnSpPr>
        <p:spPr>
          <a:xfrm>
            <a:off x="428625" y="6284913"/>
            <a:ext cx="8286750" cy="1587"/>
          </a:xfrm>
          <a:prstGeom prst="line">
            <a:avLst/>
          </a:prstGeom>
          <a:ln>
            <a:solidFill>
              <a:srgbClr val="147CC1"/>
            </a:solidFill>
          </a:ln>
        </p:spPr>
        <p:style>
          <a:lnRef idx="1">
            <a:schemeClr val="accent1"/>
          </a:lnRef>
          <a:fillRef idx="0">
            <a:schemeClr val="accent1"/>
          </a:fillRef>
          <a:effectRef idx="0">
            <a:schemeClr val="accent1"/>
          </a:effectRef>
          <a:fontRef idx="minor">
            <a:schemeClr val="tx1"/>
          </a:fontRef>
        </p:style>
      </p:cxnSp>
      <p:pic>
        <p:nvPicPr>
          <p:cNvPr id="11269" name="Picture 4">
            <a:extLst>
              <a:ext uri="{FF2B5EF4-FFF2-40B4-BE49-F238E27FC236}">
                <a16:creationId xmlns:a16="http://schemas.microsoft.com/office/drawing/2014/main" id="{5E286512-9207-064B-285E-ABF08E0E39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113" y="285750"/>
            <a:ext cx="24288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pole tekstowe 3">
            <a:extLst>
              <a:ext uri="{FF2B5EF4-FFF2-40B4-BE49-F238E27FC236}">
                <a16:creationId xmlns:a16="http://schemas.microsoft.com/office/drawing/2014/main" id="{F5E25BCF-EC9A-EE4E-D70F-7E6B746D39D8}"/>
              </a:ext>
            </a:extLst>
          </p:cNvPr>
          <p:cNvSpPr txBox="1">
            <a:spLocks noChangeArrowheads="1"/>
          </p:cNvSpPr>
          <p:nvPr/>
        </p:nvSpPr>
        <p:spPr bwMode="auto">
          <a:xfrm>
            <a:off x="6353089" y="526167"/>
            <a:ext cx="23987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l-PL" altLang="pl-PL" sz="1600" b="1" dirty="0">
                <a:solidFill>
                  <a:srgbClr val="0070C0"/>
                </a:solidFill>
                <a:latin typeface="Arial" panose="020B0604020202020204" pitchFamily="34" charset="0"/>
              </a:rPr>
              <a:t>Przewozy Autobusowe</a:t>
            </a:r>
          </a:p>
        </p:txBody>
      </p:sp>
      <p:sp>
        <p:nvSpPr>
          <p:cNvPr id="3" name="Prostokąt zaokrąglony 16">
            <a:extLst>
              <a:ext uri="{FF2B5EF4-FFF2-40B4-BE49-F238E27FC236}">
                <a16:creationId xmlns:a16="http://schemas.microsoft.com/office/drawing/2014/main" id="{DBC41BD9-FD8D-75C1-00C9-4FEB915B0F02}"/>
              </a:ext>
            </a:extLst>
          </p:cNvPr>
          <p:cNvSpPr/>
          <p:nvPr/>
        </p:nvSpPr>
        <p:spPr>
          <a:xfrm>
            <a:off x="428624" y="1437908"/>
            <a:ext cx="212725" cy="21748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4" name="Tytuł 3">
            <a:extLst>
              <a:ext uri="{FF2B5EF4-FFF2-40B4-BE49-F238E27FC236}">
                <a16:creationId xmlns:a16="http://schemas.microsoft.com/office/drawing/2014/main" id="{2D09A8F4-A451-C98B-55B2-102B52715A19}"/>
              </a:ext>
            </a:extLst>
          </p:cNvPr>
          <p:cNvSpPr>
            <a:spLocks noGrp="1"/>
          </p:cNvSpPr>
          <p:nvPr>
            <p:ph type="ctrTitle"/>
          </p:nvPr>
        </p:nvSpPr>
        <p:spPr>
          <a:xfrm>
            <a:off x="755576" y="1315670"/>
            <a:ext cx="7772400" cy="559536"/>
          </a:xfrm>
        </p:spPr>
        <p:txBody>
          <a:bodyPr/>
          <a:lstStyle/>
          <a:p>
            <a:r>
              <a:rPr lang="pl-PL" sz="2400" b="1" dirty="0"/>
              <a:t>Dynamika zmian w przewozach pasażerskich na liniach użyteczności publicznej</a:t>
            </a:r>
          </a:p>
        </p:txBody>
      </p:sp>
      <p:sp>
        <p:nvSpPr>
          <p:cNvPr id="10" name="pole tekstowe 9">
            <a:extLst>
              <a:ext uri="{FF2B5EF4-FFF2-40B4-BE49-F238E27FC236}">
                <a16:creationId xmlns:a16="http://schemas.microsoft.com/office/drawing/2014/main" id="{7F342705-57C4-2A8B-F161-F89B3B1DE0B3}"/>
              </a:ext>
            </a:extLst>
          </p:cNvPr>
          <p:cNvSpPr txBox="1"/>
          <p:nvPr/>
        </p:nvSpPr>
        <p:spPr>
          <a:xfrm>
            <a:off x="2339752" y="5969009"/>
            <a:ext cx="4824535" cy="338554"/>
          </a:xfrm>
          <a:prstGeom prst="rect">
            <a:avLst/>
          </a:prstGeom>
          <a:noFill/>
        </p:spPr>
        <p:txBody>
          <a:bodyPr wrap="square" rtlCol="0">
            <a:spAutoFit/>
          </a:bodyPr>
          <a:lstStyle/>
          <a:p>
            <a:pPr algn="ctr"/>
            <a:r>
              <a:rPr lang="pl-PL" sz="1600" dirty="0"/>
              <a:t>Linia obsługiwana tylko w okresie roku szkolnego</a:t>
            </a:r>
          </a:p>
        </p:txBody>
      </p:sp>
      <p:graphicFrame>
        <p:nvGraphicFramePr>
          <p:cNvPr id="2" name="Wykres 1">
            <a:extLst>
              <a:ext uri="{FF2B5EF4-FFF2-40B4-BE49-F238E27FC236}">
                <a16:creationId xmlns:a16="http://schemas.microsoft.com/office/drawing/2014/main" id="{702ADDA6-6BE8-C3B7-7151-EC5E4E75D5C5}"/>
              </a:ext>
            </a:extLst>
          </p:cNvPr>
          <p:cNvGraphicFramePr>
            <a:graphicFrameLocks/>
          </p:cNvGraphicFramePr>
          <p:nvPr/>
        </p:nvGraphicFramePr>
        <p:xfrm>
          <a:off x="428624" y="1974850"/>
          <a:ext cx="8286750" cy="404129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99435826"/>
      </p:ext>
    </p:extLst>
  </p:cSld>
  <p:clrMapOvr>
    <a:masterClrMapping/>
  </p:clrMapOvr>
  <p:transition>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1C9E59-6119-80C3-A268-D8A852618D29}"/>
            </a:ext>
          </a:extLst>
        </p:cNvPr>
        <p:cNvGrpSpPr/>
        <p:nvPr/>
      </p:nvGrpSpPr>
      <p:grpSpPr>
        <a:xfrm>
          <a:off x="0" y="0"/>
          <a:ext cx="0" cy="0"/>
          <a:chOff x="0" y="0"/>
          <a:chExt cx="0" cy="0"/>
        </a:xfrm>
      </p:grpSpPr>
      <p:pic>
        <p:nvPicPr>
          <p:cNvPr id="7" name="Obraz 6">
            <a:extLst>
              <a:ext uri="{FF2B5EF4-FFF2-40B4-BE49-F238E27FC236}">
                <a16:creationId xmlns:a16="http://schemas.microsoft.com/office/drawing/2014/main" id="{BD62413C-21FE-48CB-2E3E-8CB9A6CAF43D}"/>
              </a:ext>
            </a:extLst>
          </p:cNvPr>
          <p:cNvPicPr>
            <a:picLocks noChangeAspect="1"/>
          </p:cNvPicPr>
          <p:nvPr/>
        </p:nvPicPr>
        <p:blipFill>
          <a:blip r:embed="rId2">
            <a:grayscl/>
            <a:extLst>
              <a:ext uri="{BEBA8EAE-BF5A-486C-A8C5-ECC9F3942E4B}">
                <a14:imgProps xmlns:a14="http://schemas.microsoft.com/office/drawing/2010/main">
                  <a14:imgLayer r:embed="rId3">
                    <a14:imgEffect>
                      <a14:artisticCutout/>
                    </a14:imgEffect>
                    <a14:imgEffect>
                      <a14:sharpenSoften amount="-13000"/>
                    </a14:imgEffect>
                    <a14:imgEffect>
                      <a14:brightnessContrast bright="65000" contrast="22000"/>
                    </a14:imgEffect>
                  </a14:imgLayer>
                </a14:imgProps>
              </a:ext>
              <a:ext uri="{28A0092B-C50C-407E-A947-70E740481C1C}">
                <a14:useLocalDpi xmlns:a14="http://schemas.microsoft.com/office/drawing/2010/main" val="0"/>
              </a:ext>
            </a:extLst>
          </a:blip>
          <a:srcRect t="17708" b="12268"/>
          <a:stretch/>
        </p:blipFill>
        <p:spPr>
          <a:xfrm>
            <a:off x="0" y="2143978"/>
            <a:ext cx="9144000" cy="4714022"/>
          </a:xfrm>
          <a:prstGeom prst="rect">
            <a:avLst/>
          </a:prstGeom>
        </p:spPr>
      </p:pic>
      <p:cxnSp>
        <p:nvCxnSpPr>
          <p:cNvPr id="6" name="Łącznik prosty 5">
            <a:extLst>
              <a:ext uri="{FF2B5EF4-FFF2-40B4-BE49-F238E27FC236}">
                <a16:creationId xmlns:a16="http://schemas.microsoft.com/office/drawing/2014/main" id="{89EA94EA-E5E8-EF85-7497-BEA939E694F9}"/>
              </a:ext>
            </a:extLst>
          </p:cNvPr>
          <p:cNvCxnSpPr/>
          <p:nvPr/>
        </p:nvCxnSpPr>
        <p:spPr>
          <a:xfrm>
            <a:off x="428625" y="1214438"/>
            <a:ext cx="8286750" cy="1587"/>
          </a:xfrm>
          <a:prstGeom prst="line">
            <a:avLst/>
          </a:prstGeom>
          <a:ln>
            <a:solidFill>
              <a:srgbClr val="A7C539"/>
            </a:solidFill>
          </a:ln>
        </p:spPr>
        <p:style>
          <a:lnRef idx="1">
            <a:schemeClr val="accent1"/>
          </a:lnRef>
          <a:fillRef idx="0">
            <a:schemeClr val="accent1"/>
          </a:fillRef>
          <a:effectRef idx="0">
            <a:schemeClr val="accent1"/>
          </a:effectRef>
          <a:fontRef idx="minor">
            <a:schemeClr val="tx1"/>
          </a:fontRef>
        </p:style>
      </p:cxnSp>
      <p:cxnSp>
        <p:nvCxnSpPr>
          <p:cNvPr id="8" name="Łącznik prosty 7">
            <a:extLst>
              <a:ext uri="{FF2B5EF4-FFF2-40B4-BE49-F238E27FC236}">
                <a16:creationId xmlns:a16="http://schemas.microsoft.com/office/drawing/2014/main" id="{7807440A-A5C0-0F63-C974-ECF57890946B}"/>
              </a:ext>
            </a:extLst>
          </p:cNvPr>
          <p:cNvCxnSpPr/>
          <p:nvPr/>
        </p:nvCxnSpPr>
        <p:spPr>
          <a:xfrm>
            <a:off x="428625" y="6284913"/>
            <a:ext cx="8286750" cy="1587"/>
          </a:xfrm>
          <a:prstGeom prst="line">
            <a:avLst/>
          </a:prstGeom>
          <a:ln>
            <a:solidFill>
              <a:srgbClr val="147CC1"/>
            </a:solidFill>
          </a:ln>
        </p:spPr>
        <p:style>
          <a:lnRef idx="1">
            <a:schemeClr val="accent1"/>
          </a:lnRef>
          <a:fillRef idx="0">
            <a:schemeClr val="accent1"/>
          </a:fillRef>
          <a:effectRef idx="0">
            <a:schemeClr val="accent1"/>
          </a:effectRef>
          <a:fontRef idx="minor">
            <a:schemeClr val="tx1"/>
          </a:fontRef>
        </p:style>
      </p:cxnSp>
      <p:pic>
        <p:nvPicPr>
          <p:cNvPr id="11269" name="Picture 4">
            <a:extLst>
              <a:ext uri="{FF2B5EF4-FFF2-40B4-BE49-F238E27FC236}">
                <a16:creationId xmlns:a16="http://schemas.microsoft.com/office/drawing/2014/main" id="{B9FA120C-A07D-F7B6-F9DC-EC544EFC62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113" y="285750"/>
            <a:ext cx="24288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pole tekstowe 3">
            <a:extLst>
              <a:ext uri="{FF2B5EF4-FFF2-40B4-BE49-F238E27FC236}">
                <a16:creationId xmlns:a16="http://schemas.microsoft.com/office/drawing/2014/main" id="{3EB3D909-4FA6-EEC4-D846-22A5E533D12C}"/>
              </a:ext>
            </a:extLst>
          </p:cNvPr>
          <p:cNvSpPr txBox="1">
            <a:spLocks noChangeArrowheads="1"/>
          </p:cNvSpPr>
          <p:nvPr/>
        </p:nvSpPr>
        <p:spPr bwMode="auto">
          <a:xfrm>
            <a:off x="6353089" y="526167"/>
            <a:ext cx="23987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l-PL" altLang="pl-PL" sz="1600" b="1" dirty="0">
                <a:solidFill>
                  <a:srgbClr val="0070C0"/>
                </a:solidFill>
                <a:latin typeface="Arial" panose="020B0604020202020204" pitchFamily="34" charset="0"/>
              </a:rPr>
              <a:t>Przewozy Autobusowe</a:t>
            </a:r>
          </a:p>
        </p:txBody>
      </p:sp>
      <p:sp>
        <p:nvSpPr>
          <p:cNvPr id="3" name="Prostokąt zaokrąglony 16">
            <a:extLst>
              <a:ext uri="{FF2B5EF4-FFF2-40B4-BE49-F238E27FC236}">
                <a16:creationId xmlns:a16="http://schemas.microsoft.com/office/drawing/2014/main" id="{57F78E18-A1C9-2083-2CD3-F1C27E60F5BC}"/>
              </a:ext>
            </a:extLst>
          </p:cNvPr>
          <p:cNvSpPr/>
          <p:nvPr/>
        </p:nvSpPr>
        <p:spPr>
          <a:xfrm>
            <a:off x="428624" y="1437908"/>
            <a:ext cx="212725" cy="21748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4" name="Tytuł 3">
            <a:extLst>
              <a:ext uri="{FF2B5EF4-FFF2-40B4-BE49-F238E27FC236}">
                <a16:creationId xmlns:a16="http://schemas.microsoft.com/office/drawing/2014/main" id="{759C94F9-7884-C8B3-4581-ED491EE20377}"/>
              </a:ext>
            </a:extLst>
          </p:cNvPr>
          <p:cNvSpPr>
            <a:spLocks noGrp="1"/>
          </p:cNvSpPr>
          <p:nvPr>
            <p:ph type="ctrTitle"/>
          </p:nvPr>
        </p:nvSpPr>
        <p:spPr>
          <a:xfrm>
            <a:off x="755576" y="1315670"/>
            <a:ext cx="7772400" cy="559536"/>
          </a:xfrm>
        </p:spPr>
        <p:txBody>
          <a:bodyPr/>
          <a:lstStyle/>
          <a:p>
            <a:r>
              <a:rPr lang="pl-PL" sz="2400" b="1" dirty="0"/>
              <a:t>Dynamika zmian w przewozach pasażerskich na liniach użyteczności publicznej</a:t>
            </a:r>
          </a:p>
        </p:txBody>
      </p:sp>
      <p:graphicFrame>
        <p:nvGraphicFramePr>
          <p:cNvPr id="5" name="Wykres 4">
            <a:extLst>
              <a:ext uri="{FF2B5EF4-FFF2-40B4-BE49-F238E27FC236}">
                <a16:creationId xmlns:a16="http://schemas.microsoft.com/office/drawing/2014/main" id="{BA5BD224-B1B9-73EF-0CFF-15C8557CD7F5}"/>
              </a:ext>
            </a:extLst>
          </p:cNvPr>
          <p:cNvGraphicFramePr>
            <a:graphicFrameLocks/>
          </p:cNvGraphicFramePr>
          <p:nvPr/>
        </p:nvGraphicFramePr>
        <p:xfrm>
          <a:off x="428624" y="1924167"/>
          <a:ext cx="8286751" cy="445202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88823337"/>
      </p:ext>
    </p:extLst>
  </p:cSld>
  <p:clrMapOvr>
    <a:masterClrMapping/>
  </p:clrMapOvr>
  <p:transition>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8EF43-5947-25C1-20B2-D520C389C553}"/>
            </a:ext>
          </a:extLst>
        </p:cNvPr>
        <p:cNvGrpSpPr/>
        <p:nvPr/>
      </p:nvGrpSpPr>
      <p:grpSpPr>
        <a:xfrm>
          <a:off x="0" y="0"/>
          <a:ext cx="0" cy="0"/>
          <a:chOff x="0" y="0"/>
          <a:chExt cx="0" cy="0"/>
        </a:xfrm>
      </p:grpSpPr>
      <p:pic>
        <p:nvPicPr>
          <p:cNvPr id="7" name="Obraz 6">
            <a:extLst>
              <a:ext uri="{FF2B5EF4-FFF2-40B4-BE49-F238E27FC236}">
                <a16:creationId xmlns:a16="http://schemas.microsoft.com/office/drawing/2014/main" id="{6B440681-C986-F57D-6EE3-045488CEB477}"/>
              </a:ext>
            </a:extLst>
          </p:cNvPr>
          <p:cNvPicPr>
            <a:picLocks noChangeAspect="1"/>
          </p:cNvPicPr>
          <p:nvPr/>
        </p:nvPicPr>
        <p:blipFill>
          <a:blip r:embed="rId2">
            <a:grayscl/>
            <a:extLst>
              <a:ext uri="{BEBA8EAE-BF5A-486C-A8C5-ECC9F3942E4B}">
                <a14:imgProps xmlns:a14="http://schemas.microsoft.com/office/drawing/2010/main">
                  <a14:imgLayer r:embed="rId3">
                    <a14:imgEffect>
                      <a14:artisticCutout/>
                    </a14:imgEffect>
                    <a14:imgEffect>
                      <a14:sharpenSoften amount="-13000"/>
                    </a14:imgEffect>
                    <a14:imgEffect>
                      <a14:brightnessContrast bright="65000" contrast="22000"/>
                    </a14:imgEffect>
                  </a14:imgLayer>
                </a14:imgProps>
              </a:ext>
              <a:ext uri="{28A0092B-C50C-407E-A947-70E740481C1C}">
                <a14:useLocalDpi xmlns:a14="http://schemas.microsoft.com/office/drawing/2010/main" val="0"/>
              </a:ext>
            </a:extLst>
          </a:blip>
          <a:srcRect t="17708" b="12268"/>
          <a:stretch/>
        </p:blipFill>
        <p:spPr>
          <a:xfrm>
            <a:off x="0" y="2143978"/>
            <a:ext cx="9144000" cy="4714022"/>
          </a:xfrm>
          <a:prstGeom prst="rect">
            <a:avLst/>
          </a:prstGeom>
        </p:spPr>
      </p:pic>
      <p:cxnSp>
        <p:nvCxnSpPr>
          <p:cNvPr id="6" name="Łącznik prosty 5">
            <a:extLst>
              <a:ext uri="{FF2B5EF4-FFF2-40B4-BE49-F238E27FC236}">
                <a16:creationId xmlns:a16="http://schemas.microsoft.com/office/drawing/2014/main" id="{483B0598-64C0-1CAE-6FFF-0517C236E8C9}"/>
              </a:ext>
            </a:extLst>
          </p:cNvPr>
          <p:cNvCxnSpPr/>
          <p:nvPr/>
        </p:nvCxnSpPr>
        <p:spPr>
          <a:xfrm>
            <a:off x="428625" y="1214438"/>
            <a:ext cx="8286750" cy="1587"/>
          </a:xfrm>
          <a:prstGeom prst="line">
            <a:avLst/>
          </a:prstGeom>
          <a:ln>
            <a:solidFill>
              <a:srgbClr val="A7C539"/>
            </a:solidFill>
          </a:ln>
        </p:spPr>
        <p:style>
          <a:lnRef idx="1">
            <a:schemeClr val="accent1"/>
          </a:lnRef>
          <a:fillRef idx="0">
            <a:schemeClr val="accent1"/>
          </a:fillRef>
          <a:effectRef idx="0">
            <a:schemeClr val="accent1"/>
          </a:effectRef>
          <a:fontRef idx="minor">
            <a:schemeClr val="tx1"/>
          </a:fontRef>
        </p:style>
      </p:cxnSp>
      <p:cxnSp>
        <p:nvCxnSpPr>
          <p:cNvPr id="8" name="Łącznik prosty 7">
            <a:extLst>
              <a:ext uri="{FF2B5EF4-FFF2-40B4-BE49-F238E27FC236}">
                <a16:creationId xmlns:a16="http://schemas.microsoft.com/office/drawing/2014/main" id="{6E3C688E-313D-C9A9-5861-CF317E2A3299}"/>
              </a:ext>
            </a:extLst>
          </p:cNvPr>
          <p:cNvCxnSpPr/>
          <p:nvPr/>
        </p:nvCxnSpPr>
        <p:spPr>
          <a:xfrm>
            <a:off x="428625" y="6284913"/>
            <a:ext cx="8286750" cy="1587"/>
          </a:xfrm>
          <a:prstGeom prst="line">
            <a:avLst/>
          </a:prstGeom>
          <a:ln>
            <a:solidFill>
              <a:srgbClr val="147CC1"/>
            </a:solidFill>
          </a:ln>
        </p:spPr>
        <p:style>
          <a:lnRef idx="1">
            <a:schemeClr val="accent1"/>
          </a:lnRef>
          <a:fillRef idx="0">
            <a:schemeClr val="accent1"/>
          </a:fillRef>
          <a:effectRef idx="0">
            <a:schemeClr val="accent1"/>
          </a:effectRef>
          <a:fontRef idx="minor">
            <a:schemeClr val="tx1"/>
          </a:fontRef>
        </p:style>
      </p:cxnSp>
      <p:pic>
        <p:nvPicPr>
          <p:cNvPr id="11269" name="Picture 4">
            <a:extLst>
              <a:ext uri="{FF2B5EF4-FFF2-40B4-BE49-F238E27FC236}">
                <a16:creationId xmlns:a16="http://schemas.microsoft.com/office/drawing/2014/main" id="{0202E9FB-E80B-3327-BDB4-8CA1336EFC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113" y="285750"/>
            <a:ext cx="24288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pole tekstowe 3">
            <a:extLst>
              <a:ext uri="{FF2B5EF4-FFF2-40B4-BE49-F238E27FC236}">
                <a16:creationId xmlns:a16="http://schemas.microsoft.com/office/drawing/2014/main" id="{443856A3-E0AE-FE1B-9F37-097711555801}"/>
              </a:ext>
            </a:extLst>
          </p:cNvPr>
          <p:cNvSpPr txBox="1">
            <a:spLocks noChangeArrowheads="1"/>
          </p:cNvSpPr>
          <p:nvPr/>
        </p:nvSpPr>
        <p:spPr bwMode="auto">
          <a:xfrm>
            <a:off x="6353089" y="526167"/>
            <a:ext cx="23987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l-PL" altLang="pl-PL" sz="1600" b="1" dirty="0">
                <a:solidFill>
                  <a:srgbClr val="0070C0"/>
                </a:solidFill>
                <a:latin typeface="Arial" panose="020B0604020202020204" pitchFamily="34" charset="0"/>
              </a:rPr>
              <a:t>Przewozy Autobusowe</a:t>
            </a:r>
          </a:p>
        </p:txBody>
      </p:sp>
      <p:sp>
        <p:nvSpPr>
          <p:cNvPr id="3" name="Prostokąt zaokrąglony 16">
            <a:extLst>
              <a:ext uri="{FF2B5EF4-FFF2-40B4-BE49-F238E27FC236}">
                <a16:creationId xmlns:a16="http://schemas.microsoft.com/office/drawing/2014/main" id="{BA72F55F-62C7-ECCC-AE9C-68A0D4A72920}"/>
              </a:ext>
            </a:extLst>
          </p:cNvPr>
          <p:cNvSpPr/>
          <p:nvPr/>
        </p:nvSpPr>
        <p:spPr>
          <a:xfrm>
            <a:off x="428624" y="1437908"/>
            <a:ext cx="212725" cy="21748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4" name="Tytuł 3">
            <a:extLst>
              <a:ext uri="{FF2B5EF4-FFF2-40B4-BE49-F238E27FC236}">
                <a16:creationId xmlns:a16="http://schemas.microsoft.com/office/drawing/2014/main" id="{2C56C1A9-4A5F-8CC5-686D-2F05DDF4D07E}"/>
              </a:ext>
            </a:extLst>
          </p:cNvPr>
          <p:cNvSpPr>
            <a:spLocks noGrp="1"/>
          </p:cNvSpPr>
          <p:nvPr>
            <p:ph type="ctrTitle"/>
          </p:nvPr>
        </p:nvSpPr>
        <p:spPr>
          <a:xfrm>
            <a:off x="755576" y="1315670"/>
            <a:ext cx="7772400" cy="559536"/>
          </a:xfrm>
        </p:spPr>
        <p:txBody>
          <a:bodyPr/>
          <a:lstStyle/>
          <a:p>
            <a:r>
              <a:rPr lang="pl-PL" sz="2400" b="1" dirty="0"/>
              <a:t>Dynamika zmian w przewozach pasażerskich na liniach użyteczności publicznej</a:t>
            </a:r>
          </a:p>
        </p:txBody>
      </p:sp>
      <p:graphicFrame>
        <p:nvGraphicFramePr>
          <p:cNvPr id="2" name="Wykres 1">
            <a:extLst>
              <a:ext uri="{FF2B5EF4-FFF2-40B4-BE49-F238E27FC236}">
                <a16:creationId xmlns:a16="http://schemas.microsoft.com/office/drawing/2014/main" id="{0F19FD71-6C3D-70B6-8EE4-99D6DA9BA86B}"/>
              </a:ext>
            </a:extLst>
          </p:cNvPr>
          <p:cNvGraphicFramePr>
            <a:graphicFrameLocks/>
          </p:cNvGraphicFramePr>
          <p:nvPr/>
        </p:nvGraphicFramePr>
        <p:xfrm>
          <a:off x="428624" y="1924167"/>
          <a:ext cx="8286750" cy="445043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59930330"/>
      </p:ext>
    </p:extLst>
  </p:cSld>
  <p:clrMapOvr>
    <a:masterClrMapping/>
  </p:clrMapOvr>
  <p:transition>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C0E66C-DEB9-C0D8-0B6E-250B4A2FE3DC}"/>
            </a:ext>
          </a:extLst>
        </p:cNvPr>
        <p:cNvGrpSpPr/>
        <p:nvPr/>
      </p:nvGrpSpPr>
      <p:grpSpPr>
        <a:xfrm>
          <a:off x="0" y="0"/>
          <a:ext cx="0" cy="0"/>
          <a:chOff x="0" y="0"/>
          <a:chExt cx="0" cy="0"/>
        </a:xfrm>
      </p:grpSpPr>
      <p:pic>
        <p:nvPicPr>
          <p:cNvPr id="7" name="Obraz 6">
            <a:extLst>
              <a:ext uri="{FF2B5EF4-FFF2-40B4-BE49-F238E27FC236}">
                <a16:creationId xmlns:a16="http://schemas.microsoft.com/office/drawing/2014/main" id="{BDE3DA7E-9F48-B1F7-6A5D-D8F1D51F5075}"/>
              </a:ext>
            </a:extLst>
          </p:cNvPr>
          <p:cNvPicPr>
            <a:picLocks noChangeAspect="1"/>
          </p:cNvPicPr>
          <p:nvPr/>
        </p:nvPicPr>
        <p:blipFill>
          <a:blip r:embed="rId2">
            <a:grayscl/>
            <a:extLst>
              <a:ext uri="{BEBA8EAE-BF5A-486C-A8C5-ECC9F3942E4B}">
                <a14:imgProps xmlns:a14="http://schemas.microsoft.com/office/drawing/2010/main">
                  <a14:imgLayer r:embed="rId3">
                    <a14:imgEffect>
                      <a14:artisticCutout/>
                    </a14:imgEffect>
                    <a14:imgEffect>
                      <a14:sharpenSoften amount="-13000"/>
                    </a14:imgEffect>
                    <a14:imgEffect>
                      <a14:brightnessContrast bright="65000" contrast="22000"/>
                    </a14:imgEffect>
                  </a14:imgLayer>
                </a14:imgProps>
              </a:ext>
              <a:ext uri="{28A0092B-C50C-407E-A947-70E740481C1C}">
                <a14:useLocalDpi xmlns:a14="http://schemas.microsoft.com/office/drawing/2010/main" val="0"/>
              </a:ext>
            </a:extLst>
          </a:blip>
          <a:srcRect t="17708" b="12268"/>
          <a:stretch/>
        </p:blipFill>
        <p:spPr>
          <a:xfrm>
            <a:off x="0" y="1875207"/>
            <a:ext cx="9144000" cy="4982794"/>
          </a:xfrm>
          <a:prstGeom prst="rect">
            <a:avLst/>
          </a:prstGeom>
        </p:spPr>
      </p:pic>
      <p:cxnSp>
        <p:nvCxnSpPr>
          <p:cNvPr id="6" name="Łącznik prosty 5">
            <a:extLst>
              <a:ext uri="{FF2B5EF4-FFF2-40B4-BE49-F238E27FC236}">
                <a16:creationId xmlns:a16="http://schemas.microsoft.com/office/drawing/2014/main" id="{A1AE02FB-BFD5-763A-35B6-0ED0977BF691}"/>
              </a:ext>
            </a:extLst>
          </p:cNvPr>
          <p:cNvCxnSpPr/>
          <p:nvPr/>
        </p:nvCxnSpPr>
        <p:spPr>
          <a:xfrm>
            <a:off x="428625" y="1214438"/>
            <a:ext cx="8286750" cy="1587"/>
          </a:xfrm>
          <a:prstGeom prst="line">
            <a:avLst/>
          </a:prstGeom>
          <a:ln>
            <a:solidFill>
              <a:srgbClr val="A7C539"/>
            </a:solidFill>
          </a:ln>
        </p:spPr>
        <p:style>
          <a:lnRef idx="1">
            <a:schemeClr val="accent1"/>
          </a:lnRef>
          <a:fillRef idx="0">
            <a:schemeClr val="accent1"/>
          </a:fillRef>
          <a:effectRef idx="0">
            <a:schemeClr val="accent1"/>
          </a:effectRef>
          <a:fontRef idx="minor">
            <a:schemeClr val="tx1"/>
          </a:fontRef>
        </p:style>
      </p:cxnSp>
      <p:cxnSp>
        <p:nvCxnSpPr>
          <p:cNvPr id="8" name="Łącznik prosty 7">
            <a:extLst>
              <a:ext uri="{FF2B5EF4-FFF2-40B4-BE49-F238E27FC236}">
                <a16:creationId xmlns:a16="http://schemas.microsoft.com/office/drawing/2014/main" id="{D8863DAA-AE1B-ECE1-8232-46B9DAD59581}"/>
              </a:ext>
            </a:extLst>
          </p:cNvPr>
          <p:cNvCxnSpPr/>
          <p:nvPr/>
        </p:nvCxnSpPr>
        <p:spPr>
          <a:xfrm>
            <a:off x="428625" y="6284913"/>
            <a:ext cx="8286750" cy="1587"/>
          </a:xfrm>
          <a:prstGeom prst="line">
            <a:avLst/>
          </a:prstGeom>
          <a:ln>
            <a:solidFill>
              <a:srgbClr val="147CC1"/>
            </a:solidFill>
          </a:ln>
        </p:spPr>
        <p:style>
          <a:lnRef idx="1">
            <a:schemeClr val="accent1"/>
          </a:lnRef>
          <a:fillRef idx="0">
            <a:schemeClr val="accent1"/>
          </a:fillRef>
          <a:effectRef idx="0">
            <a:schemeClr val="accent1"/>
          </a:effectRef>
          <a:fontRef idx="minor">
            <a:schemeClr val="tx1"/>
          </a:fontRef>
        </p:style>
      </p:cxnSp>
      <p:pic>
        <p:nvPicPr>
          <p:cNvPr id="11269" name="Picture 4">
            <a:extLst>
              <a:ext uri="{FF2B5EF4-FFF2-40B4-BE49-F238E27FC236}">
                <a16:creationId xmlns:a16="http://schemas.microsoft.com/office/drawing/2014/main" id="{98EE272D-82BD-73DD-EE8B-10C36FD596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113" y="285750"/>
            <a:ext cx="24288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pole tekstowe 3">
            <a:extLst>
              <a:ext uri="{FF2B5EF4-FFF2-40B4-BE49-F238E27FC236}">
                <a16:creationId xmlns:a16="http://schemas.microsoft.com/office/drawing/2014/main" id="{AD438432-84F5-C54A-4FD6-3778BB43ED11}"/>
              </a:ext>
            </a:extLst>
          </p:cNvPr>
          <p:cNvSpPr txBox="1">
            <a:spLocks noChangeArrowheads="1"/>
          </p:cNvSpPr>
          <p:nvPr/>
        </p:nvSpPr>
        <p:spPr bwMode="auto">
          <a:xfrm>
            <a:off x="6353089" y="526167"/>
            <a:ext cx="23987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l-PL" altLang="pl-PL" sz="1600" b="1" dirty="0">
                <a:solidFill>
                  <a:srgbClr val="0070C0"/>
                </a:solidFill>
                <a:latin typeface="Arial" panose="020B0604020202020204" pitchFamily="34" charset="0"/>
              </a:rPr>
              <a:t>Przewozy Autobusowe</a:t>
            </a:r>
          </a:p>
        </p:txBody>
      </p:sp>
      <p:sp>
        <p:nvSpPr>
          <p:cNvPr id="3" name="Prostokąt zaokrąglony 16">
            <a:extLst>
              <a:ext uri="{FF2B5EF4-FFF2-40B4-BE49-F238E27FC236}">
                <a16:creationId xmlns:a16="http://schemas.microsoft.com/office/drawing/2014/main" id="{25741B13-1422-FBA2-0D2C-5683406B9CCF}"/>
              </a:ext>
            </a:extLst>
          </p:cNvPr>
          <p:cNvSpPr/>
          <p:nvPr/>
        </p:nvSpPr>
        <p:spPr>
          <a:xfrm>
            <a:off x="428624" y="1437908"/>
            <a:ext cx="212725" cy="21748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4" name="Tytuł 3">
            <a:extLst>
              <a:ext uri="{FF2B5EF4-FFF2-40B4-BE49-F238E27FC236}">
                <a16:creationId xmlns:a16="http://schemas.microsoft.com/office/drawing/2014/main" id="{335DB87E-E16C-109A-E1C6-E272BF597AA5}"/>
              </a:ext>
            </a:extLst>
          </p:cNvPr>
          <p:cNvSpPr>
            <a:spLocks noGrp="1"/>
          </p:cNvSpPr>
          <p:nvPr>
            <p:ph type="ctrTitle"/>
          </p:nvPr>
        </p:nvSpPr>
        <p:spPr>
          <a:xfrm>
            <a:off x="755576" y="1315670"/>
            <a:ext cx="7772400" cy="559536"/>
          </a:xfrm>
        </p:spPr>
        <p:txBody>
          <a:bodyPr/>
          <a:lstStyle/>
          <a:p>
            <a:r>
              <a:rPr lang="pl-PL" sz="2400" b="1" dirty="0"/>
              <a:t>Dynamika zmian w przewozach pasażerskich na liniach użyteczności publicznej</a:t>
            </a:r>
          </a:p>
        </p:txBody>
      </p:sp>
      <p:graphicFrame>
        <p:nvGraphicFramePr>
          <p:cNvPr id="5" name="Wykres 4">
            <a:extLst>
              <a:ext uri="{FF2B5EF4-FFF2-40B4-BE49-F238E27FC236}">
                <a16:creationId xmlns:a16="http://schemas.microsoft.com/office/drawing/2014/main" id="{E3744773-F6B4-2AA3-0346-C92042B5F009}"/>
              </a:ext>
            </a:extLst>
          </p:cNvPr>
          <p:cNvGraphicFramePr>
            <a:graphicFrameLocks/>
          </p:cNvGraphicFramePr>
          <p:nvPr/>
        </p:nvGraphicFramePr>
        <p:xfrm>
          <a:off x="428624" y="1924167"/>
          <a:ext cx="8286750" cy="445043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69145399"/>
      </p:ext>
    </p:extLst>
  </p:cSld>
  <p:clrMapOvr>
    <a:masterClrMapping/>
  </p:clrMapOvr>
  <p:transition>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54A04-63B8-EB78-E61C-9088C7AC4C62}"/>
            </a:ext>
          </a:extLst>
        </p:cNvPr>
        <p:cNvGrpSpPr/>
        <p:nvPr/>
      </p:nvGrpSpPr>
      <p:grpSpPr>
        <a:xfrm>
          <a:off x="0" y="0"/>
          <a:ext cx="0" cy="0"/>
          <a:chOff x="0" y="0"/>
          <a:chExt cx="0" cy="0"/>
        </a:xfrm>
      </p:grpSpPr>
      <p:pic>
        <p:nvPicPr>
          <p:cNvPr id="7" name="Obraz 6">
            <a:extLst>
              <a:ext uri="{FF2B5EF4-FFF2-40B4-BE49-F238E27FC236}">
                <a16:creationId xmlns:a16="http://schemas.microsoft.com/office/drawing/2014/main" id="{21A80E27-D473-A03D-CCFE-DA1F8ED82461}"/>
              </a:ext>
            </a:extLst>
          </p:cNvPr>
          <p:cNvPicPr>
            <a:picLocks noChangeAspect="1"/>
          </p:cNvPicPr>
          <p:nvPr/>
        </p:nvPicPr>
        <p:blipFill>
          <a:blip r:embed="rId2">
            <a:grayscl/>
            <a:extLst>
              <a:ext uri="{BEBA8EAE-BF5A-486C-A8C5-ECC9F3942E4B}">
                <a14:imgProps xmlns:a14="http://schemas.microsoft.com/office/drawing/2010/main">
                  <a14:imgLayer r:embed="rId3">
                    <a14:imgEffect>
                      <a14:artisticCutout/>
                    </a14:imgEffect>
                    <a14:imgEffect>
                      <a14:sharpenSoften amount="-13000"/>
                    </a14:imgEffect>
                    <a14:imgEffect>
                      <a14:brightnessContrast bright="65000" contrast="22000"/>
                    </a14:imgEffect>
                  </a14:imgLayer>
                </a14:imgProps>
              </a:ext>
              <a:ext uri="{28A0092B-C50C-407E-A947-70E740481C1C}">
                <a14:useLocalDpi xmlns:a14="http://schemas.microsoft.com/office/drawing/2010/main" val="0"/>
              </a:ext>
            </a:extLst>
          </a:blip>
          <a:srcRect t="17708" b="12268"/>
          <a:stretch/>
        </p:blipFill>
        <p:spPr>
          <a:xfrm>
            <a:off x="0" y="1875207"/>
            <a:ext cx="9144000" cy="4982793"/>
          </a:xfrm>
          <a:prstGeom prst="rect">
            <a:avLst/>
          </a:prstGeom>
        </p:spPr>
      </p:pic>
      <p:cxnSp>
        <p:nvCxnSpPr>
          <p:cNvPr id="6" name="Łącznik prosty 5">
            <a:extLst>
              <a:ext uri="{FF2B5EF4-FFF2-40B4-BE49-F238E27FC236}">
                <a16:creationId xmlns:a16="http://schemas.microsoft.com/office/drawing/2014/main" id="{96631733-631C-554A-55C6-B61F2FADA4C3}"/>
              </a:ext>
            </a:extLst>
          </p:cNvPr>
          <p:cNvCxnSpPr/>
          <p:nvPr/>
        </p:nvCxnSpPr>
        <p:spPr>
          <a:xfrm>
            <a:off x="428625" y="1214438"/>
            <a:ext cx="8286750" cy="1587"/>
          </a:xfrm>
          <a:prstGeom prst="line">
            <a:avLst/>
          </a:prstGeom>
          <a:ln>
            <a:solidFill>
              <a:srgbClr val="A7C539"/>
            </a:solidFill>
          </a:ln>
        </p:spPr>
        <p:style>
          <a:lnRef idx="1">
            <a:schemeClr val="accent1"/>
          </a:lnRef>
          <a:fillRef idx="0">
            <a:schemeClr val="accent1"/>
          </a:fillRef>
          <a:effectRef idx="0">
            <a:schemeClr val="accent1"/>
          </a:effectRef>
          <a:fontRef idx="minor">
            <a:schemeClr val="tx1"/>
          </a:fontRef>
        </p:style>
      </p:cxnSp>
      <p:cxnSp>
        <p:nvCxnSpPr>
          <p:cNvPr id="8" name="Łącznik prosty 7">
            <a:extLst>
              <a:ext uri="{FF2B5EF4-FFF2-40B4-BE49-F238E27FC236}">
                <a16:creationId xmlns:a16="http://schemas.microsoft.com/office/drawing/2014/main" id="{F5FF2AA3-9C6D-A973-1F4C-236F6CC2FE66}"/>
              </a:ext>
            </a:extLst>
          </p:cNvPr>
          <p:cNvCxnSpPr/>
          <p:nvPr/>
        </p:nvCxnSpPr>
        <p:spPr>
          <a:xfrm>
            <a:off x="428625" y="6284913"/>
            <a:ext cx="8286750" cy="1587"/>
          </a:xfrm>
          <a:prstGeom prst="line">
            <a:avLst/>
          </a:prstGeom>
          <a:ln>
            <a:solidFill>
              <a:srgbClr val="147CC1"/>
            </a:solidFill>
          </a:ln>
        </p:spPr>
        <p:style>
          <a:lnRef idx="1">
            <a:schemeClr val="accent1"/>
          </a:lnRef>
          <a:fillRef idx="0">
            <a:schemeClr val="accent1"/>
          </a:fillRef>
          <a:effectRef idx="0">
            <a:schemeClr val="accent1"/>
          </a:effectRef>
          <a:fontRef idx="minor">
            <a:schemeClr val="tx1"/>
          </a:fontRef>
        </p:style>
      </p:cxnSp>
      <p:pic>
        <p:nvPicPr>
          <p:cNvPr id="11269" name="Picture 4">
            <a:extLst>
              <a:ext uri="{FF2B5EF4-FFF2-40B4-BE49-F238E27FC236}">
                <a16:creationId xmlns:a16="http://schemas.microsoft.com/office/drawing/2014/main" id="{68E41909-97D6-42ED-3953-0CCECE2EE0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113" y="285750"/>
            <a:ext cx="24288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pole tekstowe 3">
            <a:extLst>
              <a:ext uri="{FF2B5EF4-FFF2-40B4-BE49-F238E27FC236}">
                <a16:creationId xmlns:a16="http://schemas.microsoft.com/office/drawing/2014/main" id="{ED0B86B9-EE2D-1BEF-BFC0-9BFFD6A7767E}"/>
              </a:ext>
            </a:extLst>
          </p:cNvPr>
          <p:cNvSpPr txBox="1">
            <a:spLocks noChangeArrowheads="1"/>
          </p:cNvSpPr>
          <p:nvPr/>
        </p:nvSpPr>
        <p:spPr bwMode="auto">
          <a:xfrm>
            <a:off x="6353089" y="526167"/>
            <a:ext cx="23987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l-PL" altLang="pl-PL" sz="1600" b="1" dirty="0">
                <a:solidFill>
                  <a:srgbClr val="0070C0"/>
                </a:solidFill>
                <a:latin typeface="Arial" panose="020B0604020202020204" pitchFamily="34" charset="0"/>
              </a:rPr>
              <a:t>Przewozy Autobusowe</a:t>
            </a:r>
          </a:p>
        </p:txBody>
      </p:sp>
      <p:sp>
        <p:nvSpPr>
          <p:cNvPr id="3" name="Prostokąt zaokrąglony 16">
            <a:extLst>
              <a:ext uri="{FF2B5EF4-FFF2-40B4-BE49-F238E27FC236}">
                <a16:creationId xmlns:a16="http://schemas.microsoft.com/office/drawing/2014/main" id="{346B1A02-8024-1017-2498-A383C5394806}"/>
              </a:ext>
            </a:extLst>
          </p:cNvPr>
          <p:cNvSpPr/>
          <p:nvPr/>
        </p:nvSpPr>
        <p:spPr>
          <a:xfrm>
            <a:off x="428624" y="1437908"/>
            <a:ext cx="212725" cy="21748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4" name="Tytuł 3">
            <a:extLst>
              <a:ext uri="{FF2B5EF4-FFF2-40B4-BE49-F238E27FC236}">
                <a16:creationId xmlns:a16="http://schemas.microsoft.com/office/drawing/2014/main" id="{4A4D1880-5C65-146E-2BE5-569045009A05}"/>
              </a:ext>
            </a:extLst>
          </p:cNvPr>
          <p:cNvSpPr>
            <a:spLocks noGrp="1"/>
          </p:cNvSpPr>
          <p:nvPr>
            <p:ph type="ctrTitle"/>
          </p:nvPr>
        </p:nvSpPr>
        <p:spPr>
          <a:xfrm>
            <a:off x="755576" y="1315670"/>
            <a:ext cx="7772400" cy="559536"/>
          </a:xfrm>
        </p:spPr>
        <p:txBody>
          <a:bodyPr/>
          <a:lstStyle/>
          <a:p>
            <a:r>
              <a:rPr lang="pl-PL" sz="2400" b="1" dirty="0"/>
              <a:t>Dynamika zmian w przewozach pasażerskich na liniach użyteczności publicznej</a:t>
            </a:r>
          </a:p>
        </p:txBody>
      </p:sp>
      <p:graphicFrame>
        <p:nvGraphicFramePr>
          <p:cNvPr id="2" name="Wykres 1">
            <a:extLst>
              <a:ext uri="{FF2B5EF4-FFF2-40B4-BE49-F238E27FC236}">
                <a16:creationId xmlns:a16="http://schemas.microsoft.com/office/drawing/2014/main" id="{093DE551-7EEF-69F5-1C7A-9C31306676A1}"/>
              </a:ext>
            </a:extLst>
          </p:cNvPr>
          <p:cNvGraphicFramePr>
            <a:graphicFrameLocks/>
          </p:cNvGraphicFramePr>
          <p:nvPr/>
        </p:nvGraphicFramePr>
        <p:xfrm>
          <a:off x="614362" y="1875205"/>
          <a:ext cx="7915275" cy="4504163"/>
        </p:xfrm>
        <a:graphic>
          <a:graphicData uri="http://schemas.openxmlformats.org/drawingml/2006/chart">
            <c:chart xmlns:c="http://schemas.openxmlformats.org/drawingml/2006/chart" xmlns:r="http://schemas.openxmlformats.org/officeDocument/2006/relationships" r:id="rId5"/>
          </a:graphicData>
        </a:graphic>
      </p:graphicFrame>
      <p:sp>
        <p:nvSpPr>
          <p:cNvPr id="9" name="pole tekstowe 8">
            <a:extLst>
              <a:ext uri="{FF2B5EF4-FFF2-40B4-BE49-F238E27FC236}">
                <a16:creationId xmlns:a16="http://schemas.microsoft.com/office/drawing/2014/main" id="{404C11B6-5AD2-5DC2-BD36-8E883EB6BF65}"/>
              </a:ext>
            </a:extLst>
          </p:cNvPr>
          <p:cNvSpPr txBox="1"/>
          <p:nvPr/>
        </p:nvSpPr>
        <p:spPr>
          <a:xfrm>
            <a:off x="2335287" y="6003133"/>
            <a:ext cx="4017801" cy="338554"/>
          </a:xfrm>
          <a:prstGeom prst="rect">
            <a:avLst/>
          </a:prstGeom>
          <a:noFill/>
        </p:spPr>
        <p:txBody>
          <a:bodyPr wrap="square" rtlCol="0">
            <a:spAutoFit/>
          </a:bodyPr>
          <a:lstStyle/>
          <a:p>
            <a:r>
              <a:rPr lang="pl-PL" sz="1600" dirty="0"/>
              <a:t>Linia uruchomiona od maja 2024 roku</a:t>
            </a:r>
          </a:p>
        </p:txBody>
      </p:sp>
    </p:spTree>
    <p:extLst>
      <p:ext uri="{BB962C8B-B14F-4D97-AF65-F5344CB8AC3E}">
        <p14:creationId xmlns:p14="http://schemas.microsoft.com/office/powerpoint/2010/main" val="2206932494"/>
      </p:ext>
    </p:extLst>
  </p:cSld>
  <p:clrMapOvr>
    <a:masterClrMapping/>
  </p:clrMapOvr>
  <p:transition>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232C8E-FF8C-BDCB-F988-7BC77ED52B25}"/>
            </a:ext>
          </a:extLst>
        </p:cNvPr>
        <p:cNvGrpSpPr/>
        <p:nvPr/>
      </p:nvGrpSpPr>
      <p:grpSpPr>
        <a:xfrm>
          <a:off x="0" y="0"/>
          <a:ext cx="0" cy="0"/>
          <a:chOff x="0" y="0"/>
          <a:chExt cx="0" cy="0"/>
        </a:xfrm>
      </p:grpSpPr>
      <p:pic>
        <p:nvPicPr>
          <p:cNvPr id="7" name="Obraz 6">
            <a:extLst>
              <a:ext uri="{FF2B5EF4-FFF2-40B4-BE49-F238E27FC236}">
                <a16:creationId xmlns:a16="http://schemas.microsoft.com/office/drawing/2014/main" id="{88C82F00-B5FD-344C-A3CB-AE04CA58B8C6}"/>
              </a:ext>
            </a:extLst>
          </p:cNvPr>
          <p:cNvPicPr>
            <a:picLocks noChangeAspect="1"/>
          </p:cNvPicPr>
          <p:nvPr/>
        </p:nvPicPr>
        <p:blipFill>
          <a:blip r:embed="rId2">
            <a:grayscl/>
            <a:extLst>
              <a:ext uri="{BEBA8EAE-BF5A-486C-A8C5-ECC9F3942E4B}">
                <a14:imgProps xmlns:a14="http://schemas.microsoft.com/office/drawing/2010/main">
                  <a14:imgLayer r:embed="rId3">
                    <a14:imgEffect>
                      <a14:artisticCutout/>
                    </a14:imgEffect>
                    <a14:imgEffect>
                      <a14:sharpenSoften amount="-13000"/>
                    </a14:imgEffect>
                    <a14:imgEffect>
                      <a14:brightnessContrast bright="65000" contrast="22000"/>
                    </a14:imgEffect>
                  </a14:imgLayer>
                </a14:imgProps>
              </a:ext>
              <a:ext uri="{28A0092B-C50C-407E-A947-70E740481C1C}">
                <a14:useLocalDpi xmlns:a14="http://schemas.microsoft.com/office/drawing/2010/main" val="0"/>
              </a:ext>
            </a:extLst>
          </a:blip>
          <a:srcRect t="17708" b="12268"/>
          <a:stretch/>
        </p:blipFill>
        <p:spPr>
          <a:xfrm>
            <a:off x="0" y="1875207"/>
            <a:ext cx="9144000" cy="4982793"/>
          </a:xfrm>
          <a:prstGeom prst="rect">
            <a:avLst/>
          </a:prstGeom>
        </p:spPr>
      </p:pic>
      <p:cxnSp>
        <p:nvCxnSpPr>
          <p:cNvPr id="6" name="Łącznik prosty 5">
            <a:extLst>
              <a:ext uri="{FF2B5EF4-FFF2-40B4-BE49-F238E27FC236}">
                <a16:creationId xmlns:a16="http://schemas.microsoft.com/office/drawing/2014/main" id="{B79F21E2-4B7E-FCF5-68F9-CE1B4724C499}"/>
              </a:ext>
            </a:extLst>
          </p:cNvPr>
          <p:cNvCxnSpPr/>
          <p:nvPr/>
        </p:nvCxnSpPr>
        <p:spPr>
          <a:xfrm>
            <a:off x="428625" y="1214438"/>
            <a:ext cx="8286750" cy="1587"/>
          </a:xfrm>
          <a:prstGeom prst="line">
            <a:avLst/>
          </a:prstGeom>
          <a:ln>
            <a:solidFill>
              <a:srgbClr val="A7C539"/>
            </a:solidFill>
          </a:ln>
        </p:spPr>
        <p:style>
          <a:lnRef idx="1">
            <a:schemeClr val="accent1"/>
          </a:lnRef>
          <a:fillRef idx="0">
            <a:schemeClr val="accent1"/>
          </a:fillRef>
          <a:effectRef idx="0">
            <a:schemeClr val="accent1"/>
          </a:effectRef>
          <a:fontRef idx="minor">
            <a:schemeClr val="tx1"/>
          </a:fontRef>
        </p:style>
      </p:cxnSp>
      <p:cxnSp>
        <p:nvCxnSpPr>
          <p:cNvPr id="8" name="Łącznik prosty 7">
            <a:extLst>
              <a:ext uri="{FF2B5EF4-FFF2-40B4-BE49-F238E27FC236}">
                <a16:creationId xmlns:a16="http://schemas.microsoft.com/office/drawing/2014/main" id="{FB97DA2F-9B2F-96F3-2627-D3627218EE84}"/>
              </a:ext>
            </a:extLst>
          </p:cNvPr>
          <p:cNvCxnSpPr/>
          <p:nvPr/>
        </p:nvCxnSpPr>
        <p:spPr>
          <a:xfrm>
            <a:off x="428625" y="6284913"/>
            <a:ext cx="8286750" cy="1587"/>
          </a:xfrm>
          <a:prstGeom prst="line">
            <a:avLst/>
          </a:prstGeom>
          <a:ln>
            <a:solidFill>
              <a:srgbClr val="147CC1"/>
            </a:solidFill>
          </a:ln>
        </p:spPr>
        <p:style>
          <a:lnRef idx="1">
            <a:schemeClr val="accent1"/>
          </a:lnRef>
          <a:fillRef idx="0">
            <a:schemeClr val="accent1"/>
          </a:fillRef>
          <a:effectRef idx="0">
            <a:schemeClr val="accent1"/>
          </a:effectRef>
          <a:fontRef idx="minor">
            <a:schemeClr val="tx1"/>
          </a:fontRef>
        </p:style>
      </p:cxnSp>
      <p:pic>
        <p:nvPicPr>
          <p:cNvPr id="11269" name="Picture 4">
            <a:extLst>
              <a:ext uri="{FF2B5EF4-FFF2-40B4-BE49-F238E27FC236}">
                <a16:creationId xmlns:a16="http://schemas.microsoft.com/office/drawing/2014/main" id="{A2AEA307-4C57-5E8C-C3BC-F019C15890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113" y="285750"/>
            <a:ext cx="24288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pole tekstowe 3">
            <a:extLst>
              <a:ext uri="{FF2B5EF4-FFF2-40B4-BE49-F238E27FC236}">
                <a16:creationId xmlns:a16="http://schemas.microsoft.com/office/drawing/2014/main" id="{2CA187D3-5DD4-0A6E-5E34-E44EC996C2F1}"/>
              </a:ext>
            </a:extLst>
          </p:cNvPr>
          <p:cNvSpPr txBox="1">
            <a:spLocks noChangeArrowheads="1"/>
          </p:cNvSpPr>
          <p:nvPr/>
        </p:nvSpPr>
        <p:spPr bwMode="auto">
          <a:xfrm>
            <a:off x="6353089" y="526167"/>
            <a:ext cx="23987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l-PL" altLang="pl-PL" sz="1600" b="1" dirty="0">
                <a:solidFill>
                  <a:srgbClr val="0070C0"/>
                </a:solidFill>
                <a:latin typeface="Arial" panose="020B0604020202020204" pitchFamily="34" charset="0"/>
              </a:rPr>
              <a:t>Przewozy Autobusowe</a:t>
            </a:r>
          </a:p>
        </p:txBody>
      </p:sp>
      <p:sp>
        <p:nvSpPr>
          <p:cNvPr id="3" name="Prostokąt zaokrąglony 16">
            <a:extLst>
              <a:ext uri="{FF2B5EF4-FFF2-40B4-BE49-F238E27FC236}">
                <a16:creationId xmlns:a16="http://schemas.microsoft.com/office/drawing/2014/main" id="{0D4F203F-E2BE-718A-B68B-4F4797EA2223}"/>
              </a:ext>
            </a:extLst>
          </p:cNvPr>
          <p:cNvSpPr/>
          <p:nvPr/>
        </p:nvSpPr>
        <p:spPr>
          <a:xfrm>
            <a:off x="428624" y="1437908"/>
            <a:ext cx="212725" cy="21748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4" name="Tytuł 3">
            <a:extLst>
              <a:ext uri="{FF2B5EF4-FFF2-40B4-BE49-F238E27FC236}">
                <a16:creationId xmlns:a16="http://schemas.microsoft.com/office/drawing/2014/main" id="{1829C1DD-0BD0-1D1F-A0A9-629990F92BC5}"/>
              </a:ext>
            </a:extLst>
          </p:cNvPr>
          <p:cNvSpPr>
            <a:spLocks noGrp="1"/>
          </p:cNvSpPr>
          <p:nvPr>
            <p:ph type="ctrTitle"/>
          </p:nvPr>
        </p:nvSpPr>
        <p:spPr>
          <a:xfrm>
            <a:off x="755576" y="1315670"/>
            <a:ext cx="7772400" cy="559536"/>
          </a:xfrm>
        </p:spPr>
        <p:txBody>
          <a:bodyPr/>
          <a:lstStyle/>
          <a:p>
            <a:r>
              <a:rPr lang="pl-PL" sz="2400" b="1" dirty="0"/>
              <a:t>Dynamika zmian w przewozach pasażerskich na liniach użyteczności publicznej</a:t>
            </a:r>
          </a:p>
        </p:txBody>
      </p:sp>
      <p:sp>
        <p:nvSpPr>
          <p:cNvPr id="9" name="pole tekstowe 8">
            <a:extLst>
              <a:ext uri="{FF2B5EF4-FFF2-40B4-BE49-F238E27FC236}">
                <a16:creationId xmlns:a16="http://schemas.microsoft.com/office/drawing/2014/main" id="{410600DC-939A-609C-E756-AE88E3E3D8D5}"/>
              </a:ext>
            </a:extLst>
          </p:cNvPr>
          <p:cNvSpPr txBox="1"/>
          <p:nvPr/>
        </p:nvSpPr>
        <p:spPr>
          <a:xfrm>
            <a:off x="2335287" y="6003133"/>
            <a:ext cx="4684985" cy="338554"/>
          </a:xfrm>
          <a:prstGeom prst="rect">
            <a:avLst/>
          </a:prstGeom>
          <a:noFill/>
        </p:spPr>
        <p:txBody>
          <a:bodyPr wrap="square" rtlCol="0">
            <a:spAutoFit/>
          </a:bodyPr>
          <a:lstStyle/>
          <a:p>
            <a:pPr algn="ctr"/>
            <a:r>
              <a:rPr lang="pl-PL" sz="1600" dirty="0"/>
              <a:t>Linia obsługiwana tylko w okresie roku szkolnego</a:t>
            </a:r>
          </a:p>
        </p:txBody>
      </p:sp>
      <p:graphicFrame>
        <p:nvGraphicFramePr>
          <p:cNvPr id="5" name="Wykres 4">
            <a:extLst>
              <a:ext uri="{FF2B5EF4-FFF2-40B4-BE49-F238E27FC236}">
                <a16:creationId xmlns:a16="http://schemas.microsoft.com/office/drawing/2014/main" id="{591BD273-EC0C-69DA-DC2B-2A4059A0E8A3}"/>
              </a:ext>
            </a:extLst>
          </p:cNvPr>
          <p:cNvGraphicFramePr>
            <a:graphicFrameLocks/>
          </p:cNvGraphicFramePr>
          <p:nvPr/>
        </p:nvGraphicFramePr>
        <p:xfrm>
          <a:off x="428624" y="1959811"/>
          <a:ext cx="8286750" cy="410052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54030675"/>
      </p:ext>
    </p:extLst>
  </p:cSld>
  <p:clrMapOvr>
    <a:masterClrMapping/>
  </p:clrMapOvr>
  <p:transition>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9B3571-DBAC-971B-451B-9BD9073C1DD6}"/>
            </a:ext>
          </a:extLst>
        </p:cNvPr>
        <p:cNvGrpSpPr/>
        <p:nvPr/>
      </p:nvGrpSpPr>
      <p:grpSpPr>
        <a:xfrm>
          <a:off x="0" y="0"/>
          <a:ext cx="0" cy="0"/>
          <a:chOff x="0" y="0"/>
          <a:chExt cx="0" cy="0"/>
        </a:xfrm>
      </p:grpSpPr>
      <p:pic>
        <p:nvPicPr>
          <p:cNvPr id="7" name="Obraz 6">
            <a:extLst>
              <a:ext uri="{FF2B5EF4-FFF2-40B4-BE49-F238E27FC236}">
                <a16:creationId xmlns:a16="http://schemas.microsoft.com/office/drawing/2014/main" id="{9D1A262A-673A-3EED-67B5-4684E7FDB051}"/>
              </a:ext>
            </a:extLst>
          </p:cNvPr>
          <p:cNvPicPr>
            <a:picLocks noChangeAspect="1"/>
          </p:cNvPicPr>
          <p:nvPr/>
        </p:nvPicPr>
        <p:blipFill>
          <a:blip r:embed="rId2">
            <a:grayscl/>
            <a:extLst>
              <a:ext uri="{BEBA8EAE-BF5A-486C-A8C5-ECC9F3942E4B}">
                <a14:imgProps xmlns:a14="http://schemas.microsoft.com/office/drawing/2010/main">
                  <a14:imgLayer r:embed="rId3">
                    <a14:imgEffect>
                      <a14:artisticCutout/>
                    </a14:imgEffect>
                    <a14:imgEffect>
                      <a14:sharpenSoften amount="-13000"/>
                    </a14:imgEffect>
                    <a14:imgEffect>
                      <a14:brightnessContrast bright="65000" contrast="22000"/>
                    </a14:imgEffect>
                  </a14:imgLayer>
                </a14:imgProps>
              </a:ext>
              <a:ext uri="{28A0092B-C50C-407E-A947-70E740481C1C}">
                <a14:useLocalDpi xmlns:a14="http://schemas.microsoft.com/office/drawing/2010/main" val="0"/>
              </a:ext>
            </a:extLst>
          </a:blip>
          <a:srcRect t="17708" b="12268"/>
          <a:stretch/>
        </p:blipFill>
        <p:spPr>
          <a:xfrm>
            <a:off x="0" y="1875207"/>
            <a:ext cx="9144000" cy="4982793"/>
          </a:xfrm>
          <a:prstGeom prst="rect">
            <a:avLst/>
          </a:prstGeom>
        </p:spPr>
      </p:pic>
      <p:cxnSp>
        <p:nvCxnSpPr>
          <p:cNvPr id="6" name="Łącznik prosty 5">
            <a:extLst>
              <a:ext uri="{FF2B5EF4-FFF2-40B4-BE49-F238E27FC236}">
                <a16:creationId xmlns:a16="http://schemas.microsoft.com/office/drawing/2014/main" id="{4C31105B-B2DD-292E-7FBB-3F4B60C41E99}"/>
              </a:ext>
            </a:extLst>
          </p:cNvPr>
          <p:cNvCxnSpPr/>
          <p:nvPr/>
        </p:nvCxnSpPr>
        <p:spPr>
          <a:xfrm>
            <a:off x="428625" y="1214438"/>
            <a:ext cx="8286750" cy="1587"/>
          </a:xfrm>
          <a:prstGeom prst="line">
            <a:avLst/>
          </a:prstGeom>
          <a:ln>
            <a:solidFill>
              <a:srgbClr val="A7C539"/>
            </a:solidFill>
          </a:ln>
        </p:spPr>
        <p:style>
          <a:lnRef idx="1">
            <a:schemeClr val="accent1"/>
          </a:lnRef>
          <a:fillRef idx="0">
            <a:schemeClr val="accent1"/>
          </a:fillRef>
          <a:effectRef idx="0">
            <a:schemeClr val="accent1"/>
          </a:effectRef>
          <a:fontRef idx="minor">
            <a:schemeClr val="tx1"/>
          </a:fontRef>
        </p:style>
      </p:cxnSp>
      <p:cxnSp>
        <p:nvCxnSpPr>
          <p:cNvPr id="8" name="Łącznik prosty 7">
            <a:extLst>
              <a:ext uri="{FF2B5EF4-FFF2-40B4-BE49-F238E27FC236}">
                <a16:creationId xmlns:a16="http://schemas.microsoft.com/office/drawing/2014/main" id="{E8E2B328-8BD1-08BB-7EE6-205934FF8574}"/>
              </a:ext>
            </a:extLst>
          </p:cNvPr>
          <p:cNvCxnSpPr/>
          <p:nvPr/>
        </p:nvCxnSpPr>
        <p:spPr>
          <a:xfrm>
            <a:off x="428625" y="6284913"/>
            <a:ext cx="8286750" cy="1587"/>
          </a:xfrm>
          <a:prstGeom prst="line">
            <a:avLst/>
          </a:prstGeom>
          <a:ln>
            <a:solidFill>
              <a:srgbClr val="147CC1"/>
            </a:solidFill>
          </a:ln>
        </p:spPr>
        <p:style>
          <a:lnRef idx="1">
            <a:schemeClr val="accent1"/>
          </a:lnRef>
          <a:fillRef idx="0">
            <a:schemeClr val="accent1"/>
          </a:fillRef>
          <a:effectRef idx="0">
            <a:schemeClr val="accent1"/>
          </a:effectRef>
          <a:fontRef idx="minor">
            <a:schemeClr val="tx1"/>
          </a:fontRef>
        </p:style>
      </p:cxnSp>
      <p:pic>
        <p:nvPicPr>
          <p:cNvPr id="11269" name="Picture 4">
            <a:extLst>
              <a:ext uri="{FF2B5EF4-FFF2-40B4-BE49-F238E27FC236}">
                <a16:creationId xmlns:a16="http://schemas.microsoft.com/office/drawing/2014/main" id="{3103A35A-86D0-5828-1A97-8B0797D4FC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113" y="285750"/>
            <a:ext cx="24288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pole tekstowe 3">
            <a:extLst>
              <a:ext uri="{FF2B5EF4-FFF2-40B4-BE49-F238E27FC236}">
                <a16:creationId xmlns:a16="http://schemas.microsoft.com/office/drawing/2014/main" id="{83996F90-EB37-2F95-A98A-3486A12A6F9D}"/>
              </a:ext>
            </a:extLst>
          </p:cNvPr>
          <p:cNvSpPr txBox="1">
            <a:spLocks noChangeArrowheads="1"/>
          </p:cNvSpPr>
          <p:nvPr/>
        </p:nvSpPr>
        <p:spPr bwMode="auto">
          <a:xfrm>
            <a:off x="6353089" y="526167"/>
            <a:ext cx="23987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l-PL" altLang="pl-PL" sz="1600" b="1" dirty="0">
                <a:solidFill>
                  <a:srgbClr val="0070C0"/>
                </a:solidFill>
                <a:latin typeface="Arial" panose="020B0604020202020204" pitchFamily="34" charset="0"/>
              </a:rPr>
              <a:t>Przewozy Autobusowe</a:t>
            </a:r>
          </a:p>
        </p:txBody>
      </p:sp>
      <p:sp>
        <p:nvSpPr>
          <p:cNvPr id="3" name="Prostokąt zaokrąglony 16">
            <a:extLst>
              <a:ext uri="{FF2B5EF4-FFF2-40B4-BE49-F238E27FC236}">
                <a16:creationId xmlns:a16="http://schemas.microsoft.com/office/drawing/2014/main" id="{35864EEB-875C-19A6-9CA0-350D60711BCD}"/>
              </a:ext>
            </a:extLst>
          </p:cNvPr>
          <p:cNvSpPr/>
          <p:nvPr/>
        </p:nvSpPr>
        <p:spPr>
          <a:xfrm>
            <a:off x="428624" y="1437908"/>
            <a:ext cx="212725" cy="21748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4" name="Tytuł 3">
            <a:extLst>
              <a:ext uri="{FF2B5EF4-FFF2-40B4-BE49-F238E27FC236}">
                <a16:creationId xmlns:a16="http://schemas.microsoft.com/office/drawing/2014/main" id="{53CCDB71-74EF-6EEC-38E6-ECD48122E92A}"/>
              </a:ext>
            </a:extLst>
          </p:cNvPr>
          <p:cNvSpPr>
            <a:spLocks noGrp="1"/>
          </p:cNvSpPr>
          <p:nvPr>
            <p:ph type="ctrTitle"/>
          </p:nvPr>
        </p:nvSpPr>
        <p:spPr>
          <a:xfrm>
            <a:off x="755576" y="1315670"/>
            <a:ext cx="7772400" cy="559536"/>
          </a:xfrm>
        </p:spPr>
        <p:txBody>
          <a:bodyPr/>
          <a:lstStyle/>
          <a:p>
            <a:r>
              <a:rPr lang="pl-PL" sz="2400" b="1" dirty="0"/>
              <a:t>Dynamika zmian w przewozach pasażerskich na liniach użyteczności publicznej</a:t>
            </a:r>
          </a:p>
        </p:txBody>
      </p:sp>
      <p:sp>
        <p:nvSpPr>
          <p:cNvPr id="9" name="pole tekstowe 8">
            <a:extLst>
              <a:ext uri="{FF2B5EF4-FFF2-40B4-BE49-F238E27FC236}">
                <a16:creationId xmlns:a16="http://schemas.microsoft.com/office/drawing/2014/main" id="{D036D1FE-CB03-B509-F333-A55F5E075328}"/>
              </a:ext>
            </a:extLst>
          </p:cNvPr>
          <p:cNvSpPr txBox="1"/>
          <p:nvPr/>
        </p:nvSpPr>
        <p:spPr>
          <a:xfrm>
            <a:off x="2335287" y="6003133"/>
            <a:ext cx="4684985" cy="338554"/>
          </a:xfrm>
          <a:prstGeom prst="rect">
            <a:avLst/>
          </a:prstGeom>
          <a:noFill/>
        </p:spPr>
        <p:txBody>
          <a:bodyPr wrap="square" rtlCol="0">
            <a:spAutoFit/>
          </a:bodyPr>
          <a:lstStyle/>
          <a:p>
            <a:pPr algn="ctr"/>
            <a:r>
              <a:rPr lang="pl-PL" sz="1600" dirty="0"/>
              <a:t>Linia obsługiwana tylko w okresie roku szkolnego</a:t>
            </a:r>
          </a:p>
        </p:txBody>
      </p:sp>
      <p:graphicFrame>
        <p:nvGraphicFramePr>
          <p:cNvPr id="2" name="Wykres 1">
            <a:extLst>
              <a:ext uri="{FF2B5EF4-FFF2-40B4-BE49-F238E27FC236}">
                <a16:creationId xmlns:a16="http://schemas.microsoft.com/office/drawing/2014/main" id="{F8233C59-74FF-2BEC-AF26-7988B71135E4}"/>
              </a:ext>
            </a:extLst>
          </p:cNvPr>
          <p:cNvGraphicFramePr>
            <a:graphicFrameLocks/>
          </p:cNvGraphicFramePr>
          <p:nvPr/>
        </p:nvGraphicFramePr>
        <p:xfrm>
          <a:off x="428624" y="1959811"/>
          <a:ext cx="8286749" cy="410211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25652848"/>
      </p:ext>
    </p:extLst>
  </p:cSld>
  <p:clrMapOvr>
    <a:masterClrMapping/>
  </p:clrMapOvr>
  <p:transition>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DA49A8-AE24-2C79-87FA-DC3197FF401A}"/>
            </a:ext>
          </a:extLst>
        </p:cNvPr>
        <p:cNvGrpSpPr/>
        <p:nvPr/>
      </p:nvGrpSpPr>
      <p:grpSpPr>
        <a:xfrm>
          <a:off x="0" y="0"/>
          <a:ext cx="0" cy="0"/>
          <a:chOff x="0" y="0"/>
          <a:chExt cx="0" cy="0"/>
        </a:xfrm>
      </p:grpSpPr>
      <p:pic>
        <p:nvPicPr>
          <p:cNvPr id="7" name="Obraz 6">
            <a:extLst>
              <a:ext uri="{FF2B5EF4-FFF2-40B4-BE49-F238E27FC236}">
                <a16:creationId xmlns:a16="http://schemas.microsoft.com/office/drawing/2014/main" id="{BDD312A4-A2D2-BA48-8EC7-61A43830399B}"/>
              </a:ext>
            </a:extLst>
          </p:cNvPr>
          <p:cNvPicPr>
            <a:picLocks noChangeAspect="1"/>
          </p:cNvPicPr>
          <p:nvPr/>
        </p:nvPicPr>
        <p:blipFill>
          <a:blip r:embed="rId2">
            <a:grayscl/>
            <a:extLst>
              <a:ext uri="{BEBA8EAE-BF5A-486C-A8C5-ECC9F3942E4B}">
                <a14:imgProps xmlns:a14="http://schemas.microsoft.com/office/drawing/2010/main">
                  <a14:imgLayer r:embed="rId3">
                    <a14:imgEffect>
                      <a14:artisticCutout/>
                    </a14:imgEffect>
                    <a14:imgEffect>
                      <a14:sharpenSoften amount="-13000"/>
                    </a14:imgEffect>
                    <a14:imgEffect>
                      <a14:brightnessContrast bright="65000" contrast="22000"/>
                    </a14:imgEffect>
                  </a14:imgLayer>
                </a14:imgProps>
              </a:ext>
              <a:ext uri="{28A0092B-C50C-407E-A947-70E740481C1C}">
                <a14:useLocalDpi xmlns:a14="http://schemas.microsoft.com/office/drawing/2010/main" val="0"/>
              </a:ext>
            </a:extLst>
          </a:blip>
          <a:srcRect t="17708" b="12268"/>
          <a:stretch/>
        </p:blipFill>
        <p:spPr>
          <a:xfrm>
            <a:off x="0" y="1875207"/>
            <a:ext cx="9144000" cy="4982793"/>
          </a:xfrm>
          <a:prstGeom prst="rect">
            <a:avLst/>
          </a:prstGeom>
        </p:spPr>
      </p:pic>
      <p:cxnSp>
        <p:nvCxnSpPr>
          <p:cNvPr id="6" name="Łącznik prosty 5">
            <a:extLst>
              <a:ext uri="{FF2B5EF4-FFF2-40B4-BE49-F238E27FC236}">
                <a16:creationId xmlns:a16="http://schemas.microsoft.com/office/drawing/2014/main" id="{6A48CBE0-0D64-2F05-E1B6-0AE21D15ED28}"/>
              </a:ext>
            </a:extLst>
          </p:cNvPr>
          <p:cNvCxnSpPr/>
          <p:nvPr/>
        </p:nvCxnSpPr>
        <p:spPr>
          <a:xfrm>
            <a:off x="428625" y="1214438"/>
            <a:ext cx="8286750" cy="1587"/>
          </a:xfrm>
          <a:prstGeom prst="line">
            <a:avLst/>
          </a:prstGeom>
          <a:ln>
            <a:solidFill>
              <a:srgbClr val="A7C539"/>
            </a:solidFill>
          </a:ln>
        </p:spPr>
        <p:style>
          <a:lnRef idx="1">
            <a:schemeClr val="accent1"/>
          </a:lnRef>
          <a:fillRef idx="0">
            <a:schemeClr val="accent1"/>
          </a:fillRef>
          <a:effectRef idx="0">
            <a:schemeClr val="accent1"/>
          </a:effectRef>
          <a:fontRef idx="minor">
            <a:schemeClr val="tx1"/>
          </a:fontRef>
        </p:style>
      </p:cxnSp>
      <p:cxnSp>
        <p:nvCxnSpPr>
          <p:cNvPr id="8" name="Łącznik prosty 7">
            <a:extLst>
              <a:ext uri="{FF2B5EF4-FFF2-40B4-BE49-F238E27FC236}">
                <a16:creationId xmlns:a16="http://schemas.microsoft.com/office/drawing/2014/main" id="{E6C9E378-6F4B-AC1C-D65F-468513ED5D5B}"/>
              </a:ext>
            </a:extLst>
          </p:cNvPr>
          <p:cNvCxnSpPr/>
          <p:nvPr/>
        </p:nvCxnSpPr>
        <p:spPr>
          <a:xfrm>
            <a:off x="428625" y="6284913"/>
            <a:ext cx="8286750" cy="1587"/>
          </a:xfrm>
          <a:prstGeom prst="line">
            <a:avLst/>
          </a:prstGeom>
          <a:ln>
            <a:solidFill>
              <a:srgbClr val="147CC1"/>
            </a:solidFill>
          </a:ln>
        </p:spPr>
        <p:style>
          <a:lnRef idx="1">
            <a:schemeClr val="accent1"/>
          </a:lnRef>
          <a:fillRef idx="0">
            <a:schemeClr val="accent1"/>
          </a:fillRef>
          <a:effectRef idx="0">
            <a:schemeClr val="accent1"/>
          </a:effectRef>
          <a:fontRef idx="minor">
            <a:schemeClr val="tx1"/>
          </a:fontRef>
        </p:style>
      </p:cxnSp>
      <p:pic>
        <p:nvPicPr>
          <p:cNvPr id="11269" name="Picture 4">
            <a:extLst>
              <a:ext uri="{FF2B5EF4-FFF2-40B4-BE49-F238E27FC236}">
                <a16:creationId xmlns:a16="http://schemas.microsoft.com/office/drawing/2014/main" id="{4F0696AE-CF4F-172C-9EDB-9A99D104AD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113" y="285750"/>
            <a:ext cx="24288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pole tekstowe 3">
            <a:extLst>
              <a:ext uri="{FF2B5EF4-FFF2-40B4-BE49-F238E27FC236}">
                <a16:creationId xmlns:a16="http://schemas.microsoft.com/office/drawing/2014/main" id="{0BABF587-1C13-1217-191C-B076AF008A2B}"/>
              </a:ext>
            </a:extLst>
          </p:cNvPr>
          <p:cNvSpPr txBox="1">
            <a:spLocks noChangeArrowheads="1"/>
          </p:cNvSpPr>
          <p:nvPr/>
        </p:nvSpPr>
        <p:spPr bwMode="auto">
          <a:xfrm>
            <a:off x="6353089" y="526167"/>
            <a:ext cx="23987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l-PL" altLang="pl-PL" sz="1600" b="1" dirty="0">
                <a:solidFill>
                  <a:srgbClr val="0070C0"/>
                </a:solidFill>
                <a:latin typeface="Arial" panose="020B0604020202020204" pitchFamily="34" charset="0"/>
              </a:rPr>
              <a:t>Przewozy Autobusowe</a:t>
            </a:r>
          </a:p>
        </p:txBody>
      </p:sp>
      <p:sp>
        <p:nvSpPr>
          <p:cNvPr id="3" name="Prostokąt zaokrąglony 16">
            <a:extLst>
              <a:ext uri="{FF2B5EF4-FFF2-40B4-BE49-F238E27FC236}">
                <a16:creationId xmlns:a16="http://schemas.microsoft.com/office/drawing/2014/main" id="{EAF01639-2853-1F65-B7A1-C3E879E05E38}"/>
              </a:ext>
            </a:extLst>
          </p:cNvPr>
          <p:cNvSpPr/>
          <p:nvPr/>
        </p:nvSpPr>
        <p:spPr>
          <a:xfrm>
            <a:off x="428624" y="1437908"/>
            <a:ext cx="212725" cy="21748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4" name="Tytuł 3">
            <a:extLst>
              <a:ext uri="{FF2B5EF4-FFF2-40B4-BE49-F238E27FC236}">
                <a16:creationId xmlns:a16="http://schemas.microsoft.com/office/drawing/2014/main" id="{EC9377C9-2341-2D17-33E5-B84E271F3AAC}"/>
              </a:ext>
            </a:extLst>
          </p:cNvPr>
          <p:cNvSpPr>
            <a:spLocks noGrp="1"/>
          </p:cNvSpPr>
          <p:nvPr>
            <p:ph type="ctrTitle"/>
          </p:nvPr>
        </p:nvSpPr>
        <p:spPr>
          <a:xfrm>
            <a:off x="755576" y="1315670"/>
            <a:ext cx="7772400" cy="559536"/>
          </a:xfrm>
        </p:spPr>
        <p:txBody>
          <a:bodyPr/>
          <a:lstStyle/>
          <a:p>
            <a:r>
              <a:rPr lang="pl-PL" sz="2400" b="1" dirty="0"/>
              <a:t>Dynamika zmian w przewozach pasażerskich na liniach użyteczności publicznej</a:t>
            </a:r>
          </a:p>
        </p:txBody>
      </p:sp>
      <p:sp>
        <p:nvSpPr>
          <p:cNvPr id="9" name="pole tekstowe 8">
            <a:extLst>
              <a:ext uri="{FF2B5EF4-FFF2-40B4-BE49-F238E27FC236}">
                <a16:creationId xmlns:a16="http://schemas.microsoft.com/office/drawing/2014/main" id="{DE847D0C-81CD-6377-2FD7-E81168B0CEB8}"/>
              </a:ext>
            </a:extLst>
          </p:cNvPr>
          <p:cNvSpPr txBox="1"/>
          <p:nvPr/>
        </p:nvSpPr>
        <p:spPr>
          <a:xfrm>
            <a:off x="2335287" y="6003133"/>
            <a:ext cx="4684985" cy="338554"/>
          </a:xfrm>
          <a:prstGeom prst="rect">
            <a:avLst/>
          </a:prstGeom>
          <a:noFill/>
        </p:spPr>
        <p:txBody>
          <a:bodyPr wrap="square" rtlCol="0">
            <a:spAutoFit/>
          </a:bodyPr>
          <a:lstStyle/>
          <a:p>
            <a:r>
              <a:rPr lang="pl-PL" sz="1600" dirty="0"/>
              <a:t>Linia uruchomiona od maja 2024 roku</a:t>
            </a:r>
          </a:p>
        </p:txBody>
      </p:sp>
      <p:graphicFrame>
        <p:nvGraphicFramePr>
          <p:cNvPr id="5" name="Wykres 4">
            <a:extLst>
              <a:ext uri="{FF2B5EF4-FFF2-40B4-BE49-F238E27FC236}">
                <a16:creationId xmlns:a16="http://schemas.microsoft.com/office/drawing/2014/main" id="{2E2E580F-F3F7-836F-1097-E6C37A708438}"/>
              </a:ext>
            </a:extLst>
          </p:cNvPr>
          <p:cNvGraphicFramePr>
            <a:graphicFrameLocks/>
          </p:cNvGraphicFramePr>
          <p:nvPr/>
        </p:nvGraphicFramePr>
        <p:xfrm>
          <a:off x="428624" y="1937174"/>
          <a:ext cx="8286750" cy="415453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32001329"/>
      </p:ext>
    </p:extLst>
  </p:cSld>
  <p:clrMapOvr>
    <a:masterClrMapping/>
  </p:clrMapOvr>
  <p:transition>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1D9DD4-0FCE-934A-6AD5-89037F2CDBFF}"/>
            </a:ext>
          </a:extLst>
        </p:cNvPr>
        <p:cNvGrpSpPr/>
        <p:nvPr/>
      </p:nvGrpSpPr>
      <p:grpSpPr>
        <a:xfrm>
          <a:off x="0" y="0"/>
          <a:ext cx="0" cy="0"/>
          <a:chOff x="0" y="0"/>
          <a:chExt cx="0" cy="0"/>
        </a:xfrm>
      </p:grpSpPr>
      <p:pic>
        <p:nvPicPr>
          <p:cNvPr id="7" name="Obraz 6">
            <a:extLst>
              <a:ext uri="{FF2B5EF4-FFF2-40B4-BE49-F238E27FC236}">
                <a16:creationId xmlns:a16="http://schemas.microsoft.com/office/drawing/2014/main" id="{BD8F3B33-D972-D09B-E0FB-1AE58DEA09C7}"/>
              </a:ext>
            </a:extLst>
          </p:cNvPr>
          <p:cNvPicPr>
            <a:picLocks noChangeAspect="1"/>
          </p:cNvPicPr>
          <p:nvPr/>
        </p:nvPicPr>
        <p:blipFill>
          <a:blip r:embed="rId2">
            <a:grayscl/>
            <a:extLst>
              <a:ext uri="{BEBA8EAE-BF5A-486C-A8C5-ECC9F3942E4B}">
                <a14:imgProps xmlns:a14="http://schemas.microsoft.com/office/drawing/2010/main">
                  <a14:imgLayer r:embed="rId3">
                    <a14:imgEffect>
                      <a14:artisticCutout/>
                    </a14:imgEffect>
                    <a14:imgEffect>
                      <a14:sharpenSoften amount="-13000"/>
                    </a14:imgEffect>
                    <a14:imgEffect>
                      <a14:brightnessContrast bright="65000" contrast="22000"/>
                    </a14:imgEffect>
                  </a14:imgLayer>
                </a14:imgProps>
              </a:ext>
              <a:ext uri="{28A0092B-C50C-407E-A947-70E740481C1C}">
                <a14:useLocalDpi xmlns:a14="http://schemas.microsoft.com/office/drawing/2010/main" val="0"/>
              </a:ext>
            </a:extLst>
          </a:blip>
          <a:srcRect t="17708" b="12268"/>
          <a:stretch/>
        </p:blipFill>
        <p:spPr>
          <a:xfrm>
            <a:off x="0" y="1875207"/>
            <a:ext cx="9144000" cy="4982793"/>
          </a:xfrm>
          <a:prstGeom prst="rect">
            <a:avLst/>
          </a:prstGeom>
        </p:spPr>
      </p:pic>
      <p:cxnSp>
        <p:nvCxnSpPr>
          <p:cNvPr id="6" name="Łącznik prosty 5">
            <a:extLst>
              <a:ext uri="{FF2B5EF4-FFF2-40B4-BE49-F238E27FC236}">
                <a16:creationId xmlns:a16="http://schemas.microsoft.com/office/drawing/2014/main" id="{A12ADA9B-9B22-DA00-062A-132080BBCDD8}"/>
              </a:ext>
            </a:extLst>
          </p:cNvPr>
          <p:cNvCxnSpPr/>
          <p:nvPr/>
        </p:nvCxnSpPr>
        <p:spPr>
          <a:xfrm>
            <a:off x="428625" y="1214438"/>
            <a:ext cx="8286750" cy="1587"/>
          </a:xfrm>
          <a:prstGeom prst="line">
            <a:avLst/>
          </a:prstGeom>
          <a:ln>
            <a:solidFill>
              <a:srgbClr val="A7C539"/>
            </a:solidFill>
          </a:ln>
        </p:spPr>
        <p:style>
          <a:lnRef idx="1">
            <a:schemeClr val="accent1"/>
          </a:lnRef>
          <a:fillRef idx="0">
            <a:schemeClr val="accent1"/>
          </a:fillRef>
          <a:effectRef idx="0">
            <a:schemeClr val="accent1"/>
          </a:effectRef>
          <a:fontRef idx="minor">
            <a:schemeClr val="tx1"/>
          </a:fontRef>
        </p:style>
      </p:cxnSp>
      <p:cxnSp>
        <p:nvCxnSpPr>
          <p:cNvPr id="8" name="Łącznik prosty 7">
            <a:extLst>
              <a:ext uri="{FF2B5EF4-FFF2-40B4-BE49-F238E27FC236}">
                <a16:creationId xmlns:a16="http://schemas.microsoft.com/office/drawing/2014/main" id="{A88C06F8-52BD-799A-A56A-784A449CF34A}"/>
              </a:ext>
            </a:extLst>
          </p:cNvPr>
          <p:cNvCxnSpPr/>
          <p:nvPr/>
        </p:nvCxnSpPr>
        <p:spPr>
          <a:xfrm>
            <a:off x="428625" y="6284913"/>
            <a:ext cx="8286750" cy="1587"/>
          </a:xfrm>
          <a:prstGeom prst="line">
            <a:avLst/>
          </a:prstGeom>
          <a:ln>
            <a:solidFill>
              <a:srgbClr val="147CC1"/>
            </a:solidFill>
          </a:ln>
        </p:spPr>
        <p:style>
          <a:lnRef idx="1">
            <a:schemeClr val="accent1"/>
          </a:lnRef>
          <a:fillRef idx="0">
            <a:schemeClr val="accent1"/>
          </a:fillRef>
          <a:effectRef idx="0">
            <a:schemeClr val="accent1"/>
          </a:effectRef>
          <a:fontRef idx="minor">
            <a:schemeClr val="tx1"/>
          </a:fontRef>
        </p:style>
      </p:cxnSp>
      <p:pic>
        <p:nvPicPr>
          <p:cNvPr id="11269" name="Picture 4">
            <a:extLst>
              <a:ext uri="{FF2B5EF4-FFF2-40B4-BE49-F238E27FC236}">
                <a16:creationId xmlns:a16="http://schemas.microsoft.com/office/drawing/2014/main" id="{EBC1BAE0-B70A-803F-B504-D0A3B154A1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113" y="285750"/>
            <a:ext cx="24288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pole tekstowe 3">
            <a:extLst>
              <a:ext uri="{FF2B5EF4-FFF2-40B4-BE49-F238E27FC236}">
                <a16:creationId xmlns:a16="http://schemas.microsoft.com/office/drawing/2014/main" id="{CAA643BD-64BA-18B8-7017-C573874E6610}"/>
              </a:ext>
            </a:extLst>
          </p:cNvPr>
          <p:cNvSpPr txBox="1">
            <a:spLocks noChangeArrowheads="1"/>
          </p:cNvSpPr>
          <p:nvPr/>
        </p:nvSpPr>
        <p:spPr bwMode="auto">
          <a:xfrm>
            <a:off x="6353089" y="526167"/>
            <a:ext cx="23987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l-PL" altLang="pl-PL" sz="1600" b="1" dirty="0">
                <a:solidFill>
                  <a:srgbClr val="0070C0"/>
                </a:solidFill>
                <a:latin typeface="Arial" panose="020B0604020202020204" pitchFamily="34" charset="0"/>
              </a:rPr>
              <a:t>Przewozy Autobusowe</a:t>
            </a:r>
          </a:p>
        </p:txBody>
      </p:sp>
      <p:sp>
        <p:nvSpPr>
          <p:cNvPr id="3" name="Prostokąt zaokrąglony 16">
            <a:extLst>
              <a:ext uri="{FF2B5EF4-FFF2-40B4-BE49-F238E27FC236}">
                <a16:creationId xmlns:a16="http://schemas.microsoft.com/office/drawing/2014/main" id="{08C53051-7B34-69EF-85DA-8DC3931D61B5}"/>
              </a:ext>
            </a:extLst>
          </p:cNvPr>
          <p:cNvSpPr/>
          <p:nvPr/>
        </p:nvSpPr>
        <p:spPr>
          <a:xfrm>
            <a:off x="428624" y="1437908"/>
            <a:ext cx="212725" cy="21748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4" name="Tytuł 3">
            <a:extLst>
              <a:ext uri="{FF2B5EF4-FFF2-40B4-BE49-F238E27FC236}">
                <a16:creationId xmlns:a16="http://schemas.microsoft.com/office/drawing/2014/main" id="{6521709A-1031-95C7-8413-5A8C37A15B45}"/>
              </a:ext>
            </a:extLst>
          </p:cNvPr>
          <p:cNvSpPr>
            <a:spLocks noGrp="1"/>
          </p:cNvSpPr>
          <p:nvPr>
            <p:ph type="ctrTitle"/>
          </p:nvPr>
        </p:nvSpPr>
        <p:spPr>
          <a:xfrm>
            <a:off x="755576" y="1315670"/>
            <a:ext cx="7772400" cy="559536"/>
          </a:xfrm>
        </p:spPr>
        <p:txBody>
          <a:bodyPr/>
          <a:lstStyle/>
          <a:p>
            <a:r>
              <a:rPr lang="pl-PL" sz="2400" b="1" dirty="0"/>
              <a:t>Dynamika zmian w przewozach pasażerskich na liniach użyteczności publicznej</a:t>
            </a:r>
          </a:p>
        </p:txBody>
      </p:sp>
      <p:sp>
        <p:nvSpPr>
          <p:cNvPr id="9" name="pole tekstowe 8">
            <a:extLst>
              <a:ext uri="{FF2B5EF4-FFF2-40B4-BE49-F238E27FC236}">
                <a16:creationId xmlns:a16="http://schemas.microsoft.com/office/drawing/2014/main" id="{F0DCC315-9B61-B619-3F75-8EAD70F1DCAC}"/>
              </a:ext>
            </a:extLst>
          </p:cNvPr>
          <p:cNvSpPr txBox="1"/>
          <p:nvPr/>
        </p:nvSpPr>
        <p:spPr>
          <a:xfrm>
            <a:off x="2335287" y="6003133"/>
            <a:ext cx="4684985" cy="338554"/>
          </a:xfrm>
          <a:prstGeom prst="rect">
            <a:avLst/>
          </a:prstGeom>
          <a:noFill/>
        </p:spPr>
        <p:txBody>
          <a:bodyPr wrap="square" rtlCol="0">
            <a:spAutoFit/>
          </a:bodyPr>
          <a:lstStyle/>
          <a:p>
            <a:r>
              <a:rPr lang="pl-PL" sz="1600" dirty="0"/>
              <a:t>Linia uruchomiona od maja 2024 roku</a:t>
            </a:r>
          </a:p>
        </p:txBody>
      </p:sp>
      <p:graphicFrame>
        <p:nvGraphicFramePr>
          <p:cNvPr id="2" name="Wykres 1">
            <a:extLst>
              <a:ext uri="{FF2B5EF4-FFF2-40B4-BE49-F238E27FC236}">
                <a16:creationId xmlns:a16="http://schemas.microsoft.com/office/drawing/2014/main" id="{F1DCD2F2-E50B-AEA6-1CE7-B48C33512066}"/>
              </a:ext>
            </a:extLst>
          </p:cNvPr>
          <p:cNvGraphicFramePr>
            <a:graphicFrameLocks/>
          </p:cNvGraphicFramePr>
          <p:nvPr/>
        </p:nvGraphicFramePr>
        <p:xfrm>
          <a:off x="614362" y="1875207"/>
          <a:ext cx="7915275" cy="418830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19967634"/>
      </p:ext>
    </p:extLst>
  </p:cSld>
  <p:clrMapOvr>
    <a:masterClrMapping/>
  </p:clrMapOvr>
  <p:transition>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47ED9-A1F9-372A-1A38-A378423EE01B}"/>
            </a:ext>
          </a:extLst>
        </p:cNvPr>
        <p:cNvGrpSpPr/>
        <p:nvPr/>
      </p:nvGrpSpPr>
      <p:grpSpPr>
        <a:xfrm>
          <a:off x="0" y="0"/>
          <a:ext cx="0" cy="0"/>
          <a:chOff x="0" y="0"/>
          <a:chExt cx="0" cy="0"/>
        </a:xfrm>
      </p:grpSpPr>
      <p:pic>
        <p:nvPicPr>
          <p:cNvPr id="7" name="Obraz 6">
            <a:extLst>
              <a:ext uri="{FF2B5EF4-FFF2-40B4-BE49-F238E27FC236}">
                <a16:creationId xmlns:a16="http://schemas.microsoft.com/office/drawing/2014/main" id="{AFB4E62E-254D-4E52-0302-60E0EF9C0450}"/>
              </a:ext>
            </a:extLst>
          </p:cNvPr>
          <p:cNvPicPr>
            <a:picLocks noChangeAspect="1"/>
          </p:cNvPicPr>
          <p:nvPr/>
        </p:nvPicPr>
        <p:blipFill>
          <a:blip r:embed="rId2">
            <a:grayscl/>
            <a:extLst>
              <a:ext uri="{BEBA8EAE-BF5A-486C-A8C5-ECC9F3942E4B}">
                <a14:imgProps xmlns:a14="http://schemas.microsoft.com/office/drawing/2010/main">
                  <a14:imgLayer r:embed="rId3">
                    <a14:imgEffect>
                      <a14:artisticCutout/>
                    </a14:imgEffect>
                    <a14:imgEffect>
                      <a14:sharpenSoften amount="-13000"/>
                    </a14:imgEffect>
                    <a14:imgEffect>
                      <a14:brightnessContrast bright="65000" contrast="22000"/>
                    </a14:imgEffect>
                  </a14:imgLayer>
                </a14:imgProps>
              </a:ext>
              <a:ext uri="{28A0092B-C50C-407E-A947-70E740481C1C}">
                <a14:useLocalDpi xmlns:a14="http://schemas.microsoft.com/office/drawing/2010/main" val="0"/>
              </a:ext>
            </a:extLst>
          </a:blip>
          <a:srcRect t="17708" b="12268"/>
          <a:stretch/>
        </p:blipFill>
        <p:spPr>
          <a:xfrm>
            <a:off x="0" y="1875207"/>
            <a:ext cx="9144000" cy="4982793"/>
          </a:xfrm>
          <a:prstGeom prst="rect">
            <a:avLst/>
          </a:prstGeom>
        </p:spPr>
      </p:pic>
      <p:cxnSp>
        <p:nvCxnSpPr>
          <p:cNvPr id="6" name="Łącznik prosty 5">
            <a:extLst>
              <a:ext uri="{FF2B5EF4-FFF2-40B4-BE49-F238E27FC236}">
                <a16:creationId xmlns:a16="http://schemas.microsoft.com/office/drawing/2014/main" id="{62DAD66B-3725-EBB3-C587-4E3BCA970F82}"/>
              </a:ext>
            </a:extLst>
          </p:cNvPr>
          <p:cNvCxnSpPr/>
          <p:nvPr/>
        </p:nvCxnSpPr>
        <p:spPr>
          <a:xfrm>
            <a:off x="428625" y="1214438"/>
            <a:ext cx="8286750" cy="1587"/>
          </a:xfrm>
          <a:prstGeom prst="line">
            <a:avLst/>
          </a:prstGeom>
          <a:ln>
            <a:solidFill>
              <a:srgbClr val="A7C539"/>
            </a:solidFill>
          </a:ln>
        </p:spPr>
        <p:style>
          <a:lnRef idx="1">
            <a:schemeClr val="accent1"/>
          </a:lnRef>
          <a:fillRef idx="0">
            <a:schemeClr val="accent1"/>
          </a:fillRef>
          <a:effectRef idx="0">
            <a:schemeClr val="accent1"/>
          </a:effectRef>
          <a:fontRef idx="minor">
            <a:schemeClr val="tx1"/>
          </a:fontRef>
        </p:style>
      </p:cxnSp>
      <p:cxnSp>
        <p:nvCxnSpPr>
          <p:cNvPr id="8" name="Łącznik prosty 7">
            <a:extLst>
              <a:ext uri="{FF2B5EF4-FFF2-40B4-BE49-F238E27FC236}">
                <a16:creationId xmlns:a16="http://schemas.microsoft.com/office/drawing/2014/main" id="{803C2D66-DD82-A876-A155-25A80B3CC225}"/>
              </a:ext>
            </a:extLst>
          </p:cNvPr>
          <p:cNvCxnSpPr/>
          <p:nvPr/>
        </p:nvCxnSpPr>
        <p:spPr>
          <a:xfrm>
            <a:off x="428625" y="6284913"/>
            <a:ext cx="8286750" cy="1587"/>
          </a:xfrm>
          <a:prstGeom prst="line">
            <a:avLst/>
          </a:prstGeom>
          <a:ln>
            <a:solidFill>
              <a:srgbClr val="147CC1"/>
            </a:solidFill>
          </a:ln>
        </p:spPr>
        <p:style>
          <a:lnRef idx="1">
            <a:schemeClr val="accent1"/>
          </a:lnRef>
          <a:fillRef idx="0">
            <a:schemeClr val="accent1"/>
          </a:fillRef>
          <a:effectRef idx="0">
            <a:schemeClr val="accent1"/>
          </a:effectRef>
          <a:fontRef idx="minor">
            <a:schemeClr val="tx1"/>
          </a:fontRef>
        </p:style>
      </p:cxnSp>
      <p:pic>
        <p:nvPicPr>
          <p:cNvPr id="11269" name="Picture 4">
            <a:extLst>
              <a:ext uri="{FF2B5EF4-FFF2-40B4-BE49-F238E27FC236}">
                <a16:creationId xmlns:a16="http://schemas.microsoft.com/office/drawing/2014/main" id="{D309F6C1-0114-738F-7FBB-9BFEFC4E0A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113" y="285750"/>
            <a:ext cx="24288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pole tekstowe 3">
            <a:extLst>
              <a:ext uri="{FF2B5EF4-FFF2-40B4-BE49-F238E27FC236}">
                <a16:creationId xmlns:a16="http://schemas.microsoft.com/office/drawing/2014/main" id="{6DBED87B-0656-A549-AF2D-415C0FA0BC57}"/>
              </a:ext>
            </a:extLst>
          </p:cNvPr>
          <p:cNvSpPr txBox="1">
            <a:spLocks noChangeArrowheads="1"/>
          </p:cNvSpPr>
          <p:nvPr/>
        </p:nvSpPr>
        <p:spPr bwMode="auto">
          <a:xfrm>
            <a:off x="6353089" y="526167"/>
            <a:ext cx="23987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l-PL" altLang="pl-PL" sz="1600" b="1" dirty="0">
                <a:solidFill>
                  <a:srgbClr val="0070C0"/>
                </a:solidFill>
                <a:latin typeface="Arial" panose="020B0604020202020204" pitchFamily="34" charset="0"/>
              </a:rPr>
              <a:t>Przewozy Autobusowe</a:t>
            </a:r>
          </a:p>
        </p:txBody>
      </p:sp>
      <p:sp>
        <p:nvSpPr>
          <p:cNvPr id="3" name="Prostokąt zaokrąglony 16">
            <a:extLst>
              <a:ext uri="{FF2B5EF4-FFF2-40B4-BE49-F238E27FC236}">
                <a16:creationId xmlns:a16="http://schemas.microsoft.com/office/drawing/2014/main" id="{306A766F-FEAA-003A-21A1-9C4C3066C46E}"/>
              </a:ext>
            </a:extLst>
          </p:cNvPr>
          <p:cNvSpPr/>
          <p:nvPr/>
        </p:nvSpPr>
        <p:spPr>
          <a:xfrm>
            <a:off x="428624" y="1437908"/>
            <a:ext cx="212725" cy="21748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4" name="Tytuł 3">
            <a:extLst>
              <a:ext uri="{FF2B5EF4-FFF2-40B4-BE49-F238E27FC236}">
                <a16:creationId xmlns:a16="http://schemas.microsoft.com/office/drawing/2014/main" id="{0006B279-EA94-7511-7A07-02406BAE18F3}"/>
              </a:ext>
            </a:extLst>
          </p:cNvPr>
          <p:cNvSpPr>
            <a:spLocks noGrp="1"/>
          </p:cNvSpPr>
          <p:nvPr>
            <p:ph type="ctrTitle"/>
          </p:nvPr>
        </p:nvSpPr>
        <p:spPr>
          <a:xfrm>
            <a:off x="755576" y="1315670"/>
            <a:ext cx="7772400" cy="559536"/>
          </a:xfrm>
        </p:spPr>
        <p:txBody>
          <a:bodyPr/>
          <a:lstStyle/>
          <a:p>
            <a:r>
              <a:rPr lang="pl-PL" sz="2400" b="1" dirty="0"/>
              <a:t>Dynamika zmian w przewozach pasażerskich na liniach użyteczności publicznej</a:t>
            </a:r>
          </a:p>
        </p:txBody>
      </p:sp>
      <p:sp>
        <p:nvSpPr>
          <p:cNvPr id="9" name="pole tekstowe 8">
            <a:extLst>
              <a:ext uri="{FF2B5EF4-FFF2-40B4-BE49-F238E27FC236}">
                <a16:creationId xmlns:a16="http://schemas.microsoft.com/office/drawing/2014/main" id="{5995256D-4CAC-B509-65AA-BA762551300F}"/>
              </a:ext>
            </a:extLst>
          </p:cNvPr>
          <p:cNvSpPr txBox="1"/>
          <p:nvPr/>
        </p:nvSpPr>
        <p:spPr>
          <a:xfrm>
            <a:off x="2335287" y="6003133"/>
            <a:ext cx="4684985" cy="338554"/>
          </a:xfrm>
          <a:prstGeom prst="rect">
            <a:avLst/>
          </a:prstGeom>
          <a:noFill/>
        </p:spPr>
        <p:txBody>
          <a:bodyPr wrap="square" rtlCol="0">
            <a:spAutoFit/>
          </a:bodyPr>
          <a:lstStyle/>
          <a:p>
            <a:r>
              <a:rPr lang="pl-PL" sz="1600" dirty="0"/>
              <a:t>Linia uruchomiona od maja 2024 roku</a:t>
            </a:r>
          </a:p>
        </p:txBody>
      </p:sp>
      <p:graphicFrame>
        <p:nvGraphicFramePr>
          <p:cNvPr id="5" name="Wykres 4">
            <a:extLst>
              <a:ext uri="{FF2B5EF4-FFF2-40B4-BE49-F238E27FC236}">
                <a16:creationId xmlns:a16="http://schemas.microsoft.com/office/drawing/2014/main" id="{C4554D9F-C83C-5722-8571-BD346342AC76}"/>
              </a:ext>
            </a:extLst>
          </p:cNvPr>
          <p:cNvGraphicFramePr>
            <a:graphicFrameLocks/>
          </p:cNvGraphicFramePr>
          <p:nvPr/>
        </p:nvGraphicFramePr>
        <p:xfrm>
          <a:off x="623887" y="1959812"/>
          <a:ext cx="7896226" cy="420549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653696080"/>
      </p:ext>
    </p:extLst>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87A04-80E4-991A-781C-20980F158010}"/>
            </a:ext>
          </a:extLst>
        </p:cNvPr>
        <p:cNvGrpSpPr/>
        <p:nvPr/>
      </p:nvGrpSpPr>
      <p:grpSpPr>
        <a:xfrm>
          <a:off x="0" y="0"/>
          <a:ext cx="0" cy="0"/>
          <a:chOff x="0" y="0"/>
          <a:chExt cx="0" cy="0"/>
        </a:xfrm>
      </p:grpSpPr>
      <p:pic>
        <p:nvPicPr>
          <p:cNvPr id="4" name="Picture 1" descr="D:\w.majdanski\Moje dokumenty\tabor\POIiŚ\grafika\DSC_0093b.jpg">
            <a:extLst>
              <a:ext uri="{FF2B5EF4-FFF2-40B4-BE49-F238E27FC236}">
                <a16:creationId xmlns:a16="http://schemas.microsoft.com/office/drawing/2014/main" id="{6132E477-CAA6-307E-5D03-7026D028E9CA}"/>
              </a:ext>
            </a:extLst>
          </p:cNvPr>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artisticBlur/>
                    </a14:imgEffect>
                    <a14:imgEffect>
                      <a14:saturation sat="400000"/>
                    </a14:imgEffect>
                    <a14:imgEffect>
                      <a14:brightnessContrast bright="40000" contrast="-40000"/>
                    </a14:imgEffect>
                  </a14:imgLayer>
                </a14:imgProps>
              </a:ext>
            </a:extLst>
          </a:blip>
          <a:srcRect/>
          <a:stretch>
            <a:fillRect/>
          </a:stretch>
        </p:blipFill>
        <p:spPr bwMode="auto">
          <a:xfrm>
            <a:off x="0" y="2254013"/>
            <a:ext cx="9144000" cy="4603987"/>
          </a:xfrm>
          <a:prstGeom prst="rect">
            <a:avLst/>
          </a:prstGeom>
          <a:noFill/>
        </p:spPr>
      </p:pic>
      <p:cxnSp>
        <p:nvCxnSpPr>
          <p:cNvPr id="6" name="Łącznik prosty 5">
            <a:extLst>
              <a:ext uri="{FF2B5EF4-FFF2-40B4-BE49-F238E27FC236}">
                <a16:creationId xmlns:a16="http://schemas.microsoft.com/office/drawing/2014/main" id="{59A54F26-F5DE-A7EB-E540-445BE78F7D48}"/>
              </a:ext>
            </a:extLst>
          </p:cNvPr>
          <p:cNvCxnSpPr/>
          <p:nvPr/>
        </p:nvCxnSpPr>
        <p:spPr>
          <a:xfrm>
            <a:off x="428625" y="1214438"/>
            <a:ext cx="8286750" cy="1587"/>
          </a:xfrm>
          <a:prstGeom prst="line">
            <a:avLst/>
          </a:prstGeom>
          <a:ln>
            <a:solidFill>
              <a:srgbClr val="A7C539"/>
            </a:solidFill>
          </a:ln>
        </p:spPr>
        <p:style>
          <a:lnRef idx="1">
            <a:schemeClr val="accent1"/>
          </a:lnRef>
          <a:fillRef idx="0">
            <a:schemeClr val="accent1"/>
          </a:fillRef>
          <a:effectRef idx="0">
            <a:schemeClr val="accent1"/>
          </a:effectRef>
          <a:fontRef idx="minor">
            <a:schemeClr val="tx1"/>
          </a:fontRef>
        </p:style>
      </p:cxnSp>
      <p:cxnSp>
        <p:nvCxnSpPr>
          <p:cNvPr id="8" name="Łącznik prosty 7">
            <a:extLst>
              <a:ext uri="{FF2B5EF4-FFF2-40B4-BE49-F238E27FC236}">
                <a16:creationId xmlns:a16="http://schemas.microsoft.com/office/drawing/2014/main" id="{4555DF5C-A295-639E-ABF8-CC2C1AFBEDA0}"/>
              </a:ext>
            </a:extLst>
          </p:cNvPr>
          <p:cNvCxnSpPr/>
          <p:nvPr/>
        </p:nvCxnSpPr>
        <p:spPr>
          <a:xfrm>
            <a:off x="428625" y="6380163"/>
            <a:ext cx="8286750" cy="1587"/>
          </a:xfrm>
          <a:prstGeom prst="line">
            <a:avLst/>
          </a:prstGeom>
          <a:ln>
            <a:solidFill>
              <a:srgbClr val="147CC1"/>
            </a:solidFill>
          </a:ln>
        </p:spPr>
        <p:style>
          <a:lnRef idx="1">
            <a:schemeClr val="accent1"/>
          </a:lnRef>
          <a:fillRef idx="0">
            <a:schemeClr val="accent1"/>
          </a:fillRef>
          <a:effectRef idx="0">
            <a:schemeClr val="accent1"/>
          </a:effectRef>
          <a:fontRef idx="minor">
            <a:schemeClr val="tx1"/>
          </a:fontRef>
        </p:style>
      </p:cxnSp>
      <p:sp>
        <p:nvSpPr>
          <p:cNvPr id="7177" name="pole tekstowe 16">
            <a:extLst>
              <a:ext uri="{FF2B5EF4-FFF2-40B4-BE49-F238E27FC236}">
                <a16:creationId xmlns:a16="http://schemas.microsoft.com/office/drawing/2014/main" id="{4DED8745-2B7A-DAB4-4E3C-B3D808053ADF}"/>
              </a:ext>
            </a:extLst>
          </p:cNvPr>
          <p:cNvSpPr txBox="1">
            <a:spLocks noChangeArrowheads="1"/>
          </p:cNvSpPr>
          <p:nvPr/>
        </p:nvSpPr>
        <p:spPr bwMode="auto">
          <a:xfrm>
            <a:off x="6084168" y="491813"/>
            <a:ext cx="2740943" cy="369332"/>
          </a:xfrm>
          <a:prstGeom prst="rect">
            <a:avLst/>
          </a:prstGeom>
          <a:noFill/>
          <a:ln w="9525">
            <a:noFill/>
            <a:miter lim="800000"/>
            <a:headEnd/>
            <a:tailEnd/>
          </a:ln>
        </p:spPr>
        <p:txBody>
          <a:bodyPr wrap="none">
            <a:spAutoFit/>
          </a:bodyPr>
          <a:lstStyle/>
          <a:p>
            <a:pPr>
              <a:defRPr/>
            </a:pPr>
            <a:r>
              <a:rPr lang="pl-PL" b="1" dirty="0">
                <a:solidFill>
                  <a:srgbClr val="147CC1"/>
                </a:solidFill>
                <a:latin typeface="+mn-lt"/>
              </a:rPr>
              <a:t>Infrastruktura kolejowa (2)</a:t>
            </a:r>
          </a:p>
        </p:txBody>
      </p:sp>
      <p:pic>
        <p:nvPicPr>
          <p:cNvPr id="4102" name="Picture 4">
            <a:extLst>
              <a:ext uri="{FF2B5EF4-FFF2-40B4-BE49-F238E27FC236}">
                <a16:creationId xmlns:a16="http://schemas.microsoft.com/office/drawing/2014/main" id="{56148B2C-BC1B-9C51-D339-EE6D08AE27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113" y="285750"/>
            <a:ext cx="24288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Prostokąt zaokrąglony 16">
            <a:extLst>
              <a:ext uri="{FF2B5EF4-FFF2-40B4-BE49-F238E27FC236}">
                <a16:creationId xmlns:a16="http://schemas.microsoft.com/office/drawing/2014/main" id="{21A37DCD-7FF9-AAA7-EE04-D5D46EF6AFFA}"/>
              </a:ext>
            </a:extLst>
          </p:cNvPr>
          <p:cNvSpPr/>
          <p:nvPr/>
        </p:nvSpPr>
        <p:spPr>
          <a:xfrm>
            <a:off x="477864" y="1858659"/>
            <a:ext cx="212725" cy="21748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3" name="Prostokąt 2">
            <a:extLst>
              <a:ext uri="{FF2B5EF4-FFF2-40B4-BE49-F238E27FC236}">
                <a16:creationId xmlns:a16="http://schemas.microsoft.com/office/drawing/2014/main" id="{7375DD56-3A29-AD9B-054D-B7729D829DC4}"/>
              </a:ext>
            </a:extLst>
          </p:cNvPr>
          <p:cNvSpPr/>
          <p:nvPr/>
        </p:nvSpPr>
        <p:spPr>
          <a:xfrm>
            <a:off x="913633" y="1772816"/>
            <a:ext cx="7632700" cy="3739485"/>
          </a:xfrm>
          <a:prstGeom prst="rect">
            <a:avLst/>
          </a:prstGeom>
        </p:spPr>
        <p:txBody>
          <a:bodyPr>
            <a:spAutoFit/>
          </a:bodyPr>
          <a:lstStyle/>
          <a:p>
            <a:pPr algn="just">
              <a:spcAft>
                <a:spcPts val="800"/>
              </a:spcAft>
              <a:buSzPts val="1000"/>
              <a:tabLst>
                <a:tab pos="457200" algn="l"/>
              </a:tabLst>
              <a:defRPr/>
            </a:pPr>
            <a:r>
              <a:rPr lang="pl-PL" sz="1550" dirty="0">
                <a:solidFill>
                  <a:srgbClr val="000000"/>
                </a:solidFill>
                <a:latin typeface="+mn-lt"/>
                <a:ea typeface="Times New Roman" panose="02020603050405020304" pitchFamily="18" charset="0"/>
                <a:cs typeface="Tahoma" panose="020B0604030504040204" pitchFamily="34" charset="0"/>
              </a:rPr>
              <a:t>PKP PLK SA otrzymała w perspektywie 2014-2020 ponad </a:t>
            </a:r>
            <a:r>
              <a:rPr lang="pl-PL" sz="1550" b="1" dirty="0">
                <a:solidFill>
                  <a:srgbClr val="147CC1"/>
                </a:solidFill>
                <a:latin typeface="+mn-lt"/>
                <a:ea typeface="Times New Roman" panose="02020603050405020304" pitchFamily="18" charset="0"/>
                <a:cs typeface="Tahoma" panose="020B0604030504040204" pitchFamily="34" charset="0"/>
              </a:rPr>
              <a:t>116,5 mln zł dofinansowania </a:t>
            </a:r>
            <a:br>
              <a:rPr lang="pl-PL" sz="1550" b="1" dirty="0">
                <a:solidFill>
                  <a:srgbClr val="147CC1"/>
                </a:solidFill>
                <a:latin typeface="+mn-lt"/>
                <a:ea typeface="Times New Roman" panose="02020603050405020304" pitchFamily="18" charset="0"/>
                <a:cs typeface="Tahoma" panose="020B0604030504040204" pitchFamily="34" charset="0"/>
              </a:rPr>
            </a:br>
            <a:r>
              <a:rPr lang="pl-PL" sz="1550" b="1" dirty="0">
                <a:solidFill>
                  <a:srgbClr val="147CC1"/>
                </a:solidFill>
                <a:latin typeface="+mn-lt"/>
                <a:ea typeface="Times New Roman" panose="02020603050405020304" pitchFamily="18" charset="0"/>
                <a:cs typeface="Tahoma" panose="020B0604030504040204" pitchFamily="34" charset="0"/>
              </a:rPr>
              <a:t>z Lubuskiego RPO</a:t>
            </a:r>
            <a:r>
              <a:rPr lang="pl-PL" sz="1550" dirty="0">
                <a:solidFill>
                  <a:srgbClr val="000000"/>
                </a:solidFill>
                <a:latin typeface="+mn-lt"/>
                <a:ea typeface="Times New Roman" panose="02020603050405020304" pitchFamily="18" charset="0"/>
                <a:cs typeface="Tahoma" panose="020B0604030504040204" pitchFamily="34" charset="0"/>
              </a:rPr>
              <a:t>. Dofinansowano modernizację linii nr 358 na odcinku Zbąszynek – Czerwieńsk i wykonanie dokumentacji projektowej dla linii nr 203 na odcinku Krzyż – Gorzów Wlkp. W żadnym wypadku nie były to jednak środki z budżetu województwa, </a:t>
            </a:r>
            <a:br>
              <a:rPr lang="pl-PL" sz="1550" dirty="0">
                <a:solidFill>
                  <a:srgbClr val="000000"/>
                </a:solidFill>
                <a:latin typeface="+mn-lt"/>
                <a:ea typeface="Times New Roman" panose="02020603050405020304" pitchFamily="18" charset="0"/>
                <a:cs typeface="Tahoma" panose="020B0604030504040204" pitchFamily="34" charset="0"/>
              </a:rPr>
            </a:br>
            <a:r>
              <a:rPr lang="pl-PL" sz="1550" dirty="0">
                <a:solidFill>
                  <a:srgbClr val="000000"/>
                </a:solidFill>
                <a:latin typeface="+mn-lt"/>
                <a:ea typeface="Times New Roman" panose="02020603050405020304" pitchFamily="18" charset="0"/>
                <a:cs typeface="Tahoma" panose="020B0604030504040204" pitchFamily="34" charset="0"/>
              </a:rPr>
              <a:t>a środki UE przeznaczone na rozwój regionu.</a:t>
            </a:r>
          </a:p>
          <a:p>
            <a:pPr algn="just">
              <a:spcAft>
                <a:spcPts val="800"/>
              </a:spcAft>
              <a:buSzPts val="1000"/>
              <a:tabLst>
                <a:tab pos="457200" algn="l"/>
              </a:tabLst>
              <a:defRPr/>
            </a:pPr>
            <a:r>
              <a:rPr lang="pl-PL" sz="1550" dirty="0">
                <a:solidFill>
                  <a:srgbClr val="000000"/>
                </a:solidFill>
                <a:latin typeface="+mn-lt"/>
                <a:ea typeface="Times New Roman" panose="02020603050405020304" pitchFamily="18" charset="0"/>
                <a:cs typeface="Tahoma" panose="020B0604030504040204" pitchFamily="34" charset="0"/>
              </a:rPr>
              <a:t>Sytuację zmienił tzw. </a:t>
            </a:r>
            <a:r>
              <a:rPr lang="pl-PL" sz="1550" b="1" dirty="0">
                <a:solidFill>
                  <a:srgbClr val="147CC1"/>
                </a:solidFill>
                <a:latin typeface="+mn-lt"/>
                <a:ea typeface="Times New Roman" panose="02020603050405020304" pitchFamily="18" charset="0"/>
                <a:cs typeface="Tahoma" panose="020B0604030504040204" pitchFamily="34" charset="0"/>
              </a:rPr>
              <a:t>Program Kolej+, </a:t>
            </a:r>
            <a:r>
              <a:rPr lang="pl-PL" sz="1550" dirty="0">
                <a:solidFill>
                  <a:srgbClr val="000000"/>
                </a:solidFill>
                <a:latin typeface="+mn-lt"/>
                <a:ea typeface="Times New Roman" panose="02020603050405020304" pitchFamily="18" charset="0"/>
                <a:cs typeface="Tahoma" panose="020B0604030504040204" pitchFamily="34" charset="0"/>
              </a:rPr>
              <a:t>w którym samorządy mogły zawnioskować </a:t>
            </a:r>
            <a:br>
              <a:rPr lang="pl-PL" sz="1550" dirty="0">
                <a:solidFill>
                  <a:srgbClr val="000000"/>
                </a:solidFill>
                <a:latin typeface="+mn-lt"/>
                <a:ea typeface="Times New Roman" panose="02020603050405020304" pitchFamily="18" charset="0"/>
                <a:cs typeface="Tahoma" panose="020B0604030504040204" pitchFamily="34" charset="0"/>
              </a:rPr>
            </a:br>
            <a:r>
              <a:rPr lang="pl-PL" sz="1550" dirty="0">
                <a:solidFill>
                  <a:srgbClr val="000000"/>
                </a:solidFill>
                <a:latin typeface="+mn-lt"/>
                <a:ea typeface="Times New Roman" panose="02020603050405020304" pitchFamily="18" charset="0"/>
                <a:cs typeface="Tahoma" panose="020B0604030504040204" pitchFamily="34" charset="0"/>
              </a:rPr>
              <a:t>o inwestycje na wskazanych przez siebie liniach pod warunkiem zapewnienia 15% wkładu własnego. Województwo Lubuskie realizuje w ten sposób </a:t>
            </a:r>
            <a:r>
              <a:rPr lang="pl-PL" sz="1550" b="1" dirty="0">
                <a:solidFill>
                  <a:srgbClr val="147CC1"/>
                </a:solidFill>
                <a:latin typeface="+mn-lt"/>
                <a:ea typeface="Times New Roman" panose="02020603050405020304" pitchFamily="18" charset="0"/>
                <a:cs typeface="Tahoma" panose="020B0604030504040204" pitchFamily="34" charset="0"/>
              </a:rPr>
              <a:t>dwa projekty</a:t>
            </a:r>
            <a:r>
              <a:rPr lang="pl-PL" sz="1550" dirty="0">
                <a:solidFill>
                  <a:srgbClr val="000000"/>
                </a:solidFill>
                <a:latin typeface="+mn-lt"/>
                <a:ea typeface="Times New Roman" panose="02020603050405020304" pitchFamily="18" charset="0"/>
                <a:cs typeface="Tahoma" panose="020B0604030504040204" pitchFamily="34" charset="0"/>
              </a:rPr>
              <a:t>, dla których lokalne samorządy zadeklarowały pokrycie połowy z wymaganego wkładu własnego:</a:t>
            </a:r>
          </a:p>
          <a:p>
            <a:pPr marL="285750" indent="-285750" algn="just">
              <a:spcAft>
                <a:spcPts val="800"/>
              </a:spcAft>
              <a:buSzPts val="1000"/>
              <a:buFont typeface="Arial" panose="020B0604020202020204" pitchFamily="34" charset="0"/>
              <a:buChar char="•"/>
              <a:tabLst>
                <a:tab pos="457200" algn="l"/>
              </a:tabLst>
              <a:defRPr/>
            </a:pPr>
            <a:r>
              <a:rPr lang="pl-PL" sz="1550" b="1" dirty="0">
                <a:latin typeface="+mn-lt"/>
                <a:ea typeface="Times New Roman" panose="02020603050405020304" pitchFamily="18" charset="0"/>
                <a:cs typeface="Tahoma" panose="020B0604030504040204" pitchFamily="34" charset="0"/>
              </a:rPr>
              <a:t>Remont linii nr 363 na odcinku Skwierzyna – Międzychód </a:t>
            </a:r>
            <a:r>
              <a:rPr lang="pl-PL" sz="1550" dirty="0">
                <a:solidFill>
                  <a:srgbClr val="000000"/>
                </a:solidFill>
                <a:latin typeface="+mn-lt"/>
                <a:ea typeface="Times New Roman" panose="02020603050405020304" pitchFamily="18" charset="0"/>
                <a:cs typeface="Tahoma" panose="020B0604030504040204" pitchFamily="34" charset="0"/>
              </a:rPr>
              <a:t>jako połączenie Międzychodu </a:t>
            </a:r>
            <a:br>
              <a:rPr lang="pl-PL" sz="1550" dirty="0">
                <a:solidFill>
                  <a:srgbClr val="000000"/>
                </a:solidFill>
                <a:latin typeface="+mn-lt"/>
                <a:ea typeface="Times New Roman" panose="02020603050405020304" pitchFamily="18" charset="0"/>
                <a:cs typeface="Tahoma" panose="020B0604030504040204" pitchFamily="34" charset="0"/>
              </a:rPr>
            </a:br>
            <a:r>
              <a:rPr lang="pl-PL" sz="1550" dirty="0">
                <a:solidFill>
                  <a:srgbClr val="000000"/>
                </a:solidFill>
                <a:latin typeface="+mn-lt"/>
                <a:ea typeface="Times New Roman" panose="02020603050405020304" pitchFamily="18" charset="0"/>
                <a:cs typeface="Tahoma" panose="020B0604030504040204" pitchFamily="34" charset="0"/>
              </a:rPr>
              <a:t>z Gorzowem Wlkp. o wartości </a:t>
            </a:r>
            <a:r>
              <a:rPr lang="pl-PL" sz="1550" b="1" dirty="0">
                <a:solidFill>
                  <a:srgbClr val="147CC1"/>
                </a:solidFill>
                <a:latin typeface="+mn-lt"/>
                <a:ea typeface="Times New Roman" panose="02020603050405020304" pitchFamily="18" charset="0"/>
                <a:cs typeface="Tahoma" panose="020B0604030504040204" pitchFamily="34" charset="0"/>
              </a:rPr>
              <a:t>328,4 mln zł</a:t>
            </a:r>
            <a:r>
              <a:rPr lang="pl-PL" sz="1550" dirty="0">
                <a:solidFill>
                  <a:srgbClr val="000000"/>
                </a:solidFill>
                <a:latin typeface="+mn-lt"/>
                <a:ea typeface="Times New Roman" panose="02020603050405020304" pitchFamily="18" charset="0"/>
                <a:cs typeface="Tahoma" panose="020B0604030504040204" pitchFamily="34" charset="0"/>
              </a:rPr>
              <a:t>; </a:t>
            </a:r>
          </a:p>
          <a:p>
            <a:pPr marL="285750" indent="-285750" algn="just">
              <a:spcAft>
                <a:spcPts val="800"/>
              </a:spcAft>
              <a:buSzPts val="1000"/>
              <a:buFont typeface="Arial" panose="020B0604020202020204" pitchFamily="34" charset="0"/>
              <a:buChar char="•"/>
              <a:tabLst>
                <a:tab pos="457200" algn="l"/>
              </a:tabLst>
              <a:defRPr/>
            </a:pPr>
            <a:r>
              <a:rPr lang="pl-PL" sz="1550" b="1" dirty="0">
                <a:latin typeface="+mn-lt"/>
                <a:ea typeface="Times New Roman" panose="02020603050405020304" pitchFamily="18" charset="0"/>
                <a:cs typeface="Tahoma" panose="020B0604030504040204" pitchFamily="34" charset="0"/>
              </a:rPr>
              <a:t>Rewitalizacja linii nr 275 na odcinku Bieniów – Lubsko wraz z budową przystanków </a:t>
            </a:r>
            <a:br>
              <a:rPr lang="pl-PL" sz="1550" b="1" dirty="0">
                <a:latin typeface="+mn-lt"/>
                <a:ea typeface="Times New Roman" panose="02020603050405020304" pitchFamily="18" charset="0"/>
                <a:cs typeface="Tahoma" panose="020B0604030504040204" pitchFamily="34" charset="0"/>
              </a:rPr>
            </a:br>
            <a:r>
              <a:rPr lang="pl-PL" sz="1550" b="1" dirty="0">
                <a:latin typeface="+mn-lt"/>
                <a:ea typeface="Times New Roman" panose="02020603050405020304" pitchFamily="18" charset="0"/>
                <a:cs typeface="Tahoma" panose="020B0604030504040204" pitchFamily="34" charset="0"/>
              </a:rPr>
              <a:t>w m. Budziechów, Jasień i Bieszków </a:t>
            </a:r>
            <a:r>
              <a:rPr lang="pl-PL" sz="1550" dirty="0">
                <a:solidFill>
                  <a:srgbClr val="000000"/>
                </a:solidFill>
                <a:latin typeface="+mn-lt"/>
                <a:ea typeface="Times New Roman" panose="02020603050405020304" pitchFamily="18" charset="0"/>
                <a:cs typeface="Tahoma" panose="020B0604030504040204" pitchFamily="34" charset="0"/>
              </a:rPr>
              <a:t>jako połączenie Lubska z Zieloną Górą o wartości </a:t>
            </a:r>
            <a:br>
              <a:rPr lang="pl-PL" sz="1550" dirty="0">
                <a:solidFill>
                  <a:srgbClr val="000000"/>
                </a:solidFill>
                <a:latin typeface="+mn-lt"/>
                <a:ea typeface="Times New Roman" panose="02020603050405020304" pitchFamily="18" charset="0"/>
                <a:cs typeface="Tahoma" panose="020B0604030504040204" pitchFamily="34" charset="0"/>
              </a:rPr>
            </a:br>
            <a:r>
              <a:rPr lang="pl-PL" sz="1550" b="1" dirty="0">
                <a:solidFill>
                  <a:srgbClr val="147CC1"/>
                </a:solidFill>
                <a:latin typeface="+mn-lt"/>
                <a:ea typeface="Times New Roman" panose="02020603050405020304" pitchFamily="18" charset="0"/>
                <a:cs typeface="Tahoma" panose="020B0604030504040204" pitchFamily="34" charset="0"/>
              </a:rPr>
              <a:t>65,9 mln zł</a:t>
            </a:r>
            <a:r>
              <a:rPr lang="pl-PL" sz="1550" dirty="0">
                <a:solidFill>
                  <a:srgbClr val="000000"/>
                </a:solidFill>
                <a:latin typeface="+mn-lt"/>
                <a:ea typeface="Times New Roman" panose="02020603050405020304" pitchFamily="18" charset="0"/>
                <a:cs typeface="Tahoma" panose="020B0604030504040204" pitchFamily="34" charset="0"/>
              </a:rPr>
              <a:t>.</a:t>
            </a:r>
          </a:p>
        </p:txBody>
      </p:sp>
      <p:sp>
        <p:nvSpPr>
          <p:cNvPr id="2" name="Prostokąt zaokrąglony 16">
            <a:extLst>
              <a:ext uri="{FF2B5EF4-FFF2-40B4-BE49-F238E27FC236}">
                <a16:creationId xmlns:a16="http://schemas.microsoft.com/office/drawing/2014/main" id="{E76291BC-3552-A245-F081-B3DCD4AC6BD1}"/>
              </a:ext>
            </a:extLst>
          </p:cNvPr>
          <p:cNvSpPr/>
          <p:nvPr/>
        </p:nvSpPr>
        <p:spPr>
          <a:xfrm>
            <a:off x="467544" y="3163347"/>
            <a:ext cx="212725" cy="21748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Tree>
    <p:extLst>
      <p:ext uri="{BB962C8B-B14F-4D97-AF65-F5344CB8AC3E}">
        <p14:creationId xmlns:p14="http://schemas.microsoft.com/office/powerpoint/2010/main" val="761599254"/>
      </p:ext>
    </p:extLst>
  </p:cSld>
  <p:clrMapOvr>
    <a:masterClrMapping/>
  </p:clrMapOvr>
  <p:transition>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64214B-BC69-DD7A-DB80-2CF49671BC6D}"/>
            </a:ext>
          </a:extLst>
        </p:cNvPr>
        <p:cNvGrpSpPr/>
        <p:nvPr/>
      </p:nvGrpSpPr>
      <p:grpSpPr>
        <a:xfrm>
          <a:off x="0" y="0"/>
          <a:ext cx="0" cy="0"/>
          <a:chOff x="0" y="0"/>
          <a:chExt cx="0" cy="0"/>
        </a:xfrm>
      </p:grpSpPr>
      <p:pic>
        <p:nvPicPr>
          <p:cNvPr id="7" name="Obraz 6">
            <a:extLst>
              <a:ext uri="{FF2B5EF4-FFF2-40B4-BE49-F238E27FC236}">
                <a16:creationId xmlns:a16="http://schemas.microsoft.com/office/drawing/2014/main" id="{FCE9F7BD-E947-B0C8-A94B-FB55D5BC63C6}"/>
              </a:ext>
            </a:extLst>
          </p:cNvPr>
          <p:cNvPicPr>
            <a:picLocks noChangeAspect="1"/>
          </p:cNvPicPr>
          <p:nvPr/>
        </p:nvPicPr>
        <p:blipFill>
          <a:blip r:embed="rId2">
            <a:grayscl/>
            <a:extLst>
              <a:ext uri="{BEBA8EAE-BF5A-486C-A8C5-ECC9F3942E4B}">
                <a14:imgProps xmlns:a14="http://schemas.microsoft.com/office/drawing/2010/main">
                  <a14:imgLayer r:embed="rId3">
                    <a14:imgEffect>
                      <a14:artisticCutout/>
                    </a14:imgEffect>
                    <a14:imgEffect>
                      <a14:sharpenSoften amount="-13000"/>
                    </a14:imgEffect>
                    <a14:imgEffect>
                      <a14:brightnessContrast bright="65000" contrast="22000"/>
                    </a14:imgEffect>
                  </a14:imgLayer>
                </a14:imgProps>
              </a:ext>
              <a:ext uri="{28A0092B-C50C-407E-A947-70E740481C1C}">
                <a14:useLocalDpi xmlns:a14="http://schemas.microsoft.com/office/drawing/2010/main" val="0"/>
              </a:ext>
            </a:extLst>
          </a:blip>
          <a:srcRect t="17708" b="12268"/>
          <a:stretch/>
        </p:blipFill>
        <p:spPr>
          <a:xfrm>
            <a:off x="0" y="1875207"/>
            <a:ext cx="9144000" cy="4982793"/>
          </a:xfrm>
          <a:prstGeom prst="rect">
            <a:avLst/>
          </a:prstGeom>
        </p:spPr>
      </p:pic>
      <p:cxnSp>
        <p:nvCxnSpPr>
          <p:cNvPr id="6" name="Łącznik prosty 5">
            <a:extLst>
              <a:ext uri="{FF2B5EF4-FFF2-40B4-BE49-F238E27FC236}">
                <a16:creationId xmlns:a16="http://schemas.microsoft.com/office/drawing/2014/main" id="{8C4A6945-58A1-1B16-1B83-DD030F4083A8}"/>
              </a:ext>
            </a:extLst>
          </p:cNvPr>
          <p:cNvCxnSpPr/>
          <p:nvPr/>
        </p:nvCxnSpPr>
        <p:spPr>
          <a:xfrm>
            <a:off x="428625" y="1214438"/>
            <a:ext cx="8286750" cy="1587"/>
          </a:xfrm>
          <a:prstGeom prst="line">
            <a:avLst/>
          </a:prstGeom>
          <a:ln>
            <a:solidFill>
              <a:srgbClr val="A7C539"/>
            </a:solidFill>
          </a:ln>
        </p:spPr>
        <p:style>
          <a:lnRef idx="1">
            <a:schemeClr val="accent1"/>
          </a:lnRef>
          <a:fillRef idx="0">
            <a:schemeClr val="accent1"/>
          </a:fillRef>
          <a:effectRef idx="0">
            <a:schemeClr val="accent1"/>
          </a:effectRef>
          <a:fontRef idx="minor">
            <a:schemeClr val="tx1"/>
          </a:fontRef>
        </p:style>
      </p:cxnSp>
      <p:cxnSp>
        <p:nvCxnSpPr>
          <p:cNvPr id="8" name="Łącznik prosty 7">
            <a:extLst>
              <a:ext uri="{FF2B5EF4-FFF2-40B4-BE49-F238E27FC236}">
                <a16:creationId xmlns:a16="http://schemas.microsoft.com/office/drawing/2014/main" id="{FF8230CE-03B0-2AD7-3C59-2AC2E2A31457}"/>
              </a:ext>
            </a:extLst>
          </p:cNvPr>
          <p:cNvCxnSpPr/>
          <p:nvPr/>
        </p:nvCxnSpPr>
        <p:spPr>
          <a:xfrm>
            <a:off x="428625" y="6284913"/>
            <a:ext cx="8286750" cy="1587"/>
          </a:xfrm>
          <a:prstGeom prst="line">
            <a:avLst/>
          </a:prstGeom>
          <a:ln>
            <a:solidFill>
              <a:srgbClr val="147CC1"/>
            </a:solidFill>
          </a:ln>
        </p:spPr>
        <p:style>
          <a:lnRef idx="1">
            <a:schemeClr val="accent1"/>
          </a:lnRef>
          <a:fillRef idx="0">
            <a:schemeClr val="accent1"/>
          </a:fillRef>
          <a:effectRef idx="0">
            <a:schemeClr val="accent1"/>
          </a:effectRef>
          <a:fontRef idx="minor">
            <a:schemeClr val="tx1"/>
          </a:fontRef>
        </p:style>
      </p:cxnSp>
      <p:pic>
        <p:nvPicPr>
          <p:cNvPr id="11269" name="Picture 4">
            <a:extLst>
              <a:ext uri="{FF2B5EF4-FFF2-40B4-BE49-F238E27FC236}">
                <a16:creationId xmlns:a16="http://schemas.microsoft.com/office/drawing/2014/main" id="{5C9C1BC8-5680-0D44-609D-9B2103D4F0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113" y="285750"/>
            <a:ext cx="24288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pole tekstowe 3">
            <a:extLst>
              <a:ext uri="{FF2B5EF4-FFF2-40B4-BE49-F238E27FC236}">
                <a16:creationId xmlns:a16="http://schemas.microsoft.com/office/drawing/2014/main" id="{D1DC6F55-59F8-4E4A-2B00-74A7E9CA39BF}"/>
              </a:ext>
            </a:extLst>
          </p:cNvPr>
          <p:cNvSpPr txBox="1">
            <a:spLocks noChangeArrowheads="1"/>
          </p:cNvSpPr>
          <p:nvPr/>
        </p:nvSpPr>
        <p:spPr bwMode="auto">
          <a:xfrm>
            <a:off x="6353089" y="526167"/>
            <a:ext cx="23987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l-PL" altLang="pl-PL" sz="1600" b="1" dirty="0">
                <a:solidFill>
                  <a:srgbClr val="0070C0"/>
                </a:solidFill>
                <a:latin typeface="Arial" panose="020B0604020202020204" pitchFamily="34" charset="0"/>
              </a:rPr>
              <a:t>Przewozy Autobusowe</a:t>
            </a:r>
          </a:p>
        </p:txBody>
      </p:sp>
      <p:sp>
        <p:nvSpPr>
          <p:cNvPr id="3" name="Prostokąt zaokrąglony 16">
            <a:extLst>
              <a:ext uri="{FF2B5EF4-FFF2-40B4-BE49-F238E27FC236}">
                <a16:creationId xmlns:a16="http://schemas.microsoft.com/office/drawing/2014/main" id="{BBB4A6C4-348A-3CA5-AAE0-76CDF36B8FE6}"/>
              </a:ext>
            </a:extLst>
          </p:cNvPr>
          <p:cNvSpPr/>
          <p:nvPr/>
        </p:nvSpPr>
        <p:spPr>
          <a:xfrm>
            <a:off x="428624" y="1437908"/>
            <a:ext cx="212725" cy="21748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4" name="Tytuł 3">
            <a:extLst>
              <a:ext uri="{FF2B5EF4-FFF2-40B4-BE49-F238E27FC236}">
                <a16:creationId xmlns:a16="http://schemas.microsoft.com/office/drawing/2014/main" id="{CB98EB84-2AA2-79B5-381F-3CF3F7D61639}"/>
              </a:ext>
            </a:extLst>
          </p:cNvPr>
          <p:cNvSpPr>
            <a:spLocks noGrp="1"/>
          </p:cNvSpPr>
          <p:nvPr>
            <p:ph type="ctrTitle"/>
          </p:nvPr>
        </p:nvSpPr>
        <p:spPr>
          <a:xfrm>
            <a:off x="755576" y="1315670"/>
            <a:ext cx="7772400" cy="559536"/>
          </a:xfrm>
        </p:spPr>
        <p:txBody>
          <a:bodyPr/>
          <a:lstStyle/>
          <a:p>
            <a:r>
              <a:rPr lang="pl-PL" sz="2400" b="1" dirty="0"/>
              <a:t>Dynamika zmian w przewozach pasażerskich na liniach użyteczności publicznej</a:t>
            </a:r>
          </a:p>
        </p:txBody>
      </p:sp>
      <p:sp>
        <p:nvSpPr>
          <p:cNvPr id="9" name="pole tekstowe 8">
            <a:extLst>
              <a:ext uri="{FF2B5EF4-FFF2-40B4-BE49-F238E27FC236}">
                <a16:creationId xmlns:a16="http://schemas.microsoft.com/office/drawing/2014/main" id="{DDB72C95-6310-8DF2-2E2E-7D22B66A5B4A}"/>
              </a:ext>
            </a:extLst>
          </p:cNvPr>
          <p:cNvSpPr txBox="1"/>
          <p:nvPr/>
        </p:nvSpPr>
        <p:spPr>
          <a:xfrm>
            <a:off x="2335287" y="6003133"/>
            <a:ext cx="4684985" cy="338554"/>
          </a:xfrm>
          <a:prstGeom prst="rect">
            <a:avLst/>
          </a:prstGeom>
          <a:noFill/>
        </p:spPr>
        <p:txBody>
          <a:bodyPr wrap="square" rtlCol="0">
            <a:spAutoFit/>
          </a:bodyPr>
          <a:lstStyle/>
          <a:p>
            <a:r>
              <a:rPr lang="pl-PL" sz="1600" dirty="0"/>
              <a:t>Linia uruchomiona od maja 2024 roku</a:t>
            </a:r>
          </a:p>
        </p:txBody>
      </p:sp>
      <p:graphicFrame>
        <p:nvGraphicFramePr>
          <p:cNvPr id="2" name="Wykres 1">
            <a:extLst>
              <a:ext uri="{FF2B5EF4-FFF2-40B4-BE49-F238E27FC236}">
                <a16:creationId xmlns:a16="http://schemas.microsoft.com/office/drawing/2014/main" id="{41A7144E-D287-C50B-8CBC-CE699D971BE7}"/>
              </a:ext>
            </a:extLst>
          </p:cNvPr>
          <p:cNvGraphicFramePr>
            <a:graphicFrameLocks/>
          </p:cNvGraphicFramePr>
          <p:nvPr/>
        </p:nvGraphicFramePr>
        <p:xfrm>
          <a:off x="467545" y="1875206"/>
          <a:ext cx="8247830" cy="42900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35007235"/>
      </p:ext>
    </p:extLst>
  </p:cSld>
  <p:clrMapOvr>
    <a:masterClrMapping/>
  </p:clrMapOvr>
  <p:transition>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45CEB1-3408-6270-88EF-BBB8EFA20102}"/>
            </a:ext>
          </a:extLst>
        </p:cNvPr>
        <p:cNvGrpSpPr/>
        <p:nvPr/>
      </p:nvGrpSpPr>
      <p:grpSpPr>
        <a:xfrm>
          <a:off x="0" y="0"/>
          <a:ext cx="0" cy="0"/>
          <a:chOff x="0" y="0"/>
          <a:chExt cx="0" cy="0"/>
        </a:xfrm>
      </p:grpSpPr>
      <p:pic>
        <p:nvPicPr>
          <p:cNvPr id="7" name="Obraz 6">
            <a:extLst>
              <a:ext uri="{FF2B5EF4-FFF2-40B4-BE49-F238E27FC236}">
                <a16:creationId xmlns:a16="http://schemas.microsoft.com/office/drawing/2014/main" id="{B0D60B3D-A8C4-2AA8-9CE8-EC5D67C2C319}"/>
              </a:ext>
            </a:extLst>
          </p:cNvPr>
          <p:cNvPicPr>
            <a:picLocks noChangeAspect="1"/>
          </p:cNvPicPr>
          <p:nvPr/>
        </p:nvPicPr>
        <p:blipFill>
          <a:blip r:embed="rId2">
            <a:grayscl/>
            <a:extLst>
              <a:ext uri="{BEBA8EAE-BF5A-486C-A8C5-ECC9F3942E4B}">
                <a14:imgProps xmlns:a14="http://schemas.microsoft.com/office/drawing/2010/main">
                  <a14:imgLayer r:embed="rId3">
                    <a14:imgEffect>
                      <a14:artisticCutout/>
                    </a14:imgEffect>
                    <a14:imgEffect>
                      <a14:sharpenSoften amount="-13000"/>
                    </a14:imgEffect>
                    <a14:imgEffect>
                      <a14:brightnessContrast bright="65000" contrast="22000"/>
                    </a14:imgEffect>
                  </a14:imgLayer>
                </a14:imgProps>
              </a:ext>
              <a:ext uri="{28A0092B-C50C-407E-A947-70E740481C1C}">
                <a14:useLocalDpi xmlns:a14="http://schemas.microsoft.com/office/drawing/2010/main" val="0"/>
              </a:ext>
            </a:extLst>
          </a:blip>
          <a:srcRect t="17708" b="12268"/>
          <a:stretch/>
        </p:blipFill>
        <p:spPr>
          <a:xfrm>
            <a:off x="0" y="1875207"/>
            <a:ext cx="9144000" cy="4982793"/>
          </a:xfrm>
          <a:prstGeom prst="rect">
            <a:avLst/>
          </a:prstGeom>
        </p:spPr>
      </p:pic>
      <p:cxnSp>
        <p:nvCxnSpPr>
          <p:cNvPr id="6" name="Łącznik prosty 5">
            <a:extLst>
              <a:ext uri="{FF2B5EF4-FFF2-40B4-BE49-F238E27FC236}">
                <a16:creationId xmlns:a16="http://schemas.microsoft.com/office/drawing/2014/main" id="{74513757-D302-3622-C29A-0AA6D9174766}"/>
              </a:ext>
            </a:extLst>
          </p:cNvPr>
          <p:cNvCxnSpPr/>
          <p:nvPr/>
        </p:nvCxnSpPr>
        <p:spPr>
          <a:xfrm>
            <a:off x="428625" y="1214438"/>
            <a:ext cx="8286750" cy="1587"/>
          </a:xfrm>
          <a:prstGeom prst="line">
            <a:avLst/>
          </a:prstGeom>
          <a:ln>
            <a:solidFill>
              <a:srgbClr val="A7C539"/>
            </a:solidFill>
          </a:ln>
        </p:spPr>
        <p:style>
          <a:lnRef idx="1">
            <a:schemeClr val="accent1"/>
          </a:lnRef>
          <a:fillRef idx="0">
            <a:schemeClr val="accent1"/>
          </a:fillRef>
          <a:effectRef idx="0">
            <a:schemeClr val="accent1"/>
          </a:effectRef>
          <a:fontRef idx="minor">
            <a:schemeClr val="tx1"/>
          </a:fontRef>
        </p:style>
      </p:cxnSp>
      <p:cxnSp>
        <p:nvCxnSpPr>
          <p:cNvPr id="8" name="Łącznik prosty 7">
            <a:extLst>
              <a:ext uri="{FF2B5EF4-FFF2-40B4-BE49-F238E27FC236}">
                <a16:creationId xmlns:a16="http://schemas.microsoft.com/office/drawing/2014/main" id="{D191CFD2-73C0-D98B-8B23-24174E1516B0}"/>
              </a:ext>
            </a:extLst>
          </p:cNvPr>
          <p:cNvCxnSpPr/>
          <p:nvPr/>
        </p:nvCxnSpPr>
        <p:spPr>
          <a:xfrm>
            <a:off x="428625" y="6284913"/>
            <a:ext cx="8286750" cy="1587"/>
          </a:xfrm>
          <a:prstGeom prst="line">
            <a:avLst/>
          </a:prstGeom>
          <a:ln>
            <a:solidFill>
              <a:srgbClr val="147CC1"/>
            </a:solidFill>
          </a:ln>
        </p:spPr>
        <p:style>
          <a:lnRef idx="1">
            <a:schemeClr val="accent1"/>
          </a:lnRef>
          <a:fillRef idx="0">
            <a:schemeClr val="accent1"/>
          </a:fillRef>
          <a:effectRef idx="0">
            <a:schemeClr val="accent1"/>
          </a:effectRef>
          <a:fontRef idx="minor">
            <a:schemeClr val="tx1"/>
          </a:fontRef>
        </p:style>
      </p:cxnSp>
      <p:pic>
        <p:nvPicPr>
          <p:cNvPr id="11269" name="Picture 4">
            <a:extLst>
              <a:ext uri="{FF2B5EF4-FFF2-40B4-BE49-F238E27FC236}">
                <a16:creationId xmlns:a16="http://schemas.microsoft.com/office/drawing/2014/main" id="{2A05A5C2-B530-3BB8-60A1-E4F795102C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113" y="285750"/>
            <a:ext cx="24288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pole tekstowe 3">
            <a:extLst>
              <a:ext uri="{FF2B5EF4-FFF2-40B4-BE49-F238E27FC236}">
                <a16:creationId xmlns:a16="http://schemas.microsoft.com/office/drawing/2014/main" id="{9001AE7C-90ED-8C52-48BD-B50803EABFFD}"/>
              </a:ext>
            </a:extLst>
          </p:cNvPr>
          <p:cNvSpPr txBox="1">
            <a:spLocks noChangeArrowheads="1"/>
          </p:cNvSpPr>
          <p:nvPr/>
        </p:nvSpPr>
        <p:spPr bwMode="auto">
          <a:xfrm>
            <a:off x="6353089" y="526167"/>
            <a:ext cx="23987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l-PL" altLang="pl-PL" sz="1600" b="1" dirty="0">
                <a:solidFill>
                  <a:srgbClr val="0070C0"/>
                </a:solidFill>
                <a:latin typeface="Arial" panose="020B0604020202020204" pitchFamily="34" charset="0"/>
              </a:rPr>
              <a:t>Przewozy Autobusowe</a:t>
            </a:r>
          </a:p>
        </p:txBody>
      </p:sp>
      <p:sp>
        <p:nvSpPr>
          <p:cNvPr id="3" name="Prostokąt zaokrąglony 16">
            <a:extLst>
              <a:ext uri="{FF2B5EF4-FFF2-40B4-BE49-F238E27FC236}">
                <a16:creationId xmlns:a16="http://schemas.microsoft.com/office/drawing/2014/main" id="{0C834575-8D27-DEB6-71F3-B6BAB8C53EDB}"/>
              </a:ext>
            </a:extLst>
          </p:cNvPr>
          <p:cNvSpPr/>
          <p:nvPr/>
        </p:nvSpPr>
        <p:spPr>
          <a:xfrm>
            <a:off x="428624" y="1437908"/>
            <a:ext cx="212725" cy="21748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4" name="Tytuł 3">
            <a:extLst>
              <a:ext uri="{FF2B5EF4-FFF2-40B4-BE49-F238E27FC236}">
                <a16:creationId xmlns:a16="http://schemas.microsoft.com/office/drawing/2014/main" id="{412FD7D8-D101-794E-2184-9C9D43951452}"/>
              </a:ext>
            </a:extLst>
          </p:cNvPr>
          <p:cNvSpPr>
            <a:spLocks noGrp="1"/>
          </p:cNvSpPr>
          <p:nvPr>
            <p:ph type="ctrTitle"/>
          </p:nvPr>
        </p:nvSpPr>
        <p:spPr>
          <a:xfrm>
            <a:off x="755576" y="1315670"/>
            <a:ext cx="7772400" cy="559536"/>
          </a:xfrm>
        </p:spPr>
        <p:txBody>
          <a:bodyPr/>
          <a:lstStyle/>
          <a:p>
            <a:r>
              <a:rPr lang="pl-PL" sz="2400" b="1" dirty="0"/>
              <a:t>Dynamika zmian w przewozach pasażerskich na liniach użyteczności publicznej</a:t>
            </a:r>
          </a:p>
        </p:txBody>
      </p:sp>
      <p:graphicFrame>
        <p:nvGraphicFramePr>
          <p:cNvPr id="5" name="Wykres 4">
            <a:extLst>
              <a:ext uri="{FF2B5EF4-FFF2-40B4-BE49-F238E27FC236}">
                <a16:creationId xmlns:a16="http://schemas.microsoft.com/office/drawing/2014/main" id="{F545C6A6-08ED-D72F-3B65-F53A639A363B}"/>
              </a:ext>
            </a:extLst>
          </p:cNvPr>
          <p:cNvGraphicFramePr>
            <a:graphicFrameLocks/>
          </p:cNvGraphicFramePr>
          <p:nvPr/>
        </p:nvGraphicFramePr>
        <p:xfrm>
          <a:off x="428624" y="1875205"/>
          <a:ext cx="8286749" cy="441129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5028388"/>
      </p:ext>
    </p:extLst>
  </p:cSld>
  <p:clrMapOvr>
    <a:masterClrMapping/>
  </p:clrMapOvr>
  <p:transition>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F84FE-67F5-FA06-9A18-1F424058C353}"/>
            </a:ext>
          </a:extLst>
        </p:cNvPr>
        <p:cNvGrpSpPr/>
        <p:nvPr/>
      </p:nvGrpSpPr>
      <p:grpSpPr>
        <a:xfrm>
          <a:off x="0" y="0"/>
          <a:ext cx="0" cy="0"/>
          <a:chOff x="0" y="0"/>
          <a:chExt cx="0" cy="0"/>
        </a:xfrm>
      </p:grpSpPr>
      <p:pic>
        <p:nvPicPr>
          <p:cNvPr id="7" name="Obraz 6">
            <a:extLst>
              <a:ext uri="{FF2B5EF4-FFF2-40B4-BE49-F238E27FC236}">
                <a16:creationId xmlns:a16="http://schemas.microsoft.com/office/drawing/2014/main" id="{8648F4B1-4A7A-CE99-9820-A74C778C6CC0}"/>
              </a:ext>
            </a:extLst>
          </p:cNvPr>
          <p:cNvPicPr>
            <a:picLocks noChangeAspect="1"/>
          </p:cNvPicPr>
          <p:nvPr/>
        </p:nvPicPr>
        <p:blipFill>
          <a:blip r:embed="rId2">
            <a:grayscl/>
            <a:extLst>
              <a:ext uri="{BEBA8EAE-BF5A-486C-A8C5-ECC9F3942E4B}">
                <a14:imgProps xmlns:a14="http://schemas.microsoft.com/office/drawing/2010/main">
                  <a14:imgLayer r:embed="rId3">
                    <a14:imgEffect>
                      <a14:artisticCutout/>
                    </a14:imgEffect>
                    <a14:imgEffect>
                      <a14:sharpenSoften amount="-13000"/>
                    </a14:imgEffect>
                    <a14:imgEffect>
                      <a14:brightnessContrast bright="65000" contrast="22000"/>
                    </a14:imgEffect>
                  </a14:imgLayer>
                </a14:imgProps>
              </a:ext>
              <a:ext uri="{28A0092B-C50C-407E-A947-70E740481C1C}">
                <a14:useLocalDpi xmlns:a14="http://schemas.microsoft.com/office/drawing/2010/main" val="0"/>
              </a:ext>
            </a:extLst>
          </a:blip>
          <a:srcRect t="17708" b="12268"/>
          <a:stretch/>
        </p:blipFill>
        <p:spPr>
          <a:xfrm>
            <a:off x="0" y="1875207"/>
            <a:ext cx="9144000" cy="4982793"/>
          </a:xfrm>
          <a:prstGeom prst="rect">
            <a:avLst/>
          </a:prstGeom>
        </p:spPr>
      </p:pic>
      <p:cxnSp>
        <p:nvCxnSpPr>
          <p:cNvPr id="6" name="Łącznik prosty 5">
            <a:extLst>
              <a:ext uri="{FF2B5EF4-FFF2-40B4-BE49-F238E27FC236}">
                <a16:creationId xmlns:a16="http://schemas.microsoft.com/office/drawing/2014/main" id="{4A653A96-CD40-2B28-829D-162CCD5189DE}"/>
              </a:ext>
            </a:extLst>
          </p:cNvPr>
          <p:cNvCxnSpPr/>
          <p:nvPr/>
        </p:nvCxnSpPr>
        <p:spPr>
          <a:xfrm>
            <a:off x="428625" y="1214438"/>
            <a:ext cx="8286750" cy="1587"/>
          </a:xfrm>
          <a:prstGeom prst="line">
            <a:avLst/>
          </a:prstGeom>
          <a:ln>
            <a:solidFill>
              <a:srgbClr val="A7C539"/>
            </a:solidFill>
          </a:ln>
        </p:spPr>
        <p:style>
          <a:lnRef idx="1">
            <a:schemeClr val="accent1"/>
          </a:lnRef>
          <a:fillRef idx="0">
            <a:schemeClr val="accent1"/>
          </a:fillRef>
          <a:effectRef idx="0">
            <a:schemeClr val="accent1"/>
          </a:effectRef>
          <a:fontRef idx="minor">
            <a:schemeClr val="tx1"/>
          </a:fontRef>
        </p:style>
      </p:cxnSp>
      <p:cxnSp>
        <p:nvCxnSpPr>
          <p:cNvPr id="8" name="Łącznik prosty 7">
            <a:extLst>
              <a:ext uri="{FF2B5EF4-FFF2-40B4-BE49-F238E27FC236}">
                <a16:creationId xmlns:a16="http://schemas.microsoft.com/office/drawing/2014/main" id="{A2692C68-9B30-DB06-6E57-3986071F300B}"/>
              </a:ext>
            </a:extLst>
          </p:cNvPr>
          <p:cNvCxnSpPr/>
          <p:nvPr/>
        </p:nvCxnSpPr>
        <p:spPr>
          <a:xfrm>
            <a:off x="428625" y="6284913"/>
            <a:ext cx="8286750" cy="1587"/>
          </a:xfrm>
          <a:prstGeom prst="line">
            <a:avLst/>
          </a:prstGeom>
          <a:ln>
            <a:solidFill>
              <a:srgbClr val="147CC1"/>
            </a:solidFill>
          </a:ln>
        </p:spPr>
        <p:style>
          <a:lnRef idx="1">
            <a:schemeClr val="accent1"/>
          </a:lnRef>
          <a:fillRef idx="0">
            <a:schemeClr val="accent1"/>
          </a:fillRef>
          <a:effectRef idx="0">
            <a:schemeClr val="accent1"/>
          </a:effectRef>
          <a:fontRef idx="minor">
            <a:schemeClr val="tx1"/>
          </a:fontRef>
        </p:style>
      </p:cxnSp>
      <p:pic>
        <p:nvPicPr>
          <p:cNvPr id="11269" name="Picture 4">
            <a:extLst>
              <a:ext uri="{FF2B5EF4-FFF2-40B4-BE49-F238E27FC236}">
                <a16:creationId xmlns:a16="http://schemas.microsoft.com/office/drawing/2014/main" id="{F8403A4C-E647-3BFF-F4E3-F4BF6533F4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113" y="285750"/>
            <a:ext cx="24288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pole tekstowe 3">
            <a:extLst>
              <a:ext uri="{FF2B5EF4-FFF2-40B4-BE49-F238E27FC236}">
                <a16:creationId xmlns:a16="http://schemas.microsoft.com/office/drawing/2014/main" id="{43206717-1FDD-CB01-6ED0-8FFF1E6EAE95}"/>
              </a:ext>
            </a:extLst>
          </p:cNvPr>
          <p:cNvSpPr txBox="1">
            <a:spLocks noChangeArrowheads="1"/>
          </p:cNvSpPr>
          <p:nvPr/>
        </p:nvSpPr>
        <p:spPr bwMode="auto">
          <a:xfrm>
            <a:off x="6353089" y="526167"/>
            <a:ext cx="23987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l-PL" altLang="pl-PL" sz="1600" b="1" dirty="0">
                <a:solidFill>
                  <a:srgbClr val="0070C0"/>
                </a:solidFill>
                <a:latin typeface="Arial" panose="020B0604020202020204" pitchFamily="34" charset="0"/>
              </a:rPr>
              <a:t>Przewozy Autobusowe</a:t>
            </a:r>
          </a:p>
        </p:txBody>
      </p:sp>
      <p:sp>
        <p:nvSpPr>
          <p:cNvPr id="3" name="Prostokąt zaokrąglony 16">
            <a:extLst>
              <a:ext uri="{FF2B5EF4-FFF2-40B4-BE49-F238E27FC236}">
                <a16:creationId xmlns:a16="http://schemas.microsoft.com/office/drawing/2014/main" id="{E49DCBD7-EC65-82F7-B58F-4008D2AF5B5F}"/>
              </a:ext>
            </a:extLst>
          </p:cNvPr>
          <p:cNvSpPr/>
          <p:nvPr/>
        </p:nvSpPr>
        <p:spPr>
          <a:xfrm>
            <a:off x="428624" y="1437908"/>
            <a:ext cx="212725" cy="21748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4" name="Tytuł 3">
            <a:extLst>
              <a:ext uri="{FF2B5EF4-FFF2-40B4-BE49-F238E27FC236}">
                <a16:creationId xmlns:a16="http://schemas.microsoft.com/office/drawing/2014/main" id="{C08FF35C-C39A-36FA-F544-F0677E830572}"/>
              </a:ext>
            </a:extLst>
          </p:cNvPr>
          <p:cNvSpPr>
            <a:spLocks noGrp="1"/>
          </p:cNvSpPr>
          <p:nvPr>
            <p:ph type="ctrTitle"/>
          </p:nvPr>
        </p:nvSpPr>
        <p:spPr>
          <a:xfrm>
            <a:off x="755576" y="1315670"/>
            <a:ext cx="7772400" cy="559536"/>
          </a:xfrm>
        </p:spPr>
        <p:txBody>
          <a:bodyPr/>
          <a:lstStyle/>
          <a:p>
            <a:r>
              <a:rPr lang="pl-PL" sz="2400" b="1" dirty="0"/>
              <a:t>Dynamika zmian w przewozach pasażerskich na liniach użyteczności publicznej</a:t>
            </a:r>
          </a:p>
        </p:txBody>
      </p:sp>
      <p:graphicFrame>
        <p:nvGraphicFramePr>
          <p:cNvPr id="2" name="Wykres 1">
            <a:extLst>
              <a:ext uri="{FF2B5EF4-FFF2-40B4-BE49-F238E27FC236}">
                <a16:creationId xmlns:a16="http://schemas.microsoft.com/office/drawing/2014/main" id="{057D686C-A83F-ACB4-2118-754F5566A443}"/>
              </a:ext>
            </a:extLst>
          </p:cNvPr>
          <p:cNvGraphicFramePr>
            <a:graphicFrameLocks/>
          </p:cNvGraphicFramePr>
          <p:nvPr/>
        </p:nvGraphicFramePr>
        <p:xfrm>
          <a:off x="467544" y="1875206"/>
          <a:ext cx="8247831" cy="442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87099728"/>
      </p:ext>
    </p:extLst>
  </p:cSld>
  <p:clrMapOvr>
    <a:masterClrMapping/>
  </p:clrMapOvr>
  <p:transition>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ED6AEB-C6B1-16B8-1A1D-0797B098FD43}"/>
            </a:ext>
          </a:extLst>
        </p:cNvPr>
        <p:cNvGrpSpPr/>
        <p:nvPr/>
      </p:nvGrpSpPr>
      <p:grpSpPr>
        <a:xfrm>
          <a:off x="0" y="0"/>
          <a:ext cx="0" cy="0"/>
          <a:chOff x="0" y="0"/>
          <a:chExt cx="0" cy="0"/>
        </a:xfrm>
      </p:grpSpPr>
      <p:pic>
        <p:nvPicPr>
          <p:cNvPr id="7" name="Obraz 6">
            <a:extLst>
              <a:ext uri="{FF2B5EF4-FFF2-40B4-BE49-F238E27FC236}">
                <a16:creationId xmlns:a16="http://schemas.microsoft.com/office/drawing/2014/main" id="{741E032A-28A0-D72F-B58F-DA9E77654AD6}"/>
              </a:ext>
            </a:extLst>
          </p:cNvPr>
          <p:cNvPicPr>
            <a:picLocks noChangeAspect="1"/>
          </p:cNvPicPr>
          <p:nvPr/>
        </p:nvPicPr>
        <p:blipFill>
          <a:blip r:embed="rId2">
            <a:grayscl/>
            <a:extLst>
              <a:ext uri="{BEBA8EAE-BF5A-486C-A8C5-ECC9F3942E4B}">
                <a14:imgProps xmlns:a14="http://schemas.microsoft.com/office/drawing/2010/main">
                  <a14:imgLayer r:embed="rId3">
                    <a14:imgEffect>
                      <a14:artisticCutout/>
                    </a14:imgEffect>
                    <a14:imgEffect>
                      <a14:sharpenSoften amount="-13000"/>
                    </a14:imgEffect>
                    <a14:imgEffect>
                      <a14:brightnessContrast bright="65000" contrast="22000"/>
                    </a14:imgEffect>
                  </a14:imgLayer>
                </a14:imgProps>
              </a:ext>
              <a:ext uri="{28A0092B-C50C-407E-A947-70E740481C1C}">
                <a14:useLocalDpi xmlns:a14="http://schemas.microsoft.com/office/drawing/2010/main" val="0"/>
              </a:ext>
            </a:extLst>
          </a:blip>
          <a:srcRect t="17708" b="12268"/>
          <a:stretch/>
        </p:blipFill>
        <p:spPr>
          <a:xfrm>
            <a:off x="0" y="1875207"/>
            <a:ext cx="9144000" cy="4982793"/>
          </a:xfrm>
          <a:prstGeom prst="rect">
            <a:avLst/>
          </a:prstGeom>
        </p:spPr>
      </p:pic>
      <p:cxnSp>
        <p:nvCxnSpPr>
          <p:cNvPr id="6" name="Łącznik prosty 5">
            <a:extLst>
              <a:ext uri="{FF2B5EF4-FFF2-40B4-BE49-F238E27FC236}">
                <a16:creationId xmlns:a16="http://schemas.microsoft.com/office/drawing/2014/main" id="{801FFD3C-66DD-8DB8-F10A-C2128C0B7F55}"/>
              </a:ext>
            </a:extLst>
          </p:cNvPr>
          <p:cNvCxnSpPr/>
          <p:nvPr/>
        </p:nvCxnSpPr>
        <p:spPr>
          <a:xfrm>
            <a:off x="428625" y="1214438"/>
            <a:ext cx="8286750" cy="1587"/>
          </a:xfrm>
          <a:prstGeom prst="line">
            <a:avLst/>
          </a:prstGeom>
          <a:ln>
            <a:solidFill>
              <a:srgbClr val="A7C539"/>
            </a:solidFill>
          </a:ln>
        </p:spPr>
        <p:style>
          <a:lnRef idx="1">
            <a:schemeClr val="accent1"/>
          </a:lnRef>
          <a:fillRef idx="0">
            <a:schemeClr val="accent1"/>
          </a:fillRef>
          <a:effectRef idx="0">
            <a:schemeClr val="accent1"/>
          </a:effectRef>
          <a:fontRef idx="minor">
            <a:schemeClr val="tx1"/>
          </a:fontRef>
        </p:style>
      </p:cxnSp>
      <p:cxnSp>
        <p:nvCxnSpPr>
          <p:cNvPr id="8" name="Łącznik prosty 7">
            <a:extLst>
              <a:ext uri="{FF2B5EF4-FFF2-40B4-BE49-F238E27FC236}">
                <a16:creationId xmlns:a16="http://schemas.microsoft.com/office/drawing/2014/main" id="{7FEE3714-1871-BA0C-79C4-377A819DA8F2}"/>
              </a:ext>
            </a:extLst>
          </p:cNvPr>
          <p:cNvCxnSpPr/>
          <p:nvPr/>
        </p:nvCxnSpPr>
        <p:spPr>
          <a:xfrm>
            <a:off x="428625" y="6284913"/>
            <a:ext cx="8286750" cy="1587"/>
          </a:xfrm>
          <a:prstGeom prst="line">
            <a:avLst/>
          </a:prstGeom>
          <a:ln>
            <a:solidFill>
              <a:srgbClr val="147CC1"/>
            </a:solidFill>
          </a:ln>
        </p:spPr>
        <p:style>
          <a:lnRef idx="1">
            <a:schemeClr val="accent1"/>
          </a:lnRef>
          <a:fillRef idx="0">
            <a:schemeClr val="accent1"/>
          </a:fillRef>
          <a:effectRef idx="0">
            <a:schemeClr val="accent1"/>
          </a:effectRef>
          <a:fontRef idx="minor">
            <a:schemeClr val="tx1"/>
          </a:fontRef>
        </p:style>
      </p:cxnSp>
      <p:pic>
        <p:nvPicPr>
          <p:cNvPr id="11269" name="Picture 4">
            <a:extLst>
              <a:ext uri="{FF2B5EF4-FFF2-40B4-BE49-F238E27FC236}">
                <a16:creationId xmlns:a16="http://schemas.microsoft.com/office/drawing/2014/main" id="{3A707A8D-3ED1-0838-D6B2-3D56B7EEFD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113" y="285750"/>
            <a:ext cx="24288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pole tekstowe 3">
            <a:extLst>
              <a:ext uri="{FF2B5EF4-FFF2-40B4-BE49-F238E27FC236}">
                <a16:creationId xmlns:a16="http://schemas.microsoft.com/office/drawing/2014/main" id="{21AD180B-2060-0FD8-4BC6-99A1871F9B2C}"/>
              </a:ext>
            </a:extLst>
          </p:cNvPr>
          <p:cNvSpPr txBox="1">
            <a:spLocks noChangeArrowheads="1"/>
          </p:cNvSpPr>
          <p:nvPr/>
        </p:nvSpPr>
        <p:spPr bwMode="auto">
          <a:xfrm>
            <a:off x="6353089" y="526167"/>
            <a:ext cx="23987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l-PL" altLang="pl-PL" sz="1600" b="1" dirty="0">
                <a:solidFill>
                  <a:srgbClr val="0070C0"/>
                </a:solidFill>
                <a:latin typeface="Arial" panose="020B0604020202020204" pitchFamily="34" charset="0"/>
              </a:rPr>
              <a:t>Przewozy Autobusowe</a:t>
            </a:r>
          </a:p>
        </p:txBody>
      </p:sp>
      <p:sp>
        <p:nvSpPr>
          <p:cNvPr id="3" name="Prostokąt zaokrąglony 16">
            <a:extLst>
              <a:ext uri="{FF2B5EF4-FFF2-40B4-BE49-F238E27FC236}">
                <a16:creationId xmlns:a16="http://schemas.microsoft.com/office/drawing/2014/main" id="{FAC65F03-797E-9328-B311-0D3DFE7F10B1}"/>
              </a:ext>
            </a:extLst>
          </p:cNvPr>
          <p:cNvSpPr/>
          <p:nvPr/>
        </p:nvSpPr>
        <p:spPr>
          <a:xfrm>
            <a:off x="428624" y="1437908"/>
            <a:ext cx="212725" cy="21748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4" name="Tytuł 3">
            <a:extLst>
              <a:ext uri="{FF2B5EF4-FFF2-40B4-BE49-F238E27FC236}">
                <a16:creationId xmlns:a16="http://schemas.microsoft.com/office/drawing/2014/main" id="{7F858BC1-2E39-283F-2061-55CA7D933763}"/>
              </a:ext>
            </a:extLst>
          </p:cNvPr>
          <p:cNvSpPr>
            <a:spLocks noGrp="1"/>
          </p:cNvSpPr>
          <p:nvPr>
            <p:ph type="ctrTitle"/>
          </p:nvPr>
        </p:nvSpPr>
        <p:spPr>
          <a:xfrm>
            <a:off x="755576" y="1315670"/>
            <a:ext cx="7772400" cy="559536"/>
          </a:xfrm>
        </p:spPr>
        <p:txBody>
          <a:bodyPr/>
          <a:lstStyle/>
          <a:p>
            <a:r>
              <a:rPr lang="pl-PL" sz="2400" b="1" dirty="0"/>
              <a:t>Dynamika zmian w przewozach pasażerskich na liniach użyteczności publicznej</a:t>
            </a:r>
          </a:p>
        </p:txBody>
      </p:sp>
      <p:graphicFrame>
        <p:nvGraphicFramePr>
          <p:cNvPr id="5" name="Wykres 4">
            <a:extLst>
              <a:ext uri="{FF2B5EF4-FFF2-40B4-BE49-F238E27FC236}">
                <a16:creationId xmlns:a16="http://schemas.microsoft.com/office/drawing/2014/main" id="{28D85DA4-3E54-D513-224F-95985B3942EC}"/>
              </a:ext>
            </a:extLst>
          </p:cNvPr>
          <p:cNvGraphicFramePr>
            <a:graphicFrameLocks/>
          </p:cNvGraphicFramePr>
          <p:nvPr/>
        </p:nvGraphicFramePr>
        <p:xfrm>
          <a:off x="428624" y="1875205"/>
          <a:ext cx="8286750" cy="450453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87152267"/>
      </p:ext>
    </p:extLst>
  </p:cSld>
  <p:clrMapOvr>
    <a:masterClrMapping/>
  </p:clrMapOvr>
  <p:transition>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49E19-6CC8-FB9E-8AB1-C5CDC8A7A3AE}"/>
            </a:ext>
          </a:extLst>
        </p:cNvPr>
        <p:cNvGrpSpPr/>
        <p:nvPr/>
      </p:nvGrpSpPr>
      <p:grpSpPr>
        <a:xfrm>
          <a:off x="0" y="0"/>
          <a:ext cx="0" cy="0"/>
          <a:chOff x="0" y="0"/>
          <a:chExt cx="0" cy="0"/>
        </a:xfrm>
      </p:grpSpPr>
      <p:pic>
        <p:nvPicPr>
          <p:cNvPr id="7" name="Obraz 6">
            <a:extLst>
              <a:ext uri="{FF2B5EF4-FFF2-40B4-BE49-F238E27FC236}">
                <a16:creationId xmlns:a16="http://schemas.microsoft.com/office/drawing/2014/main" id="{FFE92B5A-BA64-04F2-C985-3757250DD9E9}"/>
              </a:ext>
            </a:extLst>
          </p:cNvPr>
          <p:cNvPicPr>
            <a:picLocks noChangeAspect="1"/>
          </p:cNvPicPr>
          <p:nvPr/>
        </p:nvPicPr>
        <p:blipFill>
          <a:blip r:embed="rId2">
            <a:grayscl/>
            <a:extLst>
              <a:ext uri="{BEBA8EAE-BF5A-486C-A8C5-ECC9F3942E4B}">
                <a14:imgProps xmlns:a14="http://schemas.microsoft.com/office/drawing/2010/main">
                  <a14:imgLayer r:embed="rId3">
                    <a14:imgEffect>
                      <a14:artisticCutout/>
                    </a14:imgEffect>
                    <a14:imgEffect>
                      <a14:sharpenSoften amount="-13000"/>
                    </a14:imgEffect>
                    <a14:imgEffect>
                      <a14:brightnessContrast bright="65000" contrast="22000"/>
                    </a14:imgEffect>
                  </a14:imgLayer>
                </a14:imgProps>
              </a:ext>
              <a:ext uri="{28A0092B-C50C-407E-A947-70E740481C1C}">
                <a14:useLocalDpi xmlns:a14="http://schemas.microsoft.com/office/drawing/2010/main" val="0"/>
              </a:ext>
            </a:extLst>
          </a:blip>
          <a:srcRect t="17708" b="12268"/>
          <a:stretch/>
        </p:blipFill>
        <p:spPr>
          <a:xfrm>
            <a:off x="0" y="1875207"/>
            <a:ext cx="9144000" cy="4982793"/>
          </a:xfrm>
          <a:prstGeom prst="rect">
            <a:avLst/>
          </a:prstGeom>
        </p:spPr>
      </p:pic>
      <p:cxnSp>
        <p:nvCxnSpPr>
          <p:cNvPr id="6" name="Łącznik prosty 5">
            <a:extLst>
              <a:ext uri="{FF2B5EF4-FFF2-40B4-BE49-F238E27FC236}">
                <a16:creationId xmlns:a16="http://schemas.microsoft.com/office/drawing/2014/main" id="{33AE1EB9-C1F9-AB06-2A7E-580E93AC2ECF}"/>
              </a:ext>
            </a:extLst>
          </p:cNvPr>
          <p:cNvCxnSpPr/>
          <p:nvPr/>
        </p:nvCxnSpPr>
        <p:spPr>
          <a:xfrm>
            <a:off x="428625" y="1214438"/>
            <a:ext cx="8286750" cy="1587"/>
          </a:xfrm>
          <a:prstGeom prst="line">
            <a:avLst/>
          </a:prstGeom>
          <a:ln>
            <a:solidFill>
              <a:srgbClr val="A7C539"/>
            </a:solidFill>
          </a:ln>
        </p:spPr>
        <p:style>
          <a:lnRef idx="1">
            <a:schemeClr val="accent1"/>
          </a:lnRef>
          <a:fillRef idx="0">
            <a:schemeClr val="accent1"/>
          </a:fillRef>
          <a:effectRef idx="0">
            <a:schemeClr val="accent1"/>
          </a:effectRef>
          <a:fontRef idx="minor">
            <a:schemeClr val="tx1"/>
          </a:fontRef>
        </p:style>
      </p:cxnSp>
      <p:cxnSp>
        <p:nvCxnSpPr>
          <p:cNvPr id="8" name="Łącznik prosty 7">
            <a:extLst>
              <a:ext uri="{FF2B5EF4-FFF2-40B4-BE49-F238E27FC236}">
                <a16:creationId xmlns:a16="http://schemas.microsoft.com/office/drawing/2014/main" id="{3242F728-447C-3795-8B92-CC3F741719EB}"/>
              </a:ext>
            </a:extLst>
          </p:cNvPr>
          <p:cNvCxnSpPr/>
          <p:nvPr/>
        </p:nvCxnSpPr>
        <p:spPr>
          <a:xfrm>
            <a:off x="428625" y="6284913"/>
            <a:ext cx="8286750" cy="1587"/>
          </a:xfrm>
          <a:prstGeom prst="line">
            <a:avLst/>
          </a:prstGeom>
          <a:ln>
            <a:solidFill>
              <a:srgbClr val="147CC1"/>
            </a:solidFill>
          </a:ln>
        </p:spPr>
        <p:style>
          <a:lnRef idx="1">
            <a:schemeClr val="accent1"/>
          </a:lnRef>
          <a:fillRef idx="0">
            <a:schemeClr val="accent1"/>
          </a:fillRef>
          <a:effectRef idx="0">
            <a:schemeClr val="accent1"/>
          </a:effectRef>
          <a:fontRef idx="minor">
            <a:schemeClr val="tx1"/>
          </a:fontRef>
        </p:style>
      </p:cxnSp>
      <p:pic>
        <p:nvPicPr>
          <p:cNvPr id="11269" name="Picture 4">
            <a:extLst>
              <a:ext uri="{FF2B5EF4-FFF2-40B4-BE49-F238E27FC236}">
                <a16:creationId xmlns:a16="http://schemas.microsoft.com/office/drawing/2014/main" id="{35470AC4-857E-775D-2E41-4595F05BCA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113" y="285750"/>
            <a:ext cx="24288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pole tekstowe 3">
            <a:extLst>
              <a:ext uri="{FF2B5EF4-FFF2-40B4-BE49-F238E27FC236}">
                <a16:creationId xmlns:a16="http://schemas.microsoft.com/office/drawing/2014/main" id="{77B24D3B-5A1E-3A40-6E61-400E773BBF38}"/>
              </a:ext>
            </a:extLst>
          </p:cNvPr>
          <p:cNvSpPr txBox="1">
            <a:spLocks noChangeArrowheads="1"/>
          </p:cNvSpPr>
          <p:nvPr/>
        </p:nvSpPr>
        <p:spPr bwMode="auto">
          <a:xfrm>
            <a:off x="6353089" y="526167"/>
            <a:ext cx="23987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l-PL" altLang="pl-PL" sz="1600" b="1" dirty="0">
                <a:solidFill>
                  <a:srgbClr val="0070C0"/>
                </a:solidFill>
                <a:latin typeface="Arial" panose="020B0604020202020204" pitchFamily="34" charset="0"/>
              </a:rPr>
              <a:t>Przewozy Autobusowe</a:t>
            </a:r>
          </a:p>
        </p:txBody>
      </p:sp>
      <p:sp>
        <p:nvSpPr>
          <p:cNvPr id="3" name="Prostokąt zaokrąglony 16">
            <a:extLst>
              <a:ext uri="{FF2B5EF4-FFF2-40B4-BE49-F238E27FC236}">
                <a16:creationId xmlns:a16="http://schemas.microsoft.com/office/drawing/2014/main" id="{48A4EC59-0DDD-7B5E-0483-0AA6D849402E}"/>
              </a:ext>
            </a:extLst>
          </p:cNvPr>
          <p:cNvSpPr/>
          <p:nvPr/>
        </p:nvSpPr>
        <p:spPr>
          <a:xfrm>
            <a:off x="428624" y="1437908"/>
            <a:ext cx="212725" cy="21748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4" name="Tytuł 3">
            <a:extLst>
              <a:ext uri="{FF2B5EF4-FFF2-40B4-BE49-F238E27FC236}">
                <a16:creationId xmlns:a16="http://schemas.microsoft.com/office/drawing/2014/main" id="{B5E96AFA-4287-F035-9530-9B37F2EAA9D4}"/>
              </a:ext>
            </a:extLst>
          </p:cNvPr>
          <p:cNvSpPr>
            <a:spLocks noGrp="1"/>
          </p:cNvSpPr>
          <p:nvPr>
            <p:ph type="ctrTitle"/>
          </p:nvPr>
        </p:nvSpPr>
        <p:spPr>
          <a:xfrm>
            <a:off x="755576" y="1315670"/>
            <a:ext cx="7772400" cy="559536"/>
          </a:xfrm>
        </p:spPr>
        <p:txBody>
          <a:bodyPr/>
          <a:lstStyle/>
          <a:p>
            <a:r>
              <a:rPr lang="pl-PL" sz="2400" b="1" dirty="0"/>
              <a:t>Dynamika zmian w przewozach pasażerskich na liniach użyteczności publicznej</a:t>
            </a:r>
          </a:p>
        </p:txBody>
      </p:sp>
      <p:graphicFrame>
        <p:nvGraphicFramePr>
          <p:cNvPr id="2" name="Wykres 1">
            <a:extLst>
              <a:ext uri="{FF2B5EF4-FFF2-40B4-BE49-F238E27FC236}">
                <a16:creationId xmlns:a16="http://schemas.microsoft.com/office/drawing/2014/main" id="{EA0BDE07-58CE-2231-CB38-7E66643D0DED}"/>
              </a:ext>
            </a:extLst>
          </p:cNvPr>
          <p:cNvGraphicFramePr>
            <a:graphicFrameLocks/>
          </p:cNvGraphicFramePr>
          <p:nvPr/>
        </p:nvGraphicFramePr>
        <p:xfrm>
          <a:off x="428624" y="1875207"/>
          <a:ext cx="8286750" cy="4183550"/>
        </p:xfrm>
        <a:graphic>
          <a:graphicData uri="http://schemas.openxmlformats.org/drawingml/2006/chart">
            <c:chart xmlns:c="http://schemas.openxmlformats.org/drawingml/2006/chart" xmlns:r="http://schemas.openxmlformats.org/officeDocument/2006/relationships" r:id="rId5"/>
          </a:graphicData>
        </a:graphic>
      </p:graphicFrame>
      <p:sp>
        <p:nvSpPr>
          <p:cNvPr id="9" name="pole tekstowe 8">
            <a:extLst>
              <a:ext uri="{FF2B5EF4-FFF2-40B4-BE49-F238E27FC236}">
                <a16:creationId xmlns:a16="http://schemas.microsoft.com/office/drawing/2014/main" id="{1E3D1481-7E40-A0FC-22CC-78F050BCD1B9}"/>
              </a:ext>
            </a:extLst>
          </p:cNvPr>
          <p:cNvSpPr txBox="1"/>
          <p:nvPr/>
        </p:nvSpPr>
        <p:spPr>
          <a:xfrm>
            <a:off x="2335287" y="6003133"/>
            <a:ext cx="4684985" cy="338554"/>
          </a:xfrm>
          <a:prstGeom prst="rect">
            <a:avLst/>
          </a:prstGeom>
          <a:noFill/>
        </p:spPr>
        <p:txBody>
          <a:bodyPr wrap="square" rtlCol="0">
            <a:spAutoFit/>
          </a:bodyPr>
          <a:lstStyle/>
          <a:p>
            <a:r>
              <a:rPr lang="pl-PL" sz="1600" dirty="0"/>
              <a:t>Linia uruchomiona od maja 2024 roku</a:t>
            </a:r>
          </a:p>
        </p:txBody>
      </p:sp>
    </p:spTree>
    <p:extLst>
      <p:ext uri="{BB962C8B-B14F-4D97-AF65-F5344CB8AC3E}">
        <p14:creationId xmlns:p14="http://schemas.microsoft.com/office/powerpoint/2010/main" val="3543797541"/>
      </p:ext>
    </p:extLst>
  </p:cSld>
  <p:clrMapOvr>
    <a:masterClrMapping/>
  </p:clrMapOvr>
  <p:transition>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67EC59-6E46-7BA6-5A3D-D544DD1484AC}"/>
            </a:ext>
          </a:extLst>
        </p:cNvPr>
        <p:cNvGrpSpPr/>
        <p:nvPr/>
      </p:nvGrpSpPr>
      <p:grpSpPr>
        <a:xfrm>
          <a:off x="0" y="0"/>
          <a:ext cx="0" cy="0"/>
          <a:chOff x="0" y="0"/>
          <a:chExt cx="0" cy="0"/>
        </a:xfrm>
      </p:grpSpPr>
      <p:pic>
        <p:nvPicPr>
          <p:cNvPr id="7" name="Obraz 6">
            <a:extLst>
              <a:ext uri="{FF2B5EF4-FFF2-40B4-BE49-F238E27FC236}">
                <a16:creationId xmlns:a16="http://schemas.microsoft.com/office/drawing/2014/main" id="{E2C85301-299E-6516-735D-C58F06320DEE}"/>
              </a:ext>
            </a:extLst>
          </p:cNvPr>
          <p:cNvPicPr>
            <a:picLocks noChangeAspect="1"/>
          </p:cNvPicPr>
          <p:nvPr/>
        </p:nvPicPr>
        <p:blipFill>
          <a:blip r:embed="rId2">
            <a:grayscl/>
            <a:extLst>
              <a:ext uri="{BEBA8EAE-BF5A-486C-A8C5-ECC9F3942E4B}">
                <a14:imgProps xmlns:a14="http://schemas.microsoft.com/office/drawing/2010/main">
                  <a14:imgLayer r:embed="rId3">
                    <a14:imgEffect>
                      <a14:artisticCutout/>
                    </a14:imgEffect>
                    <a14:imgEffect>
                      <a14:sharpenSoften amount="-13000"/>
                    </a14:imgEffect>
                    <a14:imgEffect>
                      <a14:brightnessContrast bright="65000" contrast="22000"/>
                    </a14:imgEffect>
                  </a14:imgLayer>
                </a14:imgProps>
              </a:ext>
              <a:ext uri="{28A0092B-C50C-407E-A947-70E740481C1C}">
                <a14:useLocalDpi xmlns:a14="http://schemas.microsoft.com/office/drawing/2010/main" val="0"/>
              </a:ext>
            </a:extLst>
          </a:blip>
          <a:srcRect t="17708" b="12268"/>
          <a:stretch/>
        </p:blipFill>
        <p:spPr>
          <a:xfrm>
            <a:off x="0" y="1875207"/>
            <a:ext cx="9144000" cy="4982793"/>
          </a:xfrm>
          <a:prstGeom prst="rect">
            <a:avLst/>
          </a:prstGeom>
        </p:spPr>
      </p:pic>
      <p:cxnSp>
        <p:nvCxnSpPr>
          <p:cNvPr id="6" name="Łącznik prosty 5">
            <a:extLst>
              <a:ext uri="{FF2B5EF4-FFF2-40B4-BE49-F238E27FC236}">
                <a16:creationId xmlns:a16="http://schemas.microsoft.com/office/drawing/2014/main" id="{F72A6CF5-CF7D-D888-9803-9A06662992D4}"/>
              </a:ext>
            </a:extLst>
          </p:cNvPr>
          <p:cNvCxnSpPr/>
          <p:nvPr/>
        </p:nvCxnSpPr>
        <p:spPr>
          <a:xfrm>
            <a:off x="428625" y="1214438"/>
            <a:ext cx="8286750" cy="1587"/>
          </a:xfrm>
          <a:prstGeom prst="line">
            <a:avLst/>
          </a:prstGeom>
          <a:ln>
            <a:solidFill>
              <a:srgbClr val="A7C539"/>
            </a:solidFill>
          </a:ln>
        </p:spPr>
        <p:style>
          <a:lnRef idx="1">
            <a:schemeClr val="accent1"/>
          </a:lnRef>
          <a:fillRef idx="0">
            <a:schemeClr val="accent1"/>
          </a:fillRef>
          <a:effectRef idx="0">
            <a:schemeClr val="accent1"/>
          </a:effectRef>
          <a:fontRef idx="minor">
            <a:schemeClr val="tx1"/>
          </a:fontRef>
        </p:style>
      </p:cxnSp>
      <p:cxnSp>
        <p:nvCxnSpPr>
          <p:cNvPr id="8" name="Łącznik prosty 7">
            <a:extLst>
              <a:ext uri="{FF2B5EF4-FFF2-40B4-BE49-F238E27FC236}">
                <a16:creationId xmlns:a16="http://schemas.microsoft.com/office/drawing/2014/main" id="{99536E3F-3CF5-3147-2972-D34CAAD37EB9}"/>
              </a:ext>
            </a:extLst>
          </p:cNvPr>
          <p:cNvCxnSpPr/>
          <p:nvPr/>
        </p:nvCxnSpPr>
        <p:spPr>
          <a:xfrm>
            <a:off x="428625" y="6284913"/>
            <a:ext cx="8286750" cy="1587"/>
          </a:xfrm>
          <a:prstGeom prst="line">
            <a:avLst/>
          </a:prstGeom>
          <a:ln>
            <a:solidFill>
              <a:srgbClr val="147CC1"/>
            </a:solidFill>
          </a:ln>
        </p:spPr>
        <p:style>
          <a:lnRef idx="1">
            <a:schemeClr val="accent1"/>
          </a:lnRef>
          <a:fillRef idx="0">
            <a:schemeClr val="accent1"/>
          </a:fillRef>
          <a:effectRef idx="0">
            <a:schemeClr val="accent1"/>
          </a:effectRef>
          <a:fontRef idx="minor">
            <a:schemeClr val="tx1"/>
          </a:fontRef>
        </p:style>
      </p:cxnSp>
      <p:pic>
        <p:nvPicPr>
          <p:cNvPr id="11269" name="Picture 4">
            <a:extLst>
              <a:ext uri="{FF2B5EF4-FFF2-40B4-BE49-F238E27FC236}">
                <a16:creationId xmlns:a16="http://schemas.microsoft.com/office/drawing/2014/main" id="{53996357-70A5-8141-94E0-C248B32091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113" y="285750"/>
            <a:ext cx="24288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pole tekstowe 3">
            <a:extLst>
              <a:ext uri="{FF2B5EF4-FFF2-40B4-BE49-F238E27FC236}">
                <a16:creationId xmlns:a16="http://schemas.microsoft.com/office/drawing/2014/main" id="{001CC9AE-5DE6-CEED-436C-3C3A24FEF7C9}"/>
              </a:ext>
            </a:extLst>
          </p:cNvPr>
          <p:cNvSpPr txBox="1">
            <a:spLocks noChangeArrowheads="1"/>
          </p:cNvSpPr>
          <p:nvPr/>
        </p:nvSpPr>
        <p:spPr bwMode="auto">
          <a:xfrm>
            <a:off x="6353089" y="526167"/>
            <a:ext cx="23987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l-PL" altLang="pl-PL" sz="1600" b="1" dirty="0">
                <a:solidFill>
                  <a:srgbClr val="0070C0"/>
                </a:solidFill>
                <a:latin typeface="Arial" panose="020B0604020202020204" pitchFamily="34" charset="0"/>
              </a:rPr>
              <a:t>Przewozy Autobusowe</a:t>
            </a:r>
          </a:p>
        </p:txBody>
      </p:sp>
      <p:sp>
        <p:nvSpPr>
          <p:cNvPr id="3" name="Prostokąt zaokrąglony 16">
            <a:extLst>
              <a:ext uri="{FF2B5EF4-FFF2-40B4-BE49-F238E27FC236}">
                <a16:creationId xmlns:a16="http://schemas.microsoft.com/office/drawing/2014/main" id="{C1F4CF10-6E43-3EE4-31A2-78CCA84DA705}"/>
              </a:ext>
            </a:extLst>
          </p:cNvPr>
          <p:cNvSpPr/>
          <p:nvPr/>
        </p:nvSpPr>
        <p:spPr>
          <a:xfrm>
            <a:off x="428624" y="1437908"/>
            <a:ext cx="212725" cy="21748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4" name="Tytuł 3">
            <a:extLst>
              <a:ext uri="{FF2B5EF4-FFF2-40B4-BE49-F238E27FC236}">
                <a16:creationId xmlns:a16="http://schemas.microsoft.com/office/drawing/2014/main" id="{1937D97D-840A-34C4-9DBA-44C2BB29D999}"/>
              </a:ext>
            </a:extLst>
          </p:cNvPr>
          <p:cNvSpPr>
            <a:spLocks noGrp="1"/>
          </p:cNvSpPr>
          <p:nvPr>
            <p:ph type="ctrTitle"/>
          </p:nvPr>
        </p:nvSpPr>
        <p:spPr>
          <a:xfrm>
            <a:off x="755576" y="1315670"/>
            <a:ext cx="7772400" cy="559536"/>
          </a:xfrm>
        </p:spPr>
        <p:txBody>
          <a:bodyPr/>
          <a:lstStyle/>
          <a:p>
            <a:r>
              <a:rPr lang="pl-PL" sz="2400" b="1" dirty="0"/>
              <a:t>Dynamika zmian w przewozach pasażerskich na liniach użyteczności publicznej</a:t>
            </a:r>
          </a:p>
        </p:txBody>
      </p:sp>
      <p:sp>
        <p:nvSpPr>
          <p:cNvPr id="9" name="pole tekstowe 8">
            <a:extLst>
              <a:ext uri="{FF2B5EF4-FFF2-40B4-BE49-F238E27FC236}">
                <a16:creationId xmlns:a16="http://schemas.microsoft.com/office/drawing/2014/main" id="{ED9A4AD4-40E8-54FF-2AF7-01BB5F329D7A}"/>
              </a:ext>
            </a:extLst>
          </p:cNvPr>
          <p:cNvSpPr txBox="1"/>
          <p:nvPr/>
        </p:nvSpPr>
        <p:spPr>
          <a:xfrm>
            <a:off x="2335287" y="6003133"/>
            <a:ext cx="4684985" cy="338554"/>
          </a:xfrm>
          <a:prstGeom prst="rect">
            <a:avLst/>
          </a:prstGeom>
          <a:noFill/>
        </p:spPr>
        <p:txBody>
          <a:bodyPr wrap="square" rtlCol="0">
            <a:spAutoFit/>
          </a:bodyPr>
          <a:lstStyle/>
          <a:p>
            <a:r>
              <a:rPr lang="pl-PL" sz="1600" dirty="0"/>
              <a:t>Linia uruchomiona od maja 2024 roku</a:t>
            </a:r>
          </a:p>
        </p:txBody>
      </p:sp>
      <p:graphicFrame>
        <p:nvGraphicFramePr>
          <p:cNvPr id="5" name="Wykres 4">
            <a:extLst>
              <a:ext uri="{FF2B5EF4-FFF2-40B4-BE49-F238E27FC236}">
                <a16:creationId xmlns:a16="http://schemas.microsoft.com/office/drawing/2014/main" id="{25C5FF2F-B637-8A53-A2E7-6E202E1DA4C8}"/>
              </a:ext>
            </a:extLst>
          </p:cNvPr>
          <p:cNvGraphicFramePr>
            <a:graphicFrameLocks/>
          </p:cNvGraphicFramePr>
          <p:nvPr/>
        </p:nvGraphicFramePr>
        <p:xfrm>
          <a:off x="600075" y="1875206"/>
          <a:ext cx="7943850" cy="418672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30737466"/>
      </p:ext>
    </p:extLst>
  </p:cSld>
  <p:clrMapOvr>
    <a:masterClrMapping/>
  </p:clrMapOvr>
  <p:transition>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a:extLst>
              <a:ext uri="{FF2B5EF4-FFF2-40B4-BE49-F238E27FC236}">
                <a16:creationId xmlns:a16="http://schemas.microsoft.com/office/drawing/2014/main" id="{720C9B38-FB03-00D2-EA18-5E6D3612D3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85813"/>
            <a:ext cx="9144000" cy="607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pole tekstowe 6">
            <a:extLst>
              <a:ext uri="{FF2B5EF4-FFF2-40B4-BE49-F238E27FC236}">
                <a16:creationId xmlns:a16="http://schemas.microsoft.com/office/drawing/2014/main" id="{A081B4EE-1735-466B-E042-9FE5C8A0025F}"/>
              </a:ext>
            </a:extLst>
          </p:cNvPr>
          <p:cNvSpPr txBox="1">
            <a:spLocks noChangeArrowheads="1"/>
          </p:cNvSpPr>
          <p:nvPr/>
        </p:nvSpPr>
        <p:spPr bwMode="auto">
          <a:xfrm>
            <a:off x="892968" y="3821906"/>
            <a:ext cx="7358063" cy="584200"/>
          </a:xfrm>
          <a:prstGeom prst="rect">
            <a:avLst/>
          </a:prstGeom>
          <a:noFill/>
          <a:ln w="9525">
            <a:noFill/>
            <a:miter lim="800000"/>
            <a:headEnd/>
            <a:tailEnd/>
          </a:ln>
        </p:spPr>
        <p:txBody>
          <a:bodyPr>
            <a:spAutoFit/>
          </a:bodyPr>
          <a:lstStyle/>
          <a:p>
            <a:pPr algn="ctr" eaLnBrk="1" hangingPunct="1">
              <a:defRPr/>
            </a:pPr>
            <a:r>
              <a:rPr lang="pl-PL" sz="3200" b="1" dirty="0">
                <a:solidFill>
                  <a:schemeClr val="bg1"/>
                </a:solidFill>
                <a:latin typeface="+mj-lt"/>
              </a:rPr>
              <a:t>Dziękuję za uwagę</a:t>
            </a:r>
            <a:endParaRPr lang="pl-PL" b="1" dirty="0">
              <a:solidFill>
                <a:schemeClr val="bg1"/>
              </a:solidFill>
              <a:latin typeface="+mj-lt"/>
            </a:endParaRPr>
          </a:p>
        </p:txBody>
      </p:sp>
      <p:pic>
        <p:nvPicPr>
          <p:cNvPr id="14340" name="Picture 4">
            <a:extLst>
              <a:ext uri="{FF2B5EF4-FFF2-40B4-BE49-F238E27FC236}">
                <a16:creationId xmlns:a16="http://schemas.microsoft.com/office/drawing/2014/main" id="{2BB157F9-2861-2D48-6C2B-9CFFA67873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113" y="285750"/>
            <a:ext cx="24288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38000"/>
          </a:schemeClr>
        </a:solidFill>
        <a:effectLst/>
      </p:bgPr>
    </p:bg>
    <p:spTree>
      <p:nvGrpSpPr>
        <p:cNvPr id="1" name="">
          <a:extLst>
            <a:ext uri="{FF2B5EF4-FFF2-40B4-BE49-F238E27FC236}">
              <a16:creationId xmlns:a16="http://schemas.microsoft.com/office/drawing/2014/main" id="{F8891F00-755C-D4E4-E31A-57EA2CEE0B31}"/>
            </a:ext>
          </a:extLst>
        </p:cNvPr>
        <p:cNvGrpSpPr/>
        <p:nvPr/>
      </p:nvGrpSpPr>
      <p:grpSpPr>
        <a:xfrm>
          <a:off x="0" y="0"/>
          <a:ext cx="0" cy="0"/>
          <a:chOff x="0" y="0"/>
          <a:chExt cx="0" cy="0"/>
        </a:xfrm>
      </p:grpSpPr>
      <p:pic>
        <p:nvPicPr>
          <p:cNvPr id="2" name="Picture 1" descr="D:\w.majdanski\Moje dokumenty\tabor\POIiŚ\grafika\DSC_0093b.jpg">
            <a:extLst>
              <a:ext uri="{FF2B5EF4-FFF2-40B4-BE49-F238E27FC236}">
                <a16:creationId xmlns:a16="http://schemas.microsoft.com/office/drawing/2014/main" id="{C8350F8A-61C9-CB46-DEC1-9A9E9155DB95}"/>
              </a:ext>
            </a:extLst>
          </p:cNvPr>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artisticBlur/>
                    </a14:imgEffect>
                    <a14:imgEffect>
                      <a14:saturation sat="400000"/>
                    </a14:imgEffect>
                    <a14:imgEffect>
                      <a14:brightnessContrast bright="40000" contrast="-40000"/>
                    </a14:imgEffect>
                  </a14:imgLayer>
                </a14:imgProps>
              </a:ext>
            </a:extLst>
          </a:blip>
          <a:srcRect/>
          <a:stretch>
            <a:fillRect/>
          </a:stretch>
        </p:blipFill>
        <p:spPr bwMode="auto">
          <a:xfrm>
            <a:off x="0" y="2254013"/>
            <a:ext cx="9144000" cy="4603987"/>
          </a:xfrm>
          <a:prstGeom prst="rect">
            <a:avLst/>
          </a:prstGeom>
          <a:noFill/>
        </p:spPr>
      </p:pic>
      <p:cxnSp>
        <p:nvCxnSpPr>
          <p:cNvPr id="6" name="Łącznik prosty 5">
            <a:extLst>
              <a:ext uri="{FF2B5EF4-FFF2-40B4-BE49-F238E27FC236}">
                <a16:creationId xmlns:a16="http://schemas.microsoft.com/office/drawing/2014/main" id="{38FC59D6-0606-9250-6051-0559A39E61AF}"/>
              </a:ext>
            </a:extLst>
          </p:cNvPr>
          <p:cNvCxnSpPr/>
          <p:nvPr/>
        </p:nvCxnSpPr>
        <p:spPr>
          <a:xfrm>
            <a:off x="428625" y="1214438"/>
            <a:ext cx="8286750" cy="1587"/>
          </a:xfrm>
          <a:prstGeom prst="line">
            <a:avLst/>
          </a:prstGeom>
          <a:ln>
            <a:solidFill>
              <a:srgbClr val="A7C539"/>
            </a:solidFill>
          </a:ln>
        </p:spPr>
        <p:style>
          <a:lnRef idx="1">
            <a:schemeClr val="accent1"/>
          </a:lnRef>
          <a:fillRef idx="0">
            <a:schemeClr val="accent1"/>
          </a:fillRef>
          <a:effectRef idx="0">
            <a:schemeClr val="accent1"/>
          </a:effectRef>
          <a:fontRef idx="minor">
            <a:schemeClr val="tx1"/>
          </a:fontRef>
        </p:style>
      </p:cxnSp>
      <p:cxnSp>
        <p:nvCxnSpPr>
          <p:cNvPr id="8" name="Łącznik prosty 7">
            <a:extLst>
              <a:ext uri="{FF2B5EF4-FFF2-40B4-BE49-F238E27FC236}">
                <a16:creationId xmlns:a16="http://schemas.microsoft.com/office/drawing/2014/main" id="{7D31BD16-AF8F-CCEA-D41D-A8E17488E207}"/>
              </a:ext>
            </a:extLst>
          </p:cNvPr>
          <p:cNvCxnSpPr/>
          <p:nvPr/>
        </p:nvCxnSpPr>
        <p:spPr>
          <a:xfrm>
            <a:off x="428625" y="6284913"/>
            <a:ext cx="8286750" cy="1587"/>
          </a:xfrm>
          <a:prstGeom prst="line">
            <a:avLst/>
          </a:prstGeom>
          <a:ln>
            <a:solidFill>
              <a:srgbClr val="147CC1"/>
            </a:solidFill>
          </a:ln>
        </p:spPr>
        <p:style>
          <a:lnRef idx="1">
            <a:schemeClr val="accent1"/>
          </a:lnRef>
          <a:fillRef idx="0">
            <a:schemeClr val="accent1"/>
          </a:fillRef>
          <a:effectRef idx="0">
            <a:schemeClr val="accent1"/>
          </a:effectRef>
          <a:fontRef idx="minor">
            <a:schemeClr val="tx1"/>
          </a:fontRef>
        </p:style>
      </p:cxnSp>
      <p:pic>
        <p:nvPicPr>
          <p:cNvPr id="11269" name="Picture 4">
            <a:extLst>
              <a:ext uri="{FF2B5EF4-FFF2-40B4-BE49-F238E27FC236}">
                <a16:creationId xmlns:a16="http://schemas.microsoft.com/office/drawing/2014/main" id="{45AF622F-FD69-EE35-0714-949E8A3D18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113" y="285750"/>
            <a:ext cx="24288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ole tekstowe 2">
            <a:extLst>
              <a:ext uri="{FF2B5EF4-FFF2-40B4-BE49-F238E27FC236}">
                <a16:creationId xmlns:a16="http://schemas.microsoft.com/office/drawing/2014/main" id="{D522D7CF-F1B4-689A-A881-0D13CE03FF73}"/>
              </a:ext>
            </a:extLst>
          </p:cNvPr>
          <p:cNvSpPr txBox="1"/>
          <p:nvPr/>
        </p:nvSpPr>
        <p:spPr>
          <a:xfrm>
            <a:off x="914400" y="1412776"/>
            <a:ext cx="7497018" cy="423449"/>
          </a:xfrm>
          <a:prstGeom prst="rect">
            <a:avLst/>
          </a:prstGeom>
          <a:noFill/>
        </p:spPr>
        <p:txBody>
          <a:bodyPr wrap="square">
            <a:spAutoFit/>
          </a:bodyPr>
          <a:lstStyle>
            <a:lvl1pPr>
              <a:tabLst>
                <a:tab pos="457200" algn="l"/>
              </a:tabLst>
              <a:defRPr>
                <a:solidFill>
                  <a:schemeClr val="tx1"/>
                </a:solidFill>
                <a:latin typeface="Arial" panose="020B0604020202020204" pitchFamily="34" charset="0"/>
              </a:defRPr>
            </a:lvl1pPr>
            <a:lvl2pPr marL="742950" indent="-285750">
              <a:tabLst>
                <a:tab pos="457200" algn="l"/>
              </a:tabLst>
              <a:defRPr>
                <a:solidFill>
                  <a:schemeClr val="tx1"/>
                </a:solidFill>
                <a:latin typeface="Arial" panose="020B0604020202020204" pitchFamily="34" charset="0"/>
              </a:defRPr>
            </a:lvl2pPr>
            <a:lvl3pPr marL="1143000" indent="-228600">
              <a:tabLst>
                <a:tab pos="457200" algn="l"/>
              </a:tabLst>
              <a:defRPr>
                <a:solidFill>
                  <a:schemeClr val="tx1"/>
                </a:solidFill>
                <a:latin typeface="Arial" panose="020B0604020202020204" pitchFamily="34" charset="0"/>
              </a:defRPr>
            </a:lvl3pPr>
            <a:lvl4pPr marL="1600200" indent="-228600">
              <a:tabLst>
                <a:tab pos="457200" algn="l"/>
              </a:tabLst>
              <a:defRPr>
                <a:solidFill>
                  <a:schemeClr val="tx1"/>
                </a:solidFill>
                <a:latin typeface="Arial" panose="020B0604020202020204" pitchFamily="34" charset="0"/>
              </a:defRPr>
            </a:lvl4pPr>
            <a:lvl5pPr marL="2057400" indent="-228600">
              <a:tabLst>
                <a:tab pos="4572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4572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4572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4572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algn="just">
              <a:lnSpc>
                <a:spcPct val="150000"/>
              </a:lnSpc>
              <a:defRPr/>
            </a:pPr>
            <a:r>
              <a:rPr lang="pl-PL" altLang="pl-PL" sz="1600" dirty="0">
                <a:solidFill>
                  <a:srgbClr val="000000"/>
                </a:solidFill>
                <a:latin typeface="Calibri" panose="020F0502020204030204" pitchFamily="34" charset="0"/>
                <a:cs typeface="Times New Roman" panose="02020603050405020304" pitchFamily="18" charset="0"/>
              </a:rPr>
              <a:t>Województwo Lubuskie w ramach Umowy PSC udostępnia POLREGIO już </a:t>
            </a:r>
            <a:r>
              <a:rPr lang="pl-PL" altLang="pl-PL" sz="1600" b="1" dirty="0">
                <a:solidFill>
                  <a:srgbClr val="0070C0"/>
                </a:solidFill>
                <a:latin typeface="Calibri" panose="020F0502020204030204" pitchFamily="34" charset="0"/>
                <a:cs typeface="Times New Roman" panose="02020603050405020304" pitchFamily="18" charset="0"/>
              </a:rPr>
              <a:t>25 pojazdów</a:t>
            </a:r>
          </a:p>
        </p:txBody>
      </p:sp>
      <p:sp>
        <p:nvSpPr>
          <p:cNvPr id="11271" name="pole tekstowe 3">
            <a:extLst>
              <a:ext uri="{FF2B5EF4-FFF2-40B4-BE49-F238E27FC236}">
                <a16:creationId xmlns:a16="http://schemas.microsoft.com/office/drawing/2014/main" id="{712A0F4D-1EC3-A0DB-0CEA-5571514CA402}"/>
              </a:ext>
            </a:extLst>
          </p:cNvPr>
          <p:cNvSpPr txBox="1">
            <a:spLocks noChangeArrowheads="1"/>
          </p:cNvSpPr>
          <p:nvPr/>
        </p:nvSpPr>
        <p:spPr bwMode="auto">
          <a:xfrm>
            <a:off x="7099022" y="524667"/>
            <a:ext cx="16634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l-PL" altLang="pl-PL" sz="1600" b="1" dirty="0">
                <a:solidFill>
                  <a:srgbClr val="0070C0"/>
                </a:solidFill>
                <a:latin typeface="Arial" panose="020B0604020202020204" pitchFamily="34" charset="0"/>
              </a:rPr>
              <a:t>Tabor kolejowy</a:t>
            </a:r>
          </a:p>
        </p:txBody>
      </p:sp>
      <p:sp>
        <p:nvSpPr>
          <p:cNvPr id="4" name="Prostokąt zaokrąglony 16">
            <a:extLst>
              <a:ext uri="{FF2B5EF4-FFF2-40B4-BE49-F238E27FC236}">
                <a16:creationId xmlns:a16="http://schemas.microsoft.com/office/drawing/2014/main" id="{60118F60-F0E4-85A7-1552-2009AC78A704}"/>
              </a:ext>
            </a:extLst>
          </p:cNvPr>
          <p:cNvSpPr/>
          <p:nvPr/>
        </p:nvSpPr>
        <p:spPr>
          <a:xfrm>
            <a:off x="454479" y="1541692"/>
            <a:ext cx="212725" cy="21748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5" name="Tabela 4">
            <a:extLst>
              <a:ext uri="{FF2B5EF4-FFF2-40B4-BE49-F238E27FC236}">
                <a16:creationId xmlns:a16="http://schemas.microsoft.com/office/drawing/2014/main" id="{5C2C1B07-5D8F-18CC-82E0-27C6126C71EE}"/>
              </a:ext>
            </a:extLst>
          </p:cNvPr>
          <p:cNvGraphicFramePr>
            <a:graphicFrameLocks noGrp="1"/>
          </p:cNvGraphicFramePr>
          <p:nvPr>
            <p:extLst>
              <p:ext uri="{D42A27DB-BD31-4B8C-83A1-F6EECF244321}">
                <p14:modId xmlns:p14="http://schemas.microsoft.com/office/powerpoint/2010/main" val="550250080"/>
              </p:ext>
            </p:extLst>
          </p:nvPr>
        </p:nvGraphicFramePr>
        <p:xfrm>
          <a:off x="1043608" y="1898117"/>
          <a:ext cx="7056783" cy="4267534"/>
        </p:xfrm>
        <a:graphic>
          <a:graphicData uri="http://schemas.openxmlformats.org/drawingml/2006/table">
            <a:tbl>
              <a:tblPr>
                <a:tableStyleId>{5C22544A-7EE6-4342-B048-85BDC9FD1C3A}</a:tableStyleId>
              </a:tblPr>
              <a:tblGrid>
                <a:gridCol w="277609">
                  <a:extLst>
                    <a:ext uri="{9D8B030D-6E8A-4147-A177-3AD203B41FA5}">
                      <a16:colId xmlns:a16="http://schemas.microsoft.com/office/drawing/2014/main" val="1642533128"/>
                    </a:ext>
                  </a:extLst>
                </a:gridCol>
                <a:gridCol w="644330">
                  <a:extLst>
                    <a:ext uri="{9D8B030D-6E8A-4147-A177-3AD203B41FA5}">
                      <a16:colId xmlns:a16="http://schemas.microsoft.com/office/drawing/2014/main" val="1599415018"/>
                    </a:ext>
                  </a:extLst>
                </a:gridCol>
                <a:gridCol w="1030849">
                  <a:extLst>
                    <a:ext uri="{9D8B030D-6E8A-4147-A177-3AD203B41FA5}">
                      <a16:colId xmlns:a16="http://schemas.microsoft.com/office/drawing/2014/main" val="356658202"/>
                    </a:ext>
                  </a:extLst>
                </a:gridCol>
                <a:gridCol w="999320">
                  <a:extLst>
                    <a:ext uri="{9D8B030D-6E8A-4147-A177-3AD203B41FA5}">
                      <a16:colId xmlns:a16="http://schemas.microsoft.com/office/drawing/2014/main" val="4207110998"/>
                    </a:ext>
                  </a:extLst>
                </a:gridCol>
                <a:gridCol w="262687">
                  <a:extLst>
                    <a:ext uri="{9D8B030D-6E8A-4147-A177-3AD203B41FA5}">
                      <a16:colId xmlns:a16="http://schemas.microsoft.com/office/drawing/2014/main" val="1404741892"/>
                    </a:ext>
                  </a:extLst>
                </a:gridCol>
                <a:gridCol w="891094">
                  <a:extLst>
                    <a:ext uri="{9D8B030D-6E8A-4147-A177-3AD203B41FA5}">
                      <a16:colId xmlns:a16="http://schemas.microsoft.com/office/drawing/2014/main" val="418323210"/>
                    </a:ext>
                  </a:extLst>
                </a:gridCol>
                <a:gridCol w="1192696">
                  <a:extLst>
                    <a:ext uri="{9D8B030D-6E8A-4147-A177-3AD203B41FA5}">
                      <a16:colId xmlns:a16="http://schemas.microsoft.com/office/drawing/2014/main" val="3222753094"/>
                    </a:ext>
                  </a:extLst>
                </a:gridCol>
                <a:gridCol w="483248">
                  <a:extLst>
                    <a:ext uri="{9D8B030D-6E8A-4147-A177-3AD203B41FA5}">
                      <a16:colId xmlns:a16="http://schemas.microsoft.com/office/drawing/2014/main" val="2139396907"/>
                    </a:ext>
                  </a:extLst>
                </a:gridCol>
                <a:gridCol w="685457">
                  <a:extLst>
                    <a:ext uri="{9D8B030D-6E8A-4147-A177-3AD203B41FA5}">
                      <a16:colId xmlns:a16="http://schemas.microsoft.com/office/drawing/2014/main" val="1994359467"/>
                    </a:ext>
                  </a:extLst>
                </a:gridCol>
                <a:gridCol w="589493">
                  <a:extLst>
                    <a:ext uri="{9D8B030D-6E8A-4147-A177-3AD203B41FA5}">
                      <a16:colId xmlns:a16="http://schemas.microsoft.com/office/drawing/2014/main" val="2871539693"/>
                    </a:ext>
                  </a:extLst>
                </a:gridCol>
              </a:tblGrid>
              <a:tr h="400362">
                <a:tc>
                  <a:txBody>
                    <a:bodyPr/>
                    <a:lstStyle/>
                    <a:p>
                      <a:pPr algn="ctr" fontAlgn="ctr"/>
                      <a:r>
                        <a:rPr lang="pl-PL" sz="800" u="none" strike="noStrike" dirty="0">
                          <a:effectLst/>
                        </a:rPr>
                        <a:t>Lp.</a:t>
                      </a:r>
                      <a:endParaRPr lang="pl-PL" sz="800" b="0" i="0" u="none" strike="noStrike" dirty="0">
                        <a:solidFill>
                          <a:srgbClr val="000000"/>
                        </a:solidFill>
                        <a:effectLst/>
                        <a:latin typeface="Arial Narrow" panose="020B0606020202030204" pitchFamily="34" charset="0"/>
                      </a:endParaRPr>
                    </a:p>
                  </a:txBody>
                  <a:tcPr marL="7420" marR="7420" marT="7420" marB="0" anchor="ctr">
                    <a:solidFill>
                      <a:srgbClr val="A7C539"/>
                    </a:solidFill>
                  </a:tcPr>
                </a:tc>
                <a:tc>
                  <a:txBody>
                    <a:bodyPr/>
                    <a:lstStyle/>
                    <a:p>
                      <a:pPr algn="ctr" fontAlgn="ctr"/>
                      <a:r>
                        <a:rPr lang="pl-PL" sz="800" u="none" strike="noStrike" dirty="0">
                          <a:effectLst/>
                        </a:rPr>
                        <a:t>Seria</a:t>
                      </a:r>
                      <a:endParaRPr lang="pl-PL" sz="800" b="0" i="0" u="none" strike="noStrike" dirty="0">
                        <a:solidFill>
                          <a:srgbClr val="000000"/>
                        </a:solidFill>
                        <a:effectLst/>
                        <a:latin typeface="Arial Narrow" panose="020B0606020202030204" pitchFamily="34" charset="0"/>
                      </a:endParaRPr>
                    </a:p>
                  </a:txBody>
                  <a:tcPr marL="7420" marR="7420" marT="7420" marB="0" anchor="ctr">
                    <a:solidFill>
                      <a:srgbClr val="A7C539"/>
                    </a:solidFill>
                  </a:tcPr>
                </a:tc>
                <a:tc>
                  <a:txBody>
                    <a:bodyPr/>
                    <a:lstStyle/>
                    <a:p>
                      <a:pPr algn="ctr" fontAlgn="ctr"/>
                      <a:r>
                        <a:rPr lang="pl-PL" sz="800" u="none" strike="noStrike" dirty="0">
                          <a:effectLst/>
                        </a:rPr>
                        <a:t>Typ, numer fabryczny</a:t>
                      </a:r>
                      <a:endParaRPr lang="pl-PL" sz="800" b="0" i="0" u="none" strike="noStrike" dirty="0">
                        <a:solidFill>
                          <a:srgbClr val="000000"/>
                        </a:solidFill>
                        <a:effectLst/>
                        <a:latin typeface="Arial Narrow" panose="020B0606020202030204" pitchFamily="34" charset="0"/>
                      </a:endParaRPr>
                    </a:p>
                  </a:txBody>
                  <a:tcPr marL="7420" marR="7420" marT="7420" marB="0" anchor="ctr">
                    <a:solidFill>
                      <a:srgbClr val="A7C539"/>
                    </a:solidFill>
                  </a:tcPr>
                </a:tc>
                <a:tc>
                  <a:txBody>
                    <a:bodyPr/>
                    <a:lstStyle/>
                    <a:p>
                      <a:pPr algn="ctr" fontAlgn="ctr"/>
                      <a:r>
                        <a:rPr lang="pl-PL" sz="800" u="none" strike="noStrike" dirty="0">
                          <a:effectLst/>
                        </a:rPr>
                        <a:t>Producent</a:t>
                      </a:r>
                      <a:endParaRPr lang="pl-PL" sz="800" b="0" i="0" u="none" strike="noStrike" dirty="0">
                        <a:solidFill>
                          <a:srgbClr val="000000"/>
                        </a:solidFill>
                        <a:effectLst/>
                        <a:latin typeface="Arial Narrow" panose="020B0606020202030204" pitchFamily="34" charset="0"/>
                      </a:endParaRPr>
                    </a:p>
                  </a:txBody>
                  <a:tcPr marL="7420" marR="7420" marT="7420" marB="0" anchor="ctr">
                    <a:solidFill>
                      <a:srgbClr val="A7C539"/>
                    </a:solidFill>
                  </a:tcPr>
                </a:tc>
                <a:tc>
                  <a:txBody>
                    <a:bodyPr/>
                    <a:lstStyle/>
                    <a:p>
                      <a:pPr algn="ctr" fontAlgn="ctr"/>
                      <a:r>
                        <a:rPr lang="pl-PL" sz="800" u="none" strike="noStrike">
                          <a:effectLst/>
                        </a:rPr>
                        <a:t>Rok prod.</a:t>
                      </a:r>
                      <a:endParaRPr lang="pl-PL" sz="800" b="0" i="0" u="none" strike="noStrike">
                        <a:solidFill>
                          <a:srgbClr val="000000"/>
                        </a:solidFill>
                        <a:effectLst/>
                        <a:latin typeface="Arial Narrow" panose="020B0606020202030204" pitchFamily="34" charset="0"/>
                      </a:endParaRPr>
                    </a:p>
                  </a:txBody>
                  <a:tcPr marL="7420" marR="7420" marT="7420" marB="0" anchor="ctr">
                    <a:solidFill>
                      <a:srgbClr val="A7C539"/>
                    </a:solidFill>
                  </a:tcPr>
                </a:tc>
                <a:tc>
                  <a:txBody>
                    <a:bodyPr/>
                    <a:lstStyle/>
                    <a:p>
                      <a:pPr algn="ctr" fontAlgn="ctr"/>
                      <a:r>
                        <a:rPr lang="pl-PL" sz="800" u="none" strike="noStrike" dirty="0">
                          <a:effectLst/>
                        </a:rPr>
                        <a:t>Wartość  początkowa [zł]</a:t>
                      </a:r>
                      <a:endParaRPr lang="pl-PL" sz="800" b="0" i="0" u="none" strike="noStrike" dirty="0">
                        <a:solidFill>
                          <a:srgbClr val="000000"/>
                        </a:solidFill>
                        <a:effectLst/>
                        <a:latin typeface="Arial Narrow" panose="020B0606020202030204" pitchFamily="34" charset="0"/>
                      </a:endParaRPr>
                    </a:p>
                  </a:txBody>
                  <a:tcPr marL="7420" marR="7420" marT="7420" marB="0" anchor="ctr">
                    <a:solidFill>
                      <a:srgbClr val="A7C539"/>
                    </a:solidFill>
                  </a:tcPr>
                </a:tc>
                <a:tc>
                  <a:txBody>
                    <a:bodyPr/>
                    <a:lstStyle/>
                    <a:p>
                      <a:pPr algn="ctr" fontAlgn="ctr"/>
                      <a:r>
                        <a:rPr lang="pl-PL" sz="800" u="none" strike="noStrike" dirty="0">
                          <a:effectLst/>
                        </a:rPr>
                        <a:t>Napęd</a:t>
                      </a:r>
                      <a:endParaRPr lang="pl-PL" sz="800" b="0" i="0" u="none" strike="noStrike" dirty="0">
                        <a:solidFill>
                          <a:srgbClr val="000000"/>
                        </a:solidFill>
                        <a:effectLst/>
                        <a:latin typeface="Arial Narrow" panose="020B0606020202030204" pitchFamily="34" charset="0"/>
                      </a:endParaRPr>
                    </a:p>
                  </a:txBody>
                  <a:tcPr marL="7420" marR="7420" marT="7420" marB="0" anchor="ctr">
                    <a:solidFill>
                      <a:srgbClr val="A7C539"/>
                    </a:solidFill>
                  </a:tcPr>
                </a:tc>
                <a:tc>
                  <a:txBody>
                    <a:bodyPr/>
                    <a:lstStyle/>
                    <a:p>
                      <a:pPr algn="ctr" fontAlgn="ctr"/>
                      <a:r>
                        <a:rPr lang="pl-PL" sz="800" u="none" strike="noStrike" dirty="0">
                          <a:effectLst/>
                        </a:rPr>
                        <a:t>Liczba członów</a:t>
                      </a:r>
                      <a:endParaRPr lang="pl-PL" sz="800" b="0" i="0" u="none" strike="noStrike" dirty="0">
                        <a:solidFill>
                          <a:srgbClr val="000000"/>
                        </a:solidFill>
                        <a:effectLst/>
                        <a:latin typeface="Arial Narrow" panose="020B0606020202030204" pitchFamily="34" charset="0"/>
                      </a:endParaRPr>
                    </a:p>
                  </a:txBody>
                  <a:tcPr marL="7420" marR="7420" marT="7420" marB="0" anchor="ctr">
                    <a:solidFill>
                      <a:srgbClr val="A7C539"/>
                    </a:solidFill>
                  </a:tcPr>
                </a:tc>
                <a:tc>
                  <a:txBody>
                    <a:bodyPr/>
                    <a:lstStyle/>
                    <a:p>
                      <a:pPr algn="ctr" fontAlgn="ctr"/>
                      <a:r>
                        <a:rPr lang="pl-PL" sz="800" u="none" strike="noStrike" dirty="0">
                          <a:effectLst/>
                        </a:rPr>
                        <a:t>Liczba miejsc siedzących</a:t>
                      </a:r>
                      <a:endParaRPr lang="pl-PL" sz="800" b="0" i="0" u="none" strike="noStrike" dirty="0">
                        <a:solidFill>
                          <a:srgbClr val="000000"/>
                        </a:solidFill>
                        <a:effectLst/>
                        <a:latin typeface="Arial Narrow" panose="020B0606020202030204" pitchFamily="34" charset="0"/>
                      </a:endParaRPr>
                    </a:p>
                  </a:txBody>
                  <a:tcPr marL="7420" marR="7420" marT="7420" marB="0" anchor="ctr">
                    <a:solidFill>
                      <a:srgbClr val="A7C539"/>
                    </a:solidFill>
                  </a:tcPr>
                </a:tc>
                <a:tc>
                  <a:txBody>
                    <a:bodyPr/>
                    <a:lstStyle/>
                    <a:p>
                      <a:pPr algn="ctr" fontAlgn="ctr"/>
                      <a:r>
                        <a:rPr lang="pl-PL" sz="800" u="none" strike="noStrike" dirty="0">
                          <a:effectLst/>
                        </a:rPr>
                        <a:t>Długość składu [m]</a:t>
                      </a:r>
                      <a:endParaRPr lang="pl-PL" sz="800" b="0" i="0" u="none" strike="noStrike" dirty="0">
                        <a:solidFill>
                          <a:srgbClr val="000000"/>
                        </a:solidFill>
                        <a:effectLst/>
                        <a:latin typeface="Arial Narrow" panose="020B0606020202030204" pitchFamily="34" charset="0"/>
                      </a:endParaRPr>
                    </a:p>
                  </a:txBody>
                  <a:tcPr marL="7420" marR="7420" marT="7420" marB="0" anchor="ctr">
                    <a:solidFill>
                      <a:srgbClr val="A7C539"/>
                    </a:solidFill>
                  </a:tcPr>
                </a:tc>
                <a:extLst>
                  <a:ext uri="{0D108BD9-81ED-4DB2-BD59-A6C34878D82A}">
                    <a16:rowId xmlns:a16="http://schemas.microsoft.com/office/drawing/2014/main" val="3477237098"/>
                  </a:ext>
                </a:extLst>
              </a:tr>
              <a:tr h="142615">
                <a:tc>
                  <a:txBody>
                    <a:bodyPr/>
                    <a:lstStyle/>
                    <a:p>
                      <a:pPr algn="ctr" fontAlgn="ctr"/>
                      <a:r>
                        <a:rPr lang="pl-PL" sz="800" u="none" strike="noStrike" dirty="0">
                          <a:effectLst/>
                        </a:rPr>
                        <a:t>1</a:t>
                      </a:r>
                      <a:endParaRPr lang="pl-PL" sz="800" b="0" i="0" u="none" strike="noStrike" dirty="0">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SA105-101</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213Ma-003</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dirty="0">
                          <a:effectLst/>
                        </a:rPr>
                        <a:t>ZNTK Poznań</a:t>
                      </a:r>
                      <a:endParaRPr lang="pl-PL" sz="800" b="0" i="0" u="none" strike="noStrike" dirty="0">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2003</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2 562 000,00</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spalinowy</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1</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37</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17,72</a:t>
                      </a:r>
                      <a:endParaRPr lang="pl-PL" sz="800" b="0" i="0" u="none" strike="noStrike">
                        <a:solidFill>
                          <a:srgbClr val="000000"/>
                        </a:solidFill>
                        <a:effectLst/>
                        <a:latin typeface="Arial Narrow" panose="020B0606020202030204" pitchFamily="34" charset="0"/>
                      </a:endParaRPr>
                    </a:p>
                  </a:txBody>
                  <a:tcPr marL="7420" marR="7420" marT="7420" marB="0" anchor="ctr"/>
                </a:tc>
                <a:extLst>
                  <a:ext uri="{0D108BD9-81ED-4DB2-BD59-A6C34878D82A}">
                    <a16:rowId xmlns:a16="http://schemas.microsoft.com/office/drawing/2014/main" val="3652858752"/>
                  </a:ext>
                </a:extLst>
              </a:tr>
              <a:tr h="142615">
                <a:tc>
                  <a:txBody>
                    <a:bodyPr/>
                    <a:lstStyle/>
                    <a:p>
                      <a:pPr algn="ctr" fontAlgn="ctr"/>
                      <a:r>
                        <a:rPr lang="pl-PL" sz="800" u="none" strike="noStrike">
                          <a:effectLst/>
                        </a:rPr>
                        <a:t>2</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dirty="0">
                          <a:effectLst/>
                        </a:rPr>
                        <a:t>SA105-102</a:t>
                      </a:r>
                      <a:endParaRPr lang="pl-PL" sz="800" b="0" i="0" u="none" strike="noStrike" dirty="0">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213Ma-004</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ZNTK Poznań</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2004</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2 562 000,00</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spalinowy</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1</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37</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17,72</a:t>
                      </a:r>
                      <a:endParaRPr lang="pl-PL" sz="800" b="0" i="0" u="none" strike="noStrike">
                        <a:solidFill>
                          <a:srgbClr val="000000"/>
                        </a:solidFill>
                        <a:effectLst/>
                        <a:latin typeface="Arial Narrow" panose="020B0606020202030204" pitchFamily="34" charset="0"/>
                      </a:endParaRPr>
                    </a:p>
                  </a:txBody>
                  <a:tcPr marL="7420" marR="7420" marT="7420" marB="0" anchor="ctr"/>
                </a:tc>
                <a:extLst>
                  <a:ext uri="{0D108BD9-81ED-4DB2-BD59-A6C34878D82A}">
                    <a16:rowId xmlns:a16="http://schemas.microsoft.com/office/drawing/2014/main" val="2249222788"/>
                  </a:ext>
                </a:extLst>
              </a:tr>
              <a:tr h="142615">
                <a:tc>
                  <a:txBody>
                    <a:bodyPr/>
                    <a:lstStyle/>
                    <a:p>
                      <a:pPr algn="ctr" fontAlgn="ctr"/>
                      <a:r>
                        <a:rPr lang="pl-PL" sz="800" u="none" strike="noStrike">
                          <a:effectLst/>
                        </a:rPr>
                        <a:t>3</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SA105-104</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213Ma-006</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ZNTK Poznań</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2005</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2 562 000,00</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spalinowy</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1</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37</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17,72</a:t>
                      </a:r>
                      <a:endParaRPr lang="pl-PL" sz="800" b="0" i="0" u="none" strike="noStrike">
                        <a:solidFill>
                          <a:srgbClr val="000000"/>
                        </a:solidFill>
                        <a:effectLst/>
                        <a:latin typeface="Arial Narrow" panose="020B0606020202030204" pitchFamily="34" charset="0"/>
                      </a:endParaRPr>
                    </a:p>
                  </a:txBody>
                  <a:tcPr marL="7420" marR="7420" marT="7420" marB="0" anchor="ctr"/>
                </a:tc>
                <a:extLst>
                  <a:ext uri="{0D108BD9-81ED-4DB2-BD59-A6C34878D82A}">
                    <a16:rowId xmlns:a16="http://schemas.microsoft.com/office/drawing/2014/main" val="3192229875"/>
                  </a:ext>
                </a:extLst>
              </a:tr>
              <a:tr h="142615">
                <a:tc>
                  <a:txBody>
                    <a:bodyPr/>
                    <a:lstStyle/>
                    <a:p>
                      <a:pPr algn="ctr" fontAlgn="ctr"/>
                      <a:r>
                        <a:rPr lang="pl-PL" sz="800" u="none" strike="noStrike">
                          <a:effectLst/>
                        </a:rPr>
                        <a:t>4</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SA105-105</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213Ma-007</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ZNTK Poznań</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2005</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2 562 000,00</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spalinowy</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1</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37</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17,72</a:t>
                      </a:r>
                      <a:endParaRPr lang="pl-PL" sz="800" b="0" i="0" u="none" strike="noStrike">
                        <a:solidFill>
                          <a:srgbClr val="000000"/>
                        </a:solidFill>
                        <a:effectLst/>
                        <a:latin typeface="Arial Narrow" panose="020B0606020202030204" pitchFamily="34" charset="0"/>
                      </a:endParaRPr>
                    </a:p>
                  </a:txBody>
                  <a:tcPr marL="7420" marR="7420" marT="7420" marB="0" anchor="ctr"/>
                </a:tc>
                <a:extLst>
                  <a:ext uri="{0D108BD9-81ED-4DB2-BD59-A6C34878D82A}">
                    <a16:rowId xmlns:a16="http://schemas.microsoft.com/office/drawing/2014/main" val="4147551517"/>
                  </a:ext>
                </a:extLst>
              </a:tr>
              <a:tr h="142615">
                <a:tc>
                  <a:txBody>
                    <a:bodyPr/>
                    <a:lstStyle/>
                    <a:p>
                      <a:pPr algn="ctr" fontAlgn="ctr"/>
                      <a:r>
                        <a:rPr lang="pl-PL" sz="800" u="none" strike="noStrike">
                          <a:effectLst/>
                        </a:rPr>
                        <a:t>5</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SA108-006</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dirty="0">
                          <a:effectLst/>
                        </a:rPr>
                        <a:t>215M-006</a:t>
                      </a:r>
                      <a:endParaRPr lang="pl-PL" sz="800" b="0" i="0" u="none" strike="noStrike" dirty="0">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ZNTK Poznań</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2006</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6 344 000,00</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spalinowy</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2</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93</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34,72</a:t>
                      </a:r>
                      <a:endParaRPr lang="pl-PL" sz="800" b="0" i="0" u="none" strike="noStrike">
                        <a:solidFill>
                          <a:srgbClr val="000000"/>
                        </a:solidFill>
                        <a:effectLst/>
                        <a:latin typeface="Arial Narrow" panose="020B0606020202030204" pitchFamily="34" charset="0"/>
                      </a:endParaRPr>
                    </a:p>
                  </a:txBody>
                  <a:tcPr marL="7420" marR="7420" marT="7420" marB="0" anchor="ctr"/>
                </a:tc>
                <a:extLst>
                  <a:ext uri="{0D108BD9-81ED-4DB2-BD59-A6C34878D82A}">
                    <a16:rowId xmlns:a16="http://schemas.microsoft.com/office/drawing/2014/main" val="1660531742"/>
                  </a:ext>
                </a:extLst>
              </a:tr>
              <a:tr h="149935">
                <a:tc>
                  <a:txBody>
                    <a:bodyPr/>
                    <a:lstStyle/>
                    <a:p>
                      <a:pPr algn="ctr" fontAlgn="ctr"/>
                      <a:r>
                        <a:rPr lang="pl-PL" sz="800" u="none" strike="noStrike">
                          <a:effectLst/>
                        </a:rPr>
                        <a:t>6</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SA133-003</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218Mc-011</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Pesa Bydgoszcz</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2006</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7 399 300,00</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spalinowy</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2</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142</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41,7</a:t>
                      </a:r>
                      <a:endParaRPr lang="pl-PL" sz="800" b="0" i="0" u="none" strike="noStrike">
                        <a:solidFill>
                          <a:srgbClr val="000000"/>
                        </a:solidFill>
                        <a:effectLst/>
                        <a:latin typeface="Arial Narrow" panose="020B0606020202030204" pitchFamily="34" charset="0"/>
                      </a:endParaRPr>
                    </a:p>
                  </a:txBody>
                  <a:tcPr marL="7420" marR="7420" marT="7420" marB="0" anchor="ctr"/>
                </a:tc>
                <a:extLst>
                  <a:ext uri="{0D108BD9-81ED-4DB2-BD59-A6C34878D82A}">
                    <a16:rowId xmlns:a16="http://schemas.microsoft.com/office/drawing/2014/main" val="2520747834"/>
                  </a:ext>
                </a:extLst>
              </a:tr>
              <a:tr h="154177">
                <a:tc>
                  <a:txBody>
                    <a:bodyPr/>
                    <a:lstStyle/>
                    <a:p>
                      <a:pPr algn="ctr" fontAlgn="ctr"/>
                      <a:r>
                        <a:rPr lang="pl-PL" sz="800" u="none" strike="noStrike">
                          <a:effectLst/>
                        </a:rPr>
                        <a:t>7</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SA133-006</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218Mc-016</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Pesa Bydgoszcz</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2007</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7 521 300,00</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spalinowy</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2</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142</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41,7</a:t>
                      </a:r>
                      <a:endParaRPr lang="pl-PL" sz="800" b="0" i="0" u="none" strike="noStrike">
                        <a:solidFill>
                          <a:srgbClr val="000000"/>
                        </a:solidFill>
                        <a:effectLst/>
                        <a:latin typeface="Arial Narrow" panose="020B0606020202030204" pitchFamily="34" charset="0"/>
                      </a:endParaRPr>
                    </a:p>
                  </a:txBody>
                  <a:tcPr marL="7420" marR="7420" marT="7420" marB="0" anchor="ctr"/>
                </a:tc>
                <a:extLst>
                  <a:ext uri="{0D108BD9-81ED-4DB2-BD59-A6C34878D82A}">
                    <a16:rowId xmlns:a16="http://schemas.microsoft.com/office/drawing/2014/main" val="77573267"/>
                  </a:ext>
                </a:extLst>
              </a:tr>
              <a:tr h="154177">
                <a:tc>
                  <a:txBody>
                    <a:bodyPr/>
                    <a:lstStyle/>
                    <a:p>
                      <a:pPr algn="ctr" fontAlgn="ctr"/>
                      <a:r>
                        <a:rPr lang="pl-PL" sz="800" u="none" strike="noStrike">
                          <a:effectLst/>
                        </a:rPr>
                        <a:t>8</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SA133-007</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218Mc-020</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dirty="0" err="1">
                          <a:effectLst/>
                        </a:rPr>
                        <a:t>Pesa</a:t>
                      </a:r>
                      <a:r>
                        <a:rPr lang="pl-PL" sz="800" u="none" strike="noStrike" dirty="0">
                          <a:effectLst/>
                        </a:rPr>
                        <a:t> Bydgoszcz</a:t>
                      </a:r>
                      <a:endParaRPr lang="pl-PL" sz="800" b="0" i="0" u="none" strike="noStrike" dirty="0">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dirty="0">
                          <a:effectLst/>
                        </a:rPr>
                        <a:t>2007</a:t>
                      </a:r>
                      <a:endParaRPr lang="pl-PL" sz="800" b="0" i="0" u="none" strike="noStrike" dirty="0">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7 460 300,00</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spalinowy</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2</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142</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41,7</a:t>
                      </a:r>
                      <a:endParaRPr lang="pl-PL" sz="800" b="0" i="0" u="none" strike="noStrike">
                        <a:solidFill>
                          <a:srgbClr val="000000"/>
                        </a:solidFill>
                        <a:effectLst/>
                        <a:latin typeface="Arial Narrow" panose="020B0606020202030204" pitchFamily="34" charset="0"/>
                      </a:endParaRPr>
                    </a:p>
                  </a:txBody>
                  <a:tcPr marL="7420" marR="7420" marT="7420" marB="0" anchor="ctr"/>
                </a:tc>
                <a:extLst>
                  <a:ext uri="{0D108BD9-81ED-4DB2-BD59-A6C34878D82A}">
                    <a16:rowId xmlns:a16="http://schemas.microsoft.com/office/drawing/2014/main" val="1763672513"/>
                  </a:ext>
                </a:extLst>
              </a:tr>
              <a:tr h="154177">
                <a:tc>
                  <a:txBody>
                    <a:bodyPr/>
                    <a:lstStyle/>
                    <a:p>
                      <a:pPr algn="ctr" fontAlgn="ctr"/>
                      <a:r>
                        <a:rPr lang="pl-PL" sz="800" u="none" strike="noStrike">
                          <a:effectLst/>
                        </a:rPr>
                        <a:t>9</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SA133-008</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218Mc-021</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Pesa Bydgoszcz</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2008</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7 509 100,00</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spalinowy</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2</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142</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41,7</a:t>
                      </a:r>
                      <a:endParaRPr lang="pl-PL" sz="800" b="0" i="0" u="none" strike="noStrike">
                        <a:solidFill>
                          <a:srgbClr val="000000"/>
                        </a:solidFill>
                        <a:effectLst/>
                        <a:latin typeface="Arial Narrow" panose="020B0606020202030204" pitchFamily="34" charset="0"/>
                      </a:endParaRPr>
                    </a:p>
                  </a:txBody>
                  <a:tcPr marL="7420" marR="7420" marT="7420" marB="0" anchor="ctr"/>
                </a:tc>
                <a:extLst>
                  <a:ext uri="{0D108BD9-81ED-4DB2-BD59-A6C34878D82A}">
                    <a16:rowId xmlns:a16="http://schemas.microsoft.com/office/drawing/2014/main" val="1978435798"/>
                  </a:ext>
                </a:extLst>
              </a:tr>
              <a:tr h="154177">
                <a:tc>
                  <a:txBody>
                    <a:bodyPr/>
                    <a:lstStyle/>
                    <a:p>
                      <a:pPr algn="ctr" fontAlgn="ctr"/>
                      <a:r>
                        <a:rPr lang="pl-PL" sz="800" u="none" strike="noStrike">
                          <a:effectLst/>
                        </a:rPr>
                        <a:t>10</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SA134-020</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218Md-041</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ZNTK Mińsk Maz.</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2011</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dirty="0">
                          <a:effectLst/>
                        </a:rPr>
                        <a:t>8 364 000,00</a:t>
                      </a:r>
                      <a:endParaRPr lang="pl-PL" sz="800" b="0" i="0" u="none" strike="noStrike" dirty="0">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spalinowy</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2</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138</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41,7</a:t>
                      </a:r>
                      <a:endParaRPr lang="pl-PL" sz="800" b="0" i="0" u="none" strike="noStrike">
                        <a:solidFill>
                          <a:srgbClr val="000000"/>
                        </a:solidFill>
                        <a:effectLst/>
                        <a:latin typeface="Arial Narrow" panose="020B0606020202030204" pitchFamily="34" charset="0"/>
                      </a:endParaRPr>
                    </a:p>
                  </a:txBody>
                  <a:tcPr marL="7420" marR="7420" marT="7420" marB="0" anchor="ctr"/>
                </a:tc>
                <a:extLst>
                  <a:ext uri="{0D108BD9-81ED-4DB2-BD59-A6C34878D82A}">
                    <a16:rowId xmlns:a16="http://schemas.microsoft.com/office/drawing/2014/main" val="2080931662"/>
                  </a:ext>
                </a:extLst>
              </a:tr>
              <a:tr h="150971">
                <a:tc>
                  <a:txBody>
                    <a:bodyPr/>
                    <a:lstStyle/>
                    <a:p>
                      <a:pPr algn="ctr" fontAlgn="ctr"/>
                      <a:r>
                        <a:rPr lang="pl-PL" sz="800" u="none" strike="noStrike">
                          <a:effectLst/>
                        </a:rPr>
                        <a:t>11</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SA134-021</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218Md-042</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ZNTK Mińsk Maz</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2011</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dirty="0">
                          <a:effectLst/>
                        </a:rPr>
                        <a:t>8 364 000,00</a:t>
                      </a:r>
                      <a:endParaRPr lang="pl-PL" sz="800" b="0" i="0" u="none" strike="noStrike" dirty="0">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spalinowy</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2</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138</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41,7</a:t>
                      </a:r>
                      <a:endParaRPr lang="pl-PL" sz="800" b="0" i="0" u="none" strike="noStrike">
                        <a:solidFill>
                          <a:srgbClr val="000000"/>
                        </a:solidFill>
                        <a:effectLst/>
                        <a:latin typeface="Arial Narrow" panose="020B0606020202030204" pitchFamily="34" charset="0"/>
                      </a:endParaRPr>
                    </a:p>
                  </a:txBody>
                  <a:tcPr marL="7420" marR="7420" marT="7420" marB="0" anchor="ctr"/>
                </a:tc>
                <a:extLst>
                  <a:ext uri="{0D108BD9-81ED-4DB2-BD59-A6C34878D82A}">
                    <a16:rowId xmlns:a16="http://schemas.microsoft.com/office/drawing/2014/main" val="851250729"/>
                  </a:ext>
                </a:extLst>
              </a:tr>
              <a:tr h="142615">
                <a:tc>
                  <a:txBody>
                    <a:bodyPr/>
                    <a:lstStyle/>
                    <a:p>
                      <a:pPr algn="ctr" fontAlgn="ctr"/>
                      <a:r>
                        <a:rPr lang="pl-PL" sz="800" u="none" strike="noStrike">
                          <a:effectLst/>
                        </a:rPr>
                        <a:t>12</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SA137-005</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220M-005</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Newag</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2012</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9 778 500,00</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spalinowy</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2</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140</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42,7</a:t>
                      </a:r>
                      <a:endParaRPr lang="pl-PL" sz="800" b="0" i="0" u="none" strike="noStrike">
                        <a:solidFill>
                          <a:srgbClr val="000000"/>
                        </a:solidFill>
                        <a:effectLst/>
                        <a:latin typeface="Arial Narrow" panose="020B0606020202030204" pitchFamily="34" charset="0"/>
                      </a:endParaRPr>
                    </a:p>
                  </a:txBody>
                  <a:tcPr marL="7420" marR="7420" marT="7420" marB="0" anchor="ctr"/>
                </a:tc>
                <a:extLst>
                  <a:ext uri="{0D108BD9-81ED-4DB2-BD59-A6C34878D82A}">
                    <a16:rowId xmlns:a16="http://schemas.microsoft.com/office/drawing/2014/main" val="3811594943"/>
                  </a:ext>
                </a:extLst>
              </a:tr>
              <a:tr h="173095">
                <a:tc>
                  <a:txBody>
                    <a:bodyPr/>
                    <a:lstStyle/>
                    <a:p>
                      <a:pPr algn="ctr" fontAlgn="ctr"/>
                      <a:r>
                        <a:rPr lang="pl-PL" sz="800" u="none" strike="noStrike">
                          <a:effectLst/>
                        </a:rPr>
                        <a:t>13</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SA139-003</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223M-003</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Pesa Bydgoszcz</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2013</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11 906 400,00</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dirty="0">
                          <a:effectLst/>
                        </a:rPr>
                        <a:t>spalinowy</a:t>
                      </a:r>
                      <a:endParaRPr lang="pl-PL" sz="800" b="0" i="0" u="none" strike="noStrike" dirty="0">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2</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134</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43,73</a:t>
                      </a:r>
                      <a:endParaRPr lang="pl-PL" sz="800" b="0" i="0" u="none" strike="noStrike">
                        <a:solidFill>
                          <a:srgbClr val="000000"/>
                        </a:solidFill>
                        <a:effectLst/>
                        <a:latin typeface="Arial Narrow" panose="020B0606020202030204" pitchFamily="34" charset="0"/>
                      </a:endParaRPr>
                    </a:p>
                  </a:txBody>
                  <a:tcPr marL="7420" marR="7420" marT="7420" marB="0" anchor="ctr"/>
                </a:tc>
                <a:extLst>
                  <a:ext uri="{0D108BD9-81ED-4DB2-BD59-A6C34878D82A}">
                    <a16:rowId xmlns:a16="http://schemas.microsoft.com/office/drawing/2014/main" val="336602825"/>
                  </a:ext>
                </a:extLst>
              </a:tr>
              <a:tr h="154177">
                <a:tc>
                  <a:txBody>
                    <a:bodyPr/>
                    <a:lstStyle/>
                    <a:p>
                      <a:pPr algn="ctr" fontAlgn="ctr"/>
                      <a:r>
                        <a:rPr lang="pl-PL" sz="800" u="none" strike="noStrike">
                          <a:effectLst/>
                        </a:rPr>
                        <a:t>14</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SA139-004</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223M-004</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Pesa Bydgoszcz</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2013</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11 906 400,00</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spalinowy</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2</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134</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43,73</a:t>
                      </a:r>
                      <a:endParaRPr lang="pl-PL" sz="800" b="0" i="0" u="none" strike="noStrike">
                        <a:solidFill>
                          <a:srgbClr val="000000"/>
                        </a:solidFill>
                        <a:effectLst/>
                        <a:latin typeface="Arial Narrow" panose="020B0606020202030204" pitchFamily="34" charset="0"/>
                      </a:endParaRPr>
                    </a:p>
                  </a:txBody>
                  <a:tcPr marL="7420" marR="7420" marT="7420" marB="0" anchor="ctr"/>
                </a:tc>
                <a:extLst>
                  <a:ext uri="{0D108BD9-81ED-4DB2-BD59-A6C34878D82A}">
                    <a16:rowId xmlns:a16="http://schemas.microsoft.com/office/drawing/2014/main" val="810214279"/>
                  </a:ext>
                </a:extLst>
              </a:tr>
              <a:tr h="154177">
                <a:tc>
                  <a:txBody>
                    <a:bodyPr/>
                    <a:lstStyle/>
                    <a:p>
                      <a:pPr algn="ctr" fontAlgn="ctr"/>
                      <a:r>
                        <a:rPr lang="pl-PL" sz="800" u="none" strike="noStrike">
                          <a:effectLst/>
                        </a:rPr>
                        <a:t>15</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SA139-005</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dirty="0">
                          <a:effectLst/>
                        </a:rPr>
                        <a:t>223M-005</a:t>
                      </a:r>
                      <a:endParaRPr lang="pl-PL" sz="800" b="0" i="0" u="none" strike="noStrike" dirty="0">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Pesa Bydgoszcz</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2013</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11 906 400,00</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dirty="0">
                          <a:effectLst/>
                        </a:rPr>
                        <a:t>spalinowy</a:t>
                      </a:r>
                      <a:endParaRPr lang="pl-PL" sz="800" b="0" i="0" u="none" strike="noStrike" dirty="0">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2</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134</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43,73</a:t>
                      </a:r>
                      <a:endParaRPr lang="pl-PL" sz="800" b="0" i="0" u="none" strike="noStrike">
                        <a:solidFill>
                          <a:srgbClr val="000000"/>
                        </a:solidFill>
                        <a:effectLst/>
                        <a:latin typeface="Arial Narrow" panose="020B0606020202030204" pitchFamily="34" charset="0"/>
                      </a:endParaRPr>
                    </a:p>
                  </a:txBody>
                  <a:tcPr marL="7420" marR="7420" marT="7420" marB="0" anchor="ctr"/>
                </a:tc>
                <a:extLst>
                  <a:ext uri="{0D108BD9-81ED-4DB2-BD59-A6C34878D82A}">
                    <a16:rowId xmlns:a16="http://schemas.microsoft.com/office/drawing/2014/main" val="2714757531"/>
                  </a:ext>
                </a:extLst>
              </a:tr>
              <a:tr h="154177">
                <a:tc>
                  <a:txBody>
                    <a:bodyPr/>
                    <a:lstStyle/>
                    <a:p>
                      <a:pPr algn="ctr" fontAlgn="ctr"/>
                      <a:r>
                        <a:rPr lang="pl-PL" sz="800" u="none" strike="noStrike">
                          <a:effectLst/>
                        </a:rPr>
                        <a:t>16</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SA139-006</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223M-006</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Pesa Bydgoszcz</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2013</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11 906 400,00</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dirty="0">
                          <a:effectLst/>
                        </a:rPr>
                        <a:t>spalinowy</a:t>
                      </a:r>
                      <a:endParaRPr lang="pl-PL" sz="800" b="0" i="0" u="none" strike="noStrike" dirty="0">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2</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134</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43,73</a:t>
                      </a:r>
                      <a:endParaRPr lang="pl-PL" sz="800" b="0" i="0" u="none" strike="noStrike">
                        <a:solidFill>
                          <a:srgbClr val="000000"/>
                        </a:solidFill>
                        <a:effectLst/>
                        <a:latin typeface="Arial Narrow" panose="020B0606020202030204" pitchFamily="34" charset="0"/>
                      </a:endParaRPr>
                    </a:p>
                  </a:txBody>
                  <a:tcPr marL="7420" marR="7420" marT="7420" marB="0" anchor="ctr"/>
                </a:tc>
                <a:extLst>
                  <a:ext uri="{0D108BD9-81ED-4DB2-BD59-A6C34878D82A}">
                    <a16:rowId xmlns:a16="http://schemas.microsoft.com/office/drawing/2014/main" val="4156850084"/>
                  </a:ext>
                </a:extLst>
              </a:tr>
              <a:tr h="154177">
                <a:tc>
                  <a:txBody>
                    <a:bodyPr/>
                    <a:lstStyle/>
                    <a:p>
                      <a:pPr algn="ctr" fontAlgn="ctr"/>
                      <a:r>
                        <a:rPr lang="pl-PL" sz="800" u="none" strike="noStrike">
                          <a:effectLst/>
                        </a:rPr>
                        <a:t>17</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SA139-031</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600-20-031</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Pesa Bydgoszcz</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2019</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17 222 000,00</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dirty="0">
                          <a:effectLst/>
                        </a:rPr>
                        <a:t>spalinowy</a:t>
                      </a:r>
                      <a:endParaRPr lang="pl-PL" sz="800" b="0" i="0" u="none" strike="noStrike" dirty="0">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2</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140</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43,73</a:t>
                      </a:r>
                      <a:endParaRPr lang="pl-PL" sz="800" b="0" i="0" u="none" strike="noStrike">
                        <a:solidFill>
                          <a:srgbClr val="000000"/>
                        </a:solidFill>
                        <a:effectLst/>
                        <a:latin typeface="Arial Narrow" panose="020B0606020202030204" pitchFamily="34" charset="0"/>
                      </a:endParaRPr>
                    </a:p>
                  </a:txBody>
                  <a:tcPr marL="7420" marR="7420" marT="7420" marB="0" anchor="ctr"/>
                </a:tc>
                <a:extLst>
                  <a:ext uri="{0D108BD9-81ED-4DB2-BD59-A6C34878D82A}">
                    <a16:rowId xmlns:a16="http://schemas.microsoft.com/office/drawing/2014/main" val="1952737107"/>
                  </a:ext>
                </a:extLst>
              </a:tr>
              <a:tr h="154177">
                <a:tc>
                  <a:txBody>
                    <a:bodyPr/>
                    <a:lstStyle/>
                    <a:p>
                      <a:pPr algn="ctr" fontAlgn="ctr"/>
                      <a:r>
                        <a:rPr lang="pl-PL" sz="800" u="none" strike="noStrike">
                          <a:effectLst/>
                        </a:rPr>
                        <a:t>18</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SA139-032</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600-20-032</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Pesa Bydgoszcz</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2019</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17 222 000,00</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spalinowy</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dirty="0">
                          <a:effectLst/>
                        </a:rPr>
                        <a:t>2</a:t>
                      </a:r>
                      <a:endParaRPr lang="pl-PL" sz="800" b="0" i="0" u="none" strike="noStrike" dirty="0">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dirty="0">
                          <a:effectLst/>
                        </a:rPr>
                        <a:t>140</a:t>
                      </a:r>
                      <a:endParaRPr lang="pl-PL" sz="800" b="0" i="0" u="none" strike="noStrike" dirty="0">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43,73</a:t>
                      </a:r>
                      <a:endParaRPr lang="pl-PL" sz="800" b="0" i="0" u="none" strike="noStrike">
                        <a:solidFill>
                          <a:srgbClr val="000000"/>
                        </a:solidFill>
                        <a:effectLst/>
                        <a:latin typeface="Arial Narrow" panose="020B0606020202030204" pitchFamily="34" charset="0"/>
                      </a:endParaRPr>
                    </a:p>
                  </a:txBody>
                  <a:tcPr marL="7420" marR="7420" marT="7420" marB="0" anchor="ctr"/>
                </a:tc>
                <a:extLst>
                  <a:ext uri="{0D108BD9-81ED-4DB2-BD59-A6C34878D82A}">
                    <a16:rowId xmlns:a16="http://schemas.microsoft.com/office/drawing/2014/main" val="2484948580"/>
                  </a:ext>
                </a:extLst>
              </a:tr>
              <a:tr h="142615">
                <a:tc>
                  <a:txBody>
                    <a:bodyPr/>
                    <a:lstStyle/>
                    <a:p>
                      <a:pPr algn="ctr" fontAlgn="ctr"/>
                      <a:r>
                        <a:rPr lang="pl-PL" sz="800" u="none" strike="noStrike">
                          <a:effectLst/>
                        </a:rPr>
                        <a:t>19</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ED78-010</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31WE-015</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Newag</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2014</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21 402 000,00</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elektryczny</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4</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dirty="0">
                          <a:effectLst/>
                        </a:rPr>
                        <a:t>208</a:t>
                      </a:r>
                      <a:endParaRPr lang="pl-PL" sz="800" b="0" i="0" u="none" strike="noStrike" dirty="0">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74,4</a:t>
                      </a:r>
                      <a:endParaRPr lang="pl-PL" sz="800" b="0" i="0" u="none" strike="noStrike">
                        <a:solidFill>
                          <a:srgbClr val="000000"/>
                        </a:solidFill>
                        <a:effectLst/>
                        <a:latin typeface="Arial Narrow" panose="020B0606020202030204" pitchFamily="34" charset="0"/>
                      </a:endParaRPr>
                    </a:p>
                  </a:txBody>
                  <a:tcPr marL="7420" marR="7420" marT="7420" marB="0" anchor="ctr"/>
                </a:tc>
                <a:extLst>
                  <a:ext uri="{0D108BD9-81ED-4DB2-BD59-A6C34878D82A}">
                    <a16:rowId xmlns:a16="http://schemas.microsoft.com/office/drawing/2014/main" val="1988293676"/>
                  </a:ext>
                </a:extLst>
              </a:tr>
              <a:tr h="142615">
                <a:tc>
                  <a:txBody>
                    <a:bodyPr/>
                    <a:lstStyle/>
                    <a:p>
                      <a:pPr algn="ctr" fontAlgn="ctr"/>
                      <a:r>
                        <a:rPr lang="pl-PL" sz="800" u="none" strike="noStrike">
                          <a:effectLst/>
                        </a:rPr>
                        <a:t>20</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ED78-014</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31WE-019</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Newag</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2015</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21 402 000,00</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elektryczny</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4</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dirty="0">
                          <a:effectLst/>
                        </a:rPr>
                        <a:t>208</a:t>
                      </a:r>
                      <a:endParaRPr lang="pl-PL" sz="800" b="0" i="0" u="none" strike="noStrike" dirty="0">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74,4</a:t>
                      </a:r>
                      <a:endParaRPr lang="pl-PL" sz="800" b="0" i="0" u="none" strike="noStrike">
                        <a:solidFill>
                          <a:srgbClr val="000000"/>
                        </a:solidFill>
                        <a:effectLst/>
                        <a:latin typeface="Arial Narrow" panose="020B0606020202030204" pitchFamily="34" charset="0"/>
                      </a:endParaRPr>
                    </a:p>
                  </a:txBody>
                  <a:tcPr marL="7420" marR="7420" marT="7420" marB="0" anchor="ctr"/>
                </a:tc>
                <a:extLst>
                  <a:ext uri="{0D108BD9-81ED-4DB2-BD59-A6C34878D82A}">
                    <a16:rowId xmlns:a16="http://schemas.microsoft.com/office/drawing/2014/main" val="1318405301"/>
                  </a:ext>
                </a:extLst>
              </a:tr>
              <a:tr h="142615">
                <a:tc>
                  <a:txBody>
                    <a:bodyPr/>
                    <a:lstStyle/>
                    <a:p>
                      <a:pPr algn="ctr" fontAlgn="ctr"/>
                      <a:r>
                        <a:rPr lang="pl-PL" sz="800" u="none" strike="noStrike">
                          <a:effectLst/>
                        </a:rPr>
                        <a:t>21</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ED78-016</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31WE-026</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Newag</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2015</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21 402 000,00</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elektryczny</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4</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dirty="0">
                          <a:effectLst/>
                        </a:rPr>
                        <a:t>208</a:t>
                      </a:r>
                      <a:endParaRPr lang="pl-PL" sz="800" b="0" i="0" u="none" strike="noStrike" dirty="0">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74,4</a:t>
                      </a:r>
                      <a:endParaRPr lang="pl-PL" sz="800" b="0" i="0" u="none" strike="noStrike">
                        <a:solidFill>
                          <a:srgbClr val="000000"/>
                        </a:solidFill>
                        <a:effectLst/>
                        <a:latin typeface="Arial Narrow" panose="020B0606020202030204" pitchFamily="34" charset="0"/>
                      </a:endParaRPr>
                    </a:p>
                  </a:txBody>
                  <a:tcPr marL="7420" marR="7420" marT="7420" marB="0" anchor="ctr"/>
                </a:tc>
                <a:extLst>
                  <a:ext uri="{0D108BD9-81ED-4DB2-BD59-A6C34878D82A}">
                    <a16:rowId xmlns:a16="http://schemas.microsoft.com/office/drawing/2014/main" val="4054625947"/>
                  </a:ext>
                </a:extLst>
              </a:tr>
              <a:tr h="142615">
                <a:tc>
                  <a:txBody>
                    <a:bodyPr/>
                    <a:lstStyle/>
                    <a:p>
                      <a:pPr algn="ctr" fontAlgn="ctr"/>
                      <a:r>
                        <a:rPr lang="pl-PL" sz="800" u="none" strike="noStrike">
                          <a:effectLst/>
                        </a:rPr>
                        <a:t>22</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SA95-001</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36WEhd-001</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Newag</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2020</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21 525 000,00</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spalinowy</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3</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dirty="0">
                          <a:effectLst/>
                        </a:rPr>
                        <a:t>160</a:t>
                      </a:r>
                      <a:endParaRPr lang="pl-PL" sz="800" b="0" i="0" u="none" strike="noStrike" dirty="0">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dirty="0">
                          <a:effectLst/>
                        </a:rPr>
                        <a:t>59,3</a:t>
                      </a:r>
                      <a:endParaRPr lang="pl-PL" sz="800" b="0" i="0" u="none" strike="noStrike" dirty="0">
                        <a:solidFill>
                          <a:srgbClr val="000000"/>
                        </a:solidFill>
                        <a:effectLst/>
                        <a:latin typeface="Arial Narrow" panose="020B0606020202030204" pitchFamily="34" charset="0"/>
                      </a:endParaRPr>
                    </a:p>
                  </a:txBody>
                  <a:tcPr marL="7420" marR="7420" marT="7420" marB="0" anchor="ctr"/>
                </a:tc>
                <a:extLst>
                  <a:ext uri="{0D108BD9-81ED-4DB2-BD59-A6C34878D82A}">
                    <a16:rowId xmlns:a16="http://schemas.microsoft.com/office/drawing/2014/main" val="2544523332"/>
                  </a:ext>
                </a:extLst>
              </a:tr>
              <a:tr h="142615">
                <a:tc>
                  <a:txBody>
                    <a:bodyPr/>
                    <a:lstStyle/>
                    <a:p>
                      <a:pPr algn="ctr" fontAlgn="ctr"/>
                      <a:r>
                        <a:rPr lang="pl-PL" sz="800" u="none" strike="noStrike">
                          <a:effectLst/>
                        </a:rPr>
                        <a:t>23</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SA95-002</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36WEhd-002</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Newag</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2020</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21 525 000,00</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spalinowy</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3</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160</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dirty="0">
                          <a:effectLst/>
                        </a:rPr>
                        <a:t>59,3</a:t>
                      </a:r>
                      <a:endParaRPr lang="pl-PL" sz="800" b="0" i="0" u="none" strike="noStrike" dirty="0">
                        <a:solidFill>
                          <a:srgbClr val="000000"/>
                        </a:solidFill>
                        <a:effectLst/>
                        <a:latin typeface="Arial Narrow" panose="020B0606020202030204" pitchFamily="34" charset="0"/>
                      </a:endParaRPr>
                    </a:p>
                  </a:txBody>
                  <a:tcPr marL="7420" marR="7420" marT="7420" marB="0" anchor="ctr"/>
                </a:tc>
                <a:extLst>
                  <a:ext uri="{0D108BD9-81ED-4DB2-BD59-A6C34878D82A}">
                    <a16:rowId xmlns:a16="http://schemas.microsoft.com/office/drawing/2014/main" val="1060784281"/>
                  </a:ext>
                </a:extLst>
              </a:tr>
              <a:tr h="148676">
                <a:tc>
                  <a:txBody>
                    <a:bodyPr/>
                    <a:lstStyle/>
                    <a:p>
                      <a:pPr algn="ctr" fontAlgn="ctr"/>
                      <a:r>
                        <a:rPr lang="pl-PL" sz="800" u="none" strike="noStrike">
                          <a:effectLst/>
                        </a:rPr>
                        <a:t>24</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dirty="0">
                          <a:effectLst/>
                        </a:rPr>
                        <a:t>227M-001</a:t>
                      </a:r>
                      <a:endParaRPr lang="pl-PL" sz="800" b="0" i="0" u="none" strike="noStrike" dirty="0">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227M-001</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H.Cegielski FPS</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2023</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dirty="0">
                          <a:effectLst/>
                        </a:rPr>
                        <a:t>35 608 500,00</a:t>
                      </a:r>
                      <a:endParaRPr lang="pl-PL" sz="800" b="0" i="0" u="none" strike="noStrike" dirty="0">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spalinowo-elektryczny</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2</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84</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dirty="0">
                          <a:effectLst/>
                        </a:rPr>
                        <a:t>53,1</a:t>
                      </a:r>
                      <a:endParaRPr lang="pl-PL" sz="800" b="0" i="0" u="none" strike="noStrike" dirty="0">
                        <a:solidFill>
                          <a:srgbClr val="000000"/>
                        </a:solidFill>
                        <a:effectLst/>
                        <a:latin typeface="Arial Narrow" panose="020B0606020202030204" pitchFamily="34" charset="0"/>
                      </a:endParaRPr>
                    </a:p>
                  </a:txBody>
                  <a:tcPr marL="7420" marR="7420" marT="7420" marB="0" anchor="ctr"/>
                </a:tc>
                <a:extLst>
                  <a:ext uri="{0D108BD9-81ED-4DB2-BD59-A6C34878D82A}">
                    <a16:rowId xmlns:a16="http://schemas.microsoft.com/office/drawing/2014/main" val="2928310972"/>
                  </a:ext>
                </a:extLst>
              </a:tr>
              <a:tr h="158797">
                <a:tc>
                  <a:txBody>
                    <a:bodyPr/>
                    <a:lstStyle/>
                    <a:p>
                      <a:pPr algn="ctr" fontAlgn="ctr"/>
                      <a:r>
                        <a:rPr lang="pl-PL" sz="800" u="none" strike="noStrike">
                          <a:effectLst/>
                        </a:rPr>
                        <a:t>25</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dirty="0">
                          <a:effectLst/>
                        </a:rPr>
                        <a:t>228M-001</a:t>
                      </a:r>
                      <a:endParaRPr lang="pl-PL" sz="800" b="0" i="0" u="none" strike="noStrike" dirty="0">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dirty="0">
                          <a:effectLst/>
                        </a:rPr>
                        <a:t>228M-001</a:t>
                      </a:r>
                      <a:endParaRPr lang="pl-PL" sz="800" b="0" i="0" u="none" strike="noStrike" dirty="0">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H.Cegielski FPS</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2023</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dirty="0">
                          <a:effectLst/>
                        </a:rPr>
                        <a:t>38 191 500,00</a:t>
                      </a:r>
                      <a:endParaRPr lang="pl-PL" sz="800" b="0" i="0" u="none" strike="noStrike" dirty="0">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dirty="0" err="1">
                          <a:effectLst/>
                        </a:rPr>
                        <a:t>spalinowo-elektryczny</a:t>
                      </a:r>
                      <a:endParaRPr lang="pl-PL" sz="800" b="0" i="0" u="none" strike="noStrike" dirty="0">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3</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a:effectLst/>
                        </a:rPr>
                        <a:t>172</a:t>
                      </a:r>
                      <a:endParaRPr lang="pl-PL" sz="800" b="0" i="0" u="none" strike="noStrike">
                        <a:solidFill>
                          <a:srgbClr val="000000"/>
                        </a:solidFill>
                        <a:effectLst/>
                        <a:latin typeface="Arial Narrow" panose="020B0606020202030204" pitchFamily="34" charset="0"/>
                      </a:endParaRPr>
                    </a:p>
                  </a:txBody>
                  <a:tcPr marL="7420" marR="7420" marT="7420" marB="0" anchor="ctr"/>
                </a:tc>
                <a:tc>
                  <a:txBody>
                    <a:bodyPr/>
                    <a:lstStyle/>
                    <a:p>
                      <a:pPr algn="ctr" fontAlgn="ctr"/>
                      <a:r>
                        <a:rPr lang="pl-PL" sz="800" u="none" strike="noStrike" dirty="0">
                          <a:effectLst/>
                        </a:rPr>
                        <a:t>78,6</a:t>
                      </a:r>
                      <a:endParaRPr lang="pl-PL" sz="800" b="0" i="0" u="none" strike="noStrike" dirty="0">
                        <a:solidFill>
                          <a:srgbClr val="000000"/>
                        </a:solidFill>
                        <a:effectLst/>
                        <a:latin typeface="Arial Narrow" panose="020B0606020202030204" pitchFamily="34" charset="0"/>
                      </a:endParaRPr>
                    </a:p>
                  </a:txBody>
                  <a:tcPr marL="7420" marR="7420" marT="7420" marB="0" anchor="ctr"/>
                </a:tc>
                <a:extLst>
                  <a:ext uri="{0D108BD9-81ED-4DB2-BD59-A6C34878D82A}">
                    <a16:rowId xmlns:a16="http://schemas.microsoft.com/office/drawing/2014/main" val="123750333"/>
                  </a:ext>
                </a:extLst>
              </a:tr>
              <a:tr h="125822">
                <a:tc gridSpan="5">
                  <a:txBody>
                    <a:bodyPr/>
                    <a:lstStyle/>
                    <a:p>
                      <a:pPr algn="r" fontAlgn="ctr"/>
                      <a:r>
                        <a:rPr lang="pl-PL" sz="800" b="1" i="0" u="none" strike="noStrike" dirty="0">
                          <a:solidFill>
                            <a:srgbClr val="000000"/>
                          </a:solidFill>
                          <a:effectLst/>
                          <a:latin typeface="+mj-lt"/>
                        </a:rPr>
                        <a:t>RAZEM</a:t>
                      </a:r>
                    </a:p>
                  </a:txBody>
                  <a:tcPr marL="7420" marR="7420" marT="7420" marB="0" anchor="ctr"/>
                </a:tc>
                <a:tc hMerge="1">
                  <a:txBody>
                    <a:bodyPr/>
                    <a:lstStyle/>
                    <a:p>
                      <a:pPr algn="ctr" fontAlgn="ctr"/>
                      <a:endParaRPr lang="pl-PL" sz="800" b="0" i="0" u="none" strike="noStrike" dirty="0">
                        <a:solidFill>
                          <a:srgbClr val="000000"/>
                        </a:solidFill>
                        <a:effectLst/>
                        <a:latin typeface="Arial Narrow" panose="020B0606020202030204" pitchFamily="34" charset="0"/>
                      </a:endParaRPr>
                    </a:p>
                  </a:txBody>
                  <a:tcPr marL="7420" marR="7420" marT="7420" marB="0" anchor="ctr"/>
                </a:tc>
                <a:tc hMerge="1">
                  <a:txBody>
                    <a:bodyPr/>
                    <a:lstStyle/>
                    <a:p>
                      <a:pPr algn="ctr" fontAlgn="ctr"/>
                      <a:endParaRPr lang="pl-PL" sz="800" b="0" i="0" u="none" strike="noStrike" dirty="0">
                        <a:solidFill>
                          <a:srgbClr val="000000"/>
                        </a:solidFill>
                        <a:effectLst/>
                        <a:latin typeface="Arial Narrow" panose="020B0606020202030204" pitchFamily="34" charset="0"/>
                      </a:endParaRPr>
                    </a:p>
                  </a:txBody>
                  <a:tcPr marL="7420" marR="7420" marT="7420" marB="0" anchor="ctr"/>
                </a:tc>
                <a:tc hMerge="1">
                  <a:txBody>
                    <a:bodyPr/>
                    <a:lstStyle/>
                    <a:p>
                      <a:pPr algn="ctr" fontAlgn="ctr"/>
                      <a:endParaRPr lang="pl-PL" sz="800" b="0" i="0" u="none" strike="noStrike" dirty="0">
                        <a:solidFill>
                          <a:srgbClr val="000000"/>
                        </a:solidFill>
                        <a:effectLst/>
                        <a:latin typeface="Arial Narrow" panose="020B0606020202030204" pitchFamily="34" charset="0"/>
                      </a:endParaRPr>
                    </a:p>
                  </a:txBody>
                  <a:tcPr marL="7420" marR="7420" marT="7420" marB="0" anchor="ctr"/>
                </a:tc>
                <a:tc hMerge="1">
                  <a:txBody>
                    <a:bodyPr/>
                    <a:lstStyle/>
                    <a:p>
                      <a:pPr algn="ctr" fontAlgn="ctr"/>
                      <a:endParaRPr lang="pl-PL" sz="800" b="0" i="0" u="none" strike="noStrike" dirty="0">
                        <a:solidFill>
                          <a:srgbClr val="000000"/>
                        </a:solidFill>
                        <a:effectLst/>
                        <a:latin typeface="Arial Narrow" panose="020B0606020202030204" pitchFamily="34" charset="0"/>
                      </a:endParaRPr>
                    </a:p>
                  </a:txBody>
                  <a:tcPr marL="7420" marR="7420" marT="7420" marB="0" anchor="ctr"/>
                </a:tc>
                <a:tc>
                  <a:txBody>
                    <a:bodyPr/>
                    <a:lstStyle/>
                    <a:p>
                      <a:pPr marL="0" algn="ctr" defTabSz="914400" rtl="0" eaLnBrk="1" fontAlgn="ctr" latinLnBrk="0" hangingPunct="1"/>
                      <a:r>
                        <a:rPr lang="pl-PL" sz="800" b="1" u="none" strike="noStrike" kern="1200" dirty="0">
                          <a:solidFill>
                            <a:schemeClr val="dk1"/>
                          </a:solidFill>
                          <a:effectLst/>
                          <a:latin typeface="+mn-lt"/>
                          <a:ea typeface="+mn-ea"/>
                          <a:cs typeface="+mn-cs"/>
                        </a:rPr>
                        <a:t>336 114 100,00</a:t>
                      </a:r>
                    </a:p>
                  </a:txBody>
                  <a:tcPr marL="7420" marR="7420" marT="7420" marB="0" anchor="ctr"/>
                </a:tc>
                <a:tc gridSpan="4">
                  <a:txBody>
                    <a:bodyPr/>
                    <a:lstStyle/>
                    <a:p>
                      <a:pPr algn="ctr" fontAlgn="ctr"/>
                      <a:endParaRPr lang="pl-PL" sz="800" b="0" i="0" u="none" strike="noStrike" dirty="0">
                        <a:solidFill>
                          <a:srgbClr val="000000"/>
                        </a:solidFill>
                        <a:effectLst/>
                        <a:latin typeface="Arial Narrow" panose="020B0606020202030204" pitchFamily="34" charset="0"/>
                      </a:endParaRPr>
                    </a:p>
                  </a:txBody>
                  <a:tcPr marL="7420" marR="7420" marT="7420" marB="0" anchor="ctr"/>
                </a:tc>
                <a:tc hMerge="1">
                  <a:txBody>
                    <a:bodyPr/>
                    <a:lstStyle/>
                    <a:p>
                      <a:pPr algn="ctr" fontAlgn="ctr"/>
                      <a:endParaRPr lang="pl-PL" sz="800" b="0" i="0" u="none" strike="noStrike" dirty="0">
                        <a:solidFill>
                          <a:srgbClr val="000000"/>
                        </a:solidFill>
                        <a:effectLst/>
                        <a:latin typeface="Arial Narrow" panose="020B0606020202030204" pitchFamily="34" charset="0"/>
                      </a:endParaRPr>
                    </a:p>
                  </a:txBody>
                  <a:tcPr marL="7420" marR="7420" marT="7420" marB="0" anchor="ctr"/>
                </a:tc>
                <a:tc hMerge="1">
                  <a:txBody>
                    <a:bodyPr/>
                    <a:lstStyle/>
                    <a:p>
                      <a:pPr algn="ctr" fontAlgn="ctr"/>
                      <a:endParaRPr lang="pl-PL" sz="800" b="0" i="0" u="none" strike="noStrike" dirty="0">
                        <a:solidFill>
                          <a:srgbClr val="000000"/>
                        </a:solidFill>
                        <a:effectLst/>
                        <a:latin typeface="Arial Narrow" panose="020B0606020202030204" pitchFamily="34" charset="0"/>
                      </a:endParaRPr>
                    </a:p>
                  </a:txBody>
                  <a:tcPr marL="7420" marR="7420" marT="7420" marB="0" anchor="ctr"/>
                </a:tc>
                <a:tc hMerge="1">
                  <a:txBody>
                    <a:bodyPr/>
                    <a:lstStyle/>
                    <a:p>
                      <a:pPr algn="ctr" fontAlgn="ctr"/>
                      <a:endParaRPr lang="pl-PL" sz="800" b="0" i="0" u="none" strike="noStrike" dirty="0">
                        <a:solidFill>
                          <a:srgbClr val="000000"/>
                        </a:solidFill>
                        <a:effectLst/>
                        <a:latin typeface="Arial Narrow" panose="020B0606020202030204" pitchFamily="34" charset="0"/>
                      </a:endParaRPr>
                    </a:p>
                  </a:txBody>
                  <a:tcPr marL="7420" marR="7420" marT="7420" marB="0" anchor="ctr"/>
                </a:tc>
                <a:extLst>
                  <a:ext uri="{0D108BD9-81ED-4DB2-BD59-A6C34878D82A}">
                    <a16:rowId xmlns:a16="http://schemas.microsoft.com/office/drawing/2014/main" val="2531269618"/>
                  </a:ext>
                </a:extLst>
              </a:tr>
            </a:tbl>
          </a:graphicData>
        </a:graphic>
      </p:graphicFrame>
    </p:spTree>
    <p:extLst>
      <p:ext uri="{BB962C8B-B14F-4D97-AF65-F5344CB8AC3E}">
        <p14:creationId xmlns:p14="http://schemas.microsoft.com/office/powerpoint/2010/main" val="4245335526"/>
      </p:ext>
    </p:extLst>
  </p:cSld>
  <p:clrMapOvr>
    <a:masterClrMapping/>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w.majdanski\Moje dokumenty\tabor\POIiŚ\grafika\DSC_0093b.jpg">
            <a:extLst>
              <a:ext uri="{FF2B5EF4-FFF2-40B4-BE49-F238E27FC236}">
                <a16:creationId xmlns:a16="http://schemas.microsoft.com/office/drawing/2014/main" id="{0D2DA3E7-E686-1ADC-192B-8C70982F3BCE}"/>
              </a:ext>
            </a:extLst>
          </p:cNvPr>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artisticBlur/>
                    </a14:imgEffect>
                    <a14:imgEffect>
                      <a14:saturation sat="400000"/>
                    </a14:imgEffect>
                    <a14:imgEffect>
                      <a14:brightnessContrast bright="40000" contrast="-40000"/>
                    </a14:imgEffect>
                  </a14:imgLayer>
                </a14:imgProps>
              </a:ext>
            </a:extLst>
          </a:blip>
          <a:srcRect/>
          <a:stretch>
            <a:fillRect/>
          </a:stretch>
        </p:blipFill>
        <p:spPr bwMode="auto">
          <a:xfrm>
            <a:off x="0" y="2254013"/>
            <a:ext cx="9144000" cy="4603987"/>
          </a:xfrm>
          <a:prstGeom prst="rect">
            <a:avLst/>
          </a:prstGeom>
          <a:noFill/>
        </p:spPr>
      </p:pic>
      <p:cxnSp>
        <p:nvCxnSpPr>
          <p:cNvPr id="6" name="Łącznik prosty 5">
            <a:extLst>
              <a:ext uri="{FF2B5EF4-FFF2-40B4-BE49-F238E27FC236}">
                <a16:creationId xmlns:a16="http://schemas.microsoft.com/office/drawing/2014/main" id="{1F93FAF6-4ECE-508F-D0D9-C718C39AD84F}"/>
              </a:ext>
            </a:extLst>
          </p:cNvPr>
          <p:cNvCxnSpPr/>
          <p:nvPr/>
        </p:nvCxnSpPr>
        <p:spPr>
          <a:xfrm>
            <a:off x="428625" y="1214438"/>
            <a:ext cx="8286750" cy="1587"/>
          </a:xfrm>
          <a:prstGeom prst="line">
            <a:avLst/>
          </a:prstGeom>
          <a:ln>
            <a:solidFill>
              <a:srgbClr val="A7C539"/>
            </a:solidFill>
          </a:ln>
        </p:spPr>
        <p:style>
          <a:lnRef idx="1">
            <a:schemeClr val="accent1"/>
          </a:lnRef>
          <a:fillRef idx="0">
            <a:schemeClr val="accent1"/>
          </a:fillRef>
          <a:effectRef idx="0">
            <a:schemeClr val="accent1"/>
          </a:effectRef>
          <a:fontRef idx="minor">
            <a:schemeClr val="tx1"/>
          </a:fontRef>
        </p:style>
      </p:cxnSp>
      <p:cxnSp>
        <p:nvCxnSpPr>
          <p:cNvPr id="8" name="Łącznik prosty 7">
            <a:extLst>
              <a:ext uri="{FF2B5EF4-FFF2-40B4-BE49-F238E27FC236}">
                <a16:creationId xmlns:a16="http://schemas.microsoft.com/office/drawing/2014/main" id="{5FFEE11F-1FEA-15C2-B9CF-BBC59CBB6C60}"/>
              </a:ext>
            </a:extLst>
          </p:cNvPr>
          <p:cNvCxnSpPr/>
          <p:nvPr/>
        </p:nvCxnSpPr>
        <p:spPr>
          <a:xfrm>
            <a:off x="428625" y="6284913"/>
            <a:ext cx="8286750" cy="1587"/>
          </a:xfrm>
          <a:prstGeom prst="line">
            <a:avLst/>
          </a:prstGeom>
          <a:ln>
            <a:solidFill>
              <a:srgbClr val="147CC1"/>
            </a:solidFill>
          </a:ln>
        </p:spPr>
        <p:style>
          <a:lnRef idx="1">
            <a:schemeClr val="accent1"/>
          </a:lnRef>
          <a:fillRef idx="0">
            <a:schemeClr val="accent1"/>
          </a:fillRef>
          <a:effectRef idx="0">
            <a:schemeClr val="accent1"/>
          </a:effectRef>
          <a:fontRef idx="minor">
            <a:schemeClr val="tx1"/>
          </a:fontRef>
        </p:style>
      </p:cxnSp>
      <p:pic>
        <p:nvPicPr>
          <p:cNvPr id="11269" name="Picture 4">
            <a:extLst>
              <a:ext uri="{FF2B5EF4-FFF2-40B4-BE49-F238E27FC236}">
                <a16:creationId xmlns:a16="http://schemas.microsoft.com/office/drawing/2014/main" id="{E5BC6313-9116-34F6-00DD-1DD8C8CF8A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113" y="285750"/>
            <a:ext cx="24288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pole tekstowe 3">
            <a:extLst>
              <a:ext uri="{FF2B5EF4-FFF2-40B4-BE49-F238E27FC236}">
                <a16:creationId xmlns:a16="http://schemas.microsoft.com/office/drawing/2014/main" id="{DB68EE27-FE3E-3AEF-6067-B280BFFD636A}"/>
              </a:ext>
            </a:extLst>
          </p:cNvPr>
          <p:cNvSpPr txBox="1">
            <a:spLocks noChangeArrowheads="1"/>
          </p:cNvSpPr>
          <p:nvPr/>
        </p:nvSpPr>
        <p:spPr bwMode="auto">
          <a:xfrm>
            <a:off x="4932040" y="483166"/>
            <a:ext cx="38687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l-PL" altLang="pl-PL" sz="1600" b="1" dirty="0">
                <a:solidFill>
                  <a:srgbClr val="0070C0"/>
                </a:solidFill>
                <a:latin typeface="Arial" panose="020B0604020202020204" pitchFamily="34" charset="0"/>
              </a:rPr>
              <a:t>Koszty utrzymania taboru kolejowego</a:t>
            </a:r>
          </a:p>
        </p:txBody>
      </p:sp>
      <p:sp>
        <p:nvSpPr>
          <p:cNvPr id="4" name="Prostokąt zaokrąglony 16">
            <a:extLst>
              <a:ext uri="{FF2B5EF4-FFF2-40B4-BE49-F238E27FC236}">
                <a16:creationId xmlns:a16="http://schemas.microsoft.com/office/drawing/2014/main" id="{F7E9482A-3683-0EBE-E6DA-E05E7C86D16A}"/>
              </a:ext>
            </a:extLst>
          </p:cNvPr>
          <p:cNvSpPr/>
          <p:nvPr/>
        </p:nvSpPr>
        <p:spPr>
          <a:xfrm>
            <a:off x="467545" y="1760796"/>
            <a:ext cx="212725" cy="21748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 name="pole tekstowe 4">
            <a:extLst>
              <a:ext uri="{FF2B5EF4-FFF2-40B4-BE49-F238E27FC236}">
                <a16:creationId xmlns:a16="http://schemas.microsoft.com/office/drawing/2014/main" id="{7FB40493-427D-6D9C-6063-D3C9ABD90D54}"/>
              </a:ext>
            </a:extLst>
          </p:cNvPr>
          <p:cNvSpPr txBox="1"/>
          <p:nvPr/>
        </p:nvSpPr>
        <p:spPr>
          <a:xfrm>
            <a:off x="910231" y="1677382"/>
            <a:ext cx="7497018" cy="3003386"/>
          </a:xfrm>
          <a:prstGeom prst="rect">
            <a:avLst/>
          </a:prstGeom>
          <a:noFill/>
        </p:spPr>
        <p:txBody>
          <a:bodyPr wrap="square">
            <a:spAutoFit/>
          </a:bodyPr>
          <a:lstStyle>
            <a:lvl1pPr>
              <a:tabLst>
                <a:tab pos="457200" algn="l"/>
              </a:tabLst>
              <a:defRPr>
                <a:solidFill>
                  <a:schemeClr val="tx1"/>
                </a:solidFill>
                <a:latin typeface="Arial" panose="020B0604020202020204" pitchFamily="34" charset="0"/>
              </a:defRPr>
            </a:lvl1pPr>
            <a:lvl2pPr marL="742950" indent="-285750">
              <a:tabLst>
                <a:tab pos="457200" algn="l"/>
              </a:tabLst>
              <a:defRPr>
                <a:solidFill>
                  <a:schemeClr val="tx1"/>
                </a:solidFill>
                <a:latin typeface="Arial" panose="020B0604020202020204" pitchFamily="34" charset="0"/>
              </a:defRPr>
            </a:lvl2pPr>
            <a:lvl3pPr marL="1143000" indent="-228600">
              <a:tabLst>
                <a:tab pos="457200" algn="l"/>
              </a:tabLst>
              <a:defRPr>
                <a:solidFill>
                  <a:schemeClr val="tx1"/>
                </a:solidFill>
                <a:latin typeface="Arial" panose="020B0604020202020204" pitchFamily="34" charset="0"/>
              </a:defRPr>
            </a:lvl3pPr>
            <a:lvl4pPr marL="1600200" indent="-228600">
              <a:tabLst>
                <a:tab pos="457200" algn="l"/>
              </a:tabLst>
              <a:defRPr>
                <a:solidFill>
                  <a:schemeClr val="tx1"/>
                </a:solidFill>
                <a:latin typeface="Arial" panose="020B0604020202020204" pitchFamily="34" charset="0"/>
              </a:defRPr>
            </a:lvl4pPr>
            <a:lvl5pPr marL="2057400" indent="-228600">
              <a:tabLst>
                <a:tab pos="4572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4572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4572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4572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algn="just">
              <a:lnSpc>
                <a:spcPts val="1900"/>
              </a:lnSpc>
              <a:spcBef>
                <a:spcPts val="600"/>
              </a:spcBef>
              <a:defRPr/>
            </a:pPr>
            <a:r>
              <a:rPr lang="pl-PL" altLang="pl-PL" sz="1600" dirty="0">
                <a:solidFill>
                  <a:srgbClr val="000000"/>
                </a:solidFill>
                <a:latin typeface="Calibri" panose="020F0502020204030204" pitchFamily="34" charset="0"/>
                <a:cs typeface="Times New Roman" panose="02020603050405020304" pitchFamily="18" charset="0"/>
              </a:rPr>
              <a:t>Umowa PSC określa podział obowiązków względem utrzymania i napraw tego taboru. </a:t>
            </a:r>
            <a:r>
              <a:rPr lang="pl-PL" altLang="pl-PL" sz="1600" dirty="0">
                <a:solidFill>
                  <a:srgbClr val="147CC1"/>
                </a:solidFill>
                <a:latin typeface="Calibri" panose="020F0502020204030204" pitchFamily="34" charset="0"/>
                <a:cs typeface="Times New Roman" panose="02020603050405020304" pitchFamily="18" charset="0"/>
              </a:rPr>
              <a:t>Za przeglądy oraz naprawy bieżące i powypadkowe odpowiada POLREGIO SA</a:t>
            </a:r>
            <a:r>
              <a:rPr lang="pl-PL" altLang="pl-PL" sz="1600" dirty="0">
                <a:solidFill>
                  <a:srgbClr val="000000"/>
                </a:solidFill>
                <a:latin typeface="Calibri" panose="020F0502020204030204" pitchFamily="34" charset="0"/>
                <a:cs typeface="Times New Roman" panose="02020603050405020304" pitchFamily="18" charset="0"/>
              </a:rPr>
              <a:t>, natomiast </a:t>
            </a:r>
            <a:r>
              <a:rPr lang="pl-PL" altLang="pl-PL" sz="1600" dirty="0">
                <a:solidFill>
                  <a:srgbClr val="A7C539"/>
                </a:solidFill>
                <a:latin typeface="Calibri" panose="020F0502020204030204" pitchFamily="34" charset="0"/>
                <a:cs typeface="Times New Roman" panose="02020603050405020304" pitchFamily="18" charset="0"/>
              </a:rPr>
              <a:t>naprawy rewizyjne i główne (nazywane formalnie przeglądami czwartego [P4] i piątego [P5] poziomu utrzymania) zleca bezpośrednio Urząd Marszałkowski</a:t>
            </a:r>
            <a:r>
              <a:rPr lang="pl-PL" altLang="pl-PL" sz="1600" dirty="0">
                <a:solidFill>
                  <a:srgbClr val="000000"/>
                </a:solidFill>
                <a:latin typeface="Calibri" panose="020F0502020204030204" pitchFamily="34" charset="0"/>
                <a:cs typeface="Times New Roman" panose="02020603050405020304" pitchFamily="18" charset="0"/>
              </a:rPr>
              <a:t> jako zadanie inwestycyjne. Odbiór czynności określonych w Dokumentacji Systemu Utrzymania przy przeglądach P4 i P5 wykonuje </a:t>
            </a:r>
            <a:r>
              <a:rPr lang="pl-PL" altLang="pl-PL" sz="1600" dirty="0">
                <a:solidFill>
                  <a:srgbClr val="147CC1"/>
                </a:solidFill>
                <a:latin typeface="Calibri" panose="020F0502020204030204" pitchFamily="34" charset="0"/>
                <a:cs typeface="Times New Roman" panose="02020603050405020304" pitchFamily="18" charset="0"/>
              </a:rPr>
              <a:t>komisarz odbiorczy POLREGIO SA</a:t>
            </a:r>
            <a:r>
              <a:rPr lang="pl-PL" altLang="pl-PL" sz="1600" dirty="0">
                <a:solidFill>
                  <a:srgbClr val="000000"/>
                </a:solidFill>
                <a:latin typeface="Calibri" panose="020F0502020204030204" pitchFamily="34" charset="0"/>
                <a:cs typeface="Times New Roman" panose="02020603050405020304" pitchFamily="18" charset="0"/>
              </a:rPr>
              <a:t>.</a:t>
            </a:r>
          </a:p>
          <a:p>
            <a:pPr algn="just">
              <a:lnSpc>
                <a:spcPts val="1900"/>
              </a:lnSpc>
              <a:spcBef>
                <a:spcPts val="600"/>
              </a:spcBef>
              <a:defRPr/>
            </a:pPr>
            <a:r>
              <a:rPr lang="pl-PL" altLang="pl-PL" sz="1600" dirty="0">
                <a:latin typeface="Calibri" panose="020F0502020204030204" pitchFamily="34" charset="0"/>
                <a:ea typeface="Calibri" panose="020F0502020204030204" pitchFamily="34" charset="0"/>
                <a:cs typeface="Times New Roman" panose="02020603050405020304" pitchFamily="18" charset="0"/>
              </a:rPr>
              <a:t>W przekazywanej POLREGIO rekompensacie ujęte są również środki przeznaczone na naprawy i utrzymanie pojazdów. </a:t>
            </a:r>
          </a:p>
          <a:p>
            <a:pPr algn="just">
              <a:lnSpc>
                <a:spcPts val="1900"/>
              </a:lnSpc>
              <a:spcBef>
                <a:spcPts val="600"/>
              </a:spcBef>
              <a:defRPr/>
            </a:pPr>
            <a:r>
              <a:rPr lang="pl-PL" altLang="pl-PL" sz="1600" dirty="0">
                <a:latin typeface="Calibri" panose="020F0502020204030204" pitchFamily="34" charset="0"/>
                <a:ea typeface="Calibri" panose="020F0502020204030204" pitchFamily="34" charset="0"/>
                <a:cs typeface="Times New Roman" panose="02020603050405020304" pitchFamily="18" charset="0"/>
              </a:rPr>
              <a:t>W samym 2024 roku na obowiązkowe przeglądy P4/P5 </a:t>
            </a:r>
            <a:r>
              <a:rPr lang="pl-PL" altLang="pl-PL" sz="1600" b="1" dirty="0">
                <a:latin typeface="Calibri" panose="020F0502020204030204" pitchFamily="34" charset="0"/>
                <a:ea typeface="Calibri" panose="020F0502020204030204" pitchFamily="34" charset="0"/>
                <a:cs typeface="Times New Roman" panose="02020603050405020304" pitchFamily="18" charset="0"/>
              </a:rPr>
              <a:t>siedmiu pojazdów</a:t>
            </a:r>
            <a:r>
              <a:rPr lang="pl-PL" altLang="pl-PL" sz="1600" dirty="0">
                <a:latin typeface="Calibri" panose="020F0502020204030204" pitchFamily="34" charset="0"/>
                <a:ea typeface="Calibri" panose="020F0502020204030204" pitchFamily="34" charset="0"/>
                <a:cs typeface="Times New Roman" panose="02020603050405020304" pitchFamily="18" charset="0"/>
              </a:rPr>
              <a:t>, Województwo Lubuskie wydatkowało blisko </a:t>
            </a:r>
            <a:r>
              <a:rPr lang="pl-PL" altLang="pl-PL" sz="1600" b="1" dirty="0">
                <a:latin typeface="Calibri" panose="020F0502020204030204" pitchFamily="34" charset="0"/>
                <a:ea typeface="Calibri" panose="020F0502020204030204" pitchFamily="34" charset="0"/>
                <a:cs typeface="Times New Roman" panose="02020603050405020304" pitchFamily="18" charset="0"/>
              </a:rPr>
              <a:t>30,8 mln zł</a:t>
            </a:r>
            <a:r>
              <a:rPr lang="pl-PL" altLang="pl-PL" sz="1600" dirty="0">
                <a:latin typeface="Calibri" panose="020F0502020204030204" pitchFamily="34" charset="0"/>
                <a:ea typeface="Calibri" panose="020F0502020204030204" pitchFamily="34" charset="0"/>
                <a:cs typeface="Times New Roman" panose="02020603050405020304" pitchFamily="18" charset="0"/>
              </a:rPr>
              <a:t>.</a:t>
            </a:r>
          </a:p>
          <a:p>
            <a:pPr algn="just">
              <a:lnSpc>
                <a:spcPts val="1900"/>
              </a:lnSpc>
              <a:spcBef>
                <a:spcPts val="600"/>
              </a:spcBef>
              <a:defRPr/>
            </a:pPr>
            <a:r>
              <a:rPr lang="pl-PL" altLang="pl-PL" sz="1600" dirty="0">
                <a:latin typeface="Calibri" panose="020F0502020204030204" pitchFamily="34" charset="0"/>
                <a:ea typeface="Calibri" panose="020F0502020204030204" pitchFamily="34" charset="0"/>
                <a:cs typeface="Times New Roman" panose="02020603050405020304" pitchFamily="18" charset="0"/>
              </a:rPr>
              <a:t>Całość kosztów eksploatacji taboru kolejowego pokrywa zatem samorząd województwa.</a:t>
            </a:r>
          </a:p>
        </p:txBody>
      </p:sp>
      <p:sp>
        <p:nvSpPr>
          <p:cNvPr id="9" name="Prostokąt zaokrąglony 16">
            <a:extLst>
              <a:ext uri="{FF2B5EF4-FFF2-40B4-BE49-F238E27FC236}">
                <a16:creationId xmlns:a16="http://schemas.microsoft.com/office/drawing/2014/main" id="{605EB990-D248-009A-C07C-376567EFD2EA}"/>
              </a:ext>
            </a:extLst>
          </p:cNvPr>
          <p:cNvSpPr/>
          <p:nvPr/>
        </p:nvSpPr>
        <p:spPr>
          <a:xfrm>
            <a:off x="467546" y="3284984"/>
            <a:ext cx="212725" cy="21748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0" name="Prostokąt zaokrąglony 16">
            <a:extLst>
              <a:ext uri="{FF2B5EF4-FFF2-40B4-BE49-F238E27FC236}">
                <a16:creationId xmlns:a16="http://schemas.microsoft.com/office/drawing/2014/main" id="{66091C26-7ACD-9869-ABC2-36916ED97FD6}"/>
              </a:ext>
            </a:extLst>
          </p:cNvPr>
          <p:cNvSpPr/>
          <p:nvPr/>
        </p:nvSpPr>
        <p:spPr>
          <a:xfrm>
            <a:off x="467858" y="3840162"/>
            <a:ext cx="212725" cy="21748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1" name="Prostokąt zaokrąglony 16">
            <a:extLst>
              <a:ext uri="{FF2B5EF4-FFF2-40B4-BE49-F238E27FC236}">
                <a16:creationId xmlns:a16="http://schemas.microsoft.com/office/drawing/2014/main" id="{46918024-847B-B7FD-E32D-5348613C6D30}"/>
              </a:ext>
            </a:extLst>
          </p:cNvPr>
          <p:cNvSpPr/>
          <p:nvPr/>
        </p:nvSpPr>
        <p:spPr>
          <a:xfrm>
            <a:off x="467544" y="4385535"/>
            <a:ext cx="212725" cy="21748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Tree>
  </p:cSld>
  <p:clrMapOvr>
    <a:masterClrMapping/>
  </p:clrMapOvr>
  <p:transition>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349A8-767B-930C-108B-CE677ADB2FA5}"/>
            </a:ext>
          </a:extLst>
        </p:cNvPr>
        <p:cNvGrpSpPr/>
        <p:nvPr/>
      </p:nvGrpSpPr>
      <p:grpSpPr>
        <a:xfrm>
          <a:off x="0" y="0"/>
          <a:ext cx="0" cy="0"/>
          <a:chOff x="0" y="0"/>
          <a:chExt cx="0" cy="0"/>
        </a:xfrm>
      </p:grpSpPr>
      <p:pic>
        <p:nvPicPr>
          <p:cNvPr id="2" name="Picture 1" descr="D:\w.majdanski\Moje dokumenty\tabor\POIiŚ\grafika\DSC_0093b.jpg">
            <a:extLst>
              <a:ext uri="{FF2B5EF4-FFF2-40B4-BE49-F238E27FC236}">
                <a16:creationId xmlns:a16="http://schemas.microsoft.com/office/drawing/2014/main" id="{1EA96A6B-2F5E-2EF1-7A76-777B288BB170}"/>
              </a:ext>
            </a:extLst>
          </p:cNvPr>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artisticBlur/>
                    </a14:imgEffect>
                    <a14:imgEffect>
                      <a14:saturation sat="400000"/>
                    </a14:imgEffect>
                    <a14:imgEffect>
                      <a14:brightnessContrast bright="40000" contrast="-40000"/>
                    </a14:imgEffect>
                  </a14:imgLayer>
                </a14:imgProps>
              </a:ext>
            </a:extLst>
          </a:blip>
          <a:srcRect/>
          <a:stretch>
            <a:fillRect/>
          </a:stretch>
        </p:blipFill>
        <p:spPr bwMode="auto">
          <a:xfrm>
            <a:off x="0" y="2254013"/>
            <a:ext cx="9144000" cy="4603987"/>
          </a:xfrm>
          <a:prstGeom prst="rect">
            <a:avLst/>
          </a:prstGeom>
          <a:noFill/>
        </p:spPr>
      </p:pic>
      <p:cxnSp>
        <p:nvCxnSpPr>
          <p:cNvPr id="6" name="Łącznik prosty 5">
            <a:extLst>
              <a:ext uri="{FF2B5EF4-FFF2-40B4-BE49-F238E27FC236}">
                <a16:creationId xmlns:a16="http://schemas.microsoft.com/office/drawing/2014/main" id="{808F45DB-6A0B-D2D6-37FF-BF465645A065}"/>
              </a:ext>
            </a:extLst>
          </p:cNvPr>
          <p:cNvCxnSpPr/>
          <p:nvPr/>
        </p:nvCxnSpPr>
        <p:spPr>
          <a:xfrm>
            <a:off x="428625" y="1214438"/>
            <a:ext cx="8286750" cy="1587"/>
          </a:xfrm>
          <a:prstGeom prst="line">
            <a:avLst/>
          </a:prstGeom>
          <a:ln>
            <a:solidFill>
              <a:srgbClr val="A7C539"/>
            </a:solidFill>
          </a:ln>
        </p:spPr>
        <p:style>
          <a:lnRef idx="1">
            <a:schemeClr val="accent1"/>
          </a:lnRef>
          <a:fillRef idx="0">
            <a:schemeClr val="accent1"/>
          </a:fillRef>
          <a:effectRef idx="0">
            <a:schemeClr val="accent1"/>
          </a:effectRef>
          <a:fontRef idx="minor">
            <a:schemeClr val="tx1"/>
          </a:fontRef>
        </p:style>
      </p:cxnSp>
      <p:cxnSp>
        <p:nvCxnSpPr>
          <p:cNvPr id="8" name="Łącznik prosty 7">
            <a:extLst>
              <a:ext uri="{FF2B5EF4-FFF2-40B4-BE49-F238E27FC236}">
                <a16:creationId xmlns:a16="http://schemas.microsoft.com/office/drawing/2014/main" id="{5614EC16-EE8D-3C6E-DFB7-5D0734EB58AF}"/>
              </a:ext>
            </a:extLst>
          </p:cNvPr>
          <p:cNvCxnSpPr/>
          <p:nvPr/>
        </p:nvCxnSpPr>
        <p:spPr>
          <a:xfrm>
            <a:off x="428625" y="6284913"/>
            <a:ext cx="8286750" cy="1587"/>
          </a:xfrm>
          <a:prstGeom prst="line">
            <a:avLst/>
          </a:prstGeom>
          <a:ln>
            <a:solidFill>
              <a:srgbClr val="147CC1"/>
            </a:solidFill>
          </a:ln>
        </p:spPr>
        <p:style>
          <a:lnRef idx="1">
            <a:schemeClr val="accent1"/>
          </a:lnRef>
          <a:fillRef idx="0">
            <a:schemeClr val="accent1"/>
          </a:fillRef>
          <a:effectRef idx="0">
            <a:schemeClr val="accent1"/>
          </a:effectRef>
          <a:fontRef idx="minor">
            <a:schemeClr val="tx1"/>
          </a:fontRef>
        </p:style>
      </p:cxnSp>
      <p:pic>
        <p:nvPicPr>
          <p:cNvPr id="11269" name="Picture 4">
            <a:extLst>
              <a:ext uri="{FF2B5EF4-FFF2-40B4-BE49-F238E27FC236}">
                <a16:creationId xmlns:a16="http://schemas.microsoft.com/office/drawing/2014/main" id="{8ED7E751-0E50-B9B9-9CDF-E62519AB5A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113" y="285750"/>
            <a:ext cx="24288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pole tekstowe 3">
            <a:extLst>
              <a:ext uri="{FF2B5EF4-FFF2-40B4-BE49-F238E27FC236}">
                <a16:creationId xmlns:a16="http://schemas.microsoft.com/office/drawing/2014/main" id="{3F32D770-D266-DD99-9BA4-F188B8B73546}"/>
              </a:ext>
            </a:extLst>
          </p:cNvPr>
          <p:cNvSpPr txBox="1">
            <a:spLocks noChangeArrowheads="1"/>
          </p:cNvSpPr>
          <p:nvPr/>
        </p:nvSpPr>
        <p:spPr bwMode="auto">
          <a:xfrm>
            <a:off x="5076056" y="473661"/>
            <a:ext cx="381386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l-PL" altLang="pl-PL" sz="1600" b="1" dirty="0">
                <a:solidFill>
                  <a:srgbClr val="0070C0"/>
                </a:solidFill>
                <a:latin typeface="Arial" panose="020B0604020202020204" pitchFamily="34" charset="0"/>
              </a:rPr>
              <a:t>Problemy z realizacją umowy PSC (1)</a:t>
            </a:r>
          </a:p>
        </p:txBody>
      </p:sp>
      <p:sp>
        <p:nvSpPr>
          <p:cNvPr id="4" name="Prostokąt zaokrąglony 16">
            <a:extLst>
              <a:ext uri="{FF2B5EF4-FFF2-40B4-BE49-F238E27FC236}">
                <a16:creationId xmlns:a16="http://schemas.microsoft.com/office/drawing/2014/main" id="{0757571E-0A51-2003-9428-3AE218AF5B4E}"/>
              </a:ext>
            </a:extLst>
          </p:cNvPr>
          <p:cNvSpPr/>
          <p:nvPr/>
        </p:nvSpPr>
        <p:spPr>
          <a:xfrm>
            <a:off x="457882" y="1496190"/>
            <a:ext cx="212725" cy="21748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 name="pole tekstowe 4">
            <a:extLst>
              <a:ext uri="{FF2B5EF4-FFF2-40B4-BE49-F238E27FC236}">
                <a16:creationId xmlns:a16="http://schemas.microsoft.com/office/drawing/2014/main" id="{CDA83E96-2F2A-4BF8-1DCE-39A973363C75}"/>
              </a:ext>
            </a:extLst>
          </p:cNvPr>
          <p:cNvSpPr txBox="1"/>
          <p:nvPr/>
        </p:nvSpPr>
        <p:spPr>
          <a:xfrm>
            <a:off x="900568" y="1412776"/>
            <a:ext cx="7811404" cy="1066959"/>
          </a:xfrm>
          <a:prstGeom prst="rect">
            <a:avLst/>
          </a:prstGeom>
          <a:noFill/>
        </p:spPr>
        <p:txBody>
          <a:bodyPr wrap="square">
            <a:spAutoFit/>
          </a:bodyPr>
          <a:lstStyle>
            <a:lvl1pPr>
              <a:tabLst>
                <a:tab pos="457200" algn="l"/>
              </a:tabLst>
              <a:defRPr>
                <a:solidFill>
                  <a:schemeClr val="tx1"/>
                </a:solidFill>
                <a:latin typeface="Arial" panose="020B0604020202020204" pitchFamily="34" charset="0"/>
              </a:defRPr>
            </a:lvl1pPr>
            <a:lvl2pPr marL="742950" indent="-285750">
              <a:tabLst>
                <a:tab pos="457200" algn="l"/>
              </a:tabLst>
              <a:defRPr>
                <a:solidFill>
                  <a:schemeClr val="tx1"/>
                </a:solidFill>
                <a:latin typeface="Arial" panose="020B0604020202020204" pitchFamily="34" charset="0"/>
              </a:defRPr>
            </a:lvl2pPr>
            <a:lvl3pPr marL="1143000" indent="-228600">
              <a:tabLst>
                <a:tab pos="457200" algn="l"/>
              </a:tabLst>
              <a:defRPr>
                <a:solidFill>
                  <a:schemeClr val="tx1"/>
                </a:solidFill>
                <a:latin typeface="Arial" panose="020B0604020202020204" pitchFamily="34" charset="0"/>
              </a:defRPr>
            </a:lvl3pPr>
            <a:lvl4pPr marL="1600200" indent="-228600">
              <a:tabLst>
                <a:tab pos="457200" algn="l"/>
              </a:tabLst>
              <a:defRPr>
                <a:solidFill>
                  <a:schemeClr val="tx1"/>
                </a:solidFill>
                <a:latin typeface="Arial" panose="020B0604020202020204" pitchFamily="34" charset="0"/>
              </a:defRPr>
            </a:lvl4pPr>
            <a:lvl5pPr marL="2057400" indent="-228600">
              <a:tabLst>
                <a:tab pos="4572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4572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4572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4572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algn="just">
              <a:lnSpc>
                <a:spcPts val="1900"/>
              </a:lnSpc>
              <a:spcBef>
                <a:spcPts val="600"/>
              </a:spcBef>
              <a:defRPr/>
            </a:pPr>
            <a:r>
              <a:rPr lang="pl-PL" altLang="pl-PL" sz="1600" dirty="0">
                <a:solidFill>
                  <a:srgbClr val="000000"/>
                </a:solidFill>
                <a:latin typeface="Calibri" panose="020F0502020204030204" pitchFamily="34" charset="0"/>
                <a:cs typeface="Times New Roman" panose="02020603050405020304" pitchFamily="18" charset="0"/>
              </a:rPr>
              <a:t>Jakość świadczonych przez POLREGIO usług przewozowych jest w ostatnich latach bardzo niska, co przejawia się w dużej liczbie </a:t>
            </a:r>
            <a:r>
              <a:rPr lang="pl-PL" altLang="pl-PL" sz="1600" b="1" dirty="0">
                <a:solidFill>
                  <a:srgbClr val="147CC1"/>
                </a:solidFill>
                <a:latin typeface="Calibri" panose="020F0502020204030204" pitchFamily="34" charset="0"/>
                <a:cs typeface="Times New Roman" panose="02020603050405020304" pitchFamily="18" charset="0"/>
              </a:rPr>
              <a:t>opóźnień, odwołań i niewłaściwych zestawień </a:t>
            </a:r>
            <a:r>
              <a:rPr lang="pl-PL" altLang="pl-PL" sz="1600" dirty="0">
                <a:solidFill>
                  <a:srgbClr val="000000"/>
                </a:solidFill>
                <a:latin typeface="Calibri" panose="020F0502020204030204" pitchFamily="34" charset="0"/>
                <a:cs typeface="Times New Roman" panose="02020603050405020304" pitchFamily="18" charset="0"/>
              </a:rPr>
              <a:t>składów pociągów. Główną przyczyną tej sytuacji jest ograniczona dostępność taboru kolejowego, wynikająca z problemów operatora z ich </a:t>
            </a:r>
            <a:r>
              <a:rPr lang="pl-PL" altLang="pl-PL" sz="1600" b="1" dirty="0">
                <a:solidFill>
                  <a:srgbClr val="147CC1"/>
                </a:solidFill>
                <a:latin typeface="Calibri" panose="020F0502020204030204" pitchFamily="34" charset="0"/>
                <a:cs typeface="Times New Roman" panose="02020603050405020304" pitchFamily="18" charset="0"/>
              </a:rPr>
              <a:t>właściwym utrzymaniem</a:t>
            </a:r>
            <a:r>
              <a:rPr lang="pl-PL" altLang="pl-PL" sz="1600" dirty="0">
                <a:solidFill>
                  <a:srgbClr val="000000"/>
                </a:solidFill>
                <a:latin typeface="Calibri" panose="020F0502020204030204" pitchFamily="34" charset="0"/>
                <a:cs typeface="Times New Roman" panose="02020603050405020304" pitchFamily="18" charset="0"/>
              </a:rPr>
              <a:t>.</a:t>
            </a:r>
          </a:p>
        </p:txBody>
      </p:sp>
      <p:graphicFrame>
        <p:nvGraphicFramePr>
          <p:cNvPr id="7" name="Wykres 6">
            <a:extLst>
              <a:ext uri="{FF2B5EF4-FFF2-40B4-BE49-F238E27FC236}">
                <a16:creationId xmlns:a16="http://schemas.microsoft.com/office/drawing/2014/main" id="{516E0822-E22D-6E70-B8DA-C43C8A296B2D}"/>
              </a:ext>
            </a:extLst>
          </p:cNvPr>
          <p:cNvGraphicFramePr>
            <a:graphicFrameLocks/>
          </p:cNvGraphicFramePr>
          <p:nvPr>
            <p:extLst>
              <p:ext uri="{D42A27DB-BD31-4B8C-83A1-F6EECF244321}">
                <p14:modId xmlns:p14="http://schemas.microsoft.com/office/powerpoint/2010/main" val="1192343005"/>
              </p:ext>
            </p:extLst>
          </p:nvPr>
        </p:nvGraphicFramePr>
        <p:xfrm>
          <a:off x="971600" y="2683388"/>
          <a:ext cx="7811403" cy="3595638"/>
        </p:xfrm>
        <a:graphic>
          <a:graphicData uri="http://schemas.openxmlformats.org/drawingml/2006/chart">
            <c:chart xmlns:c="http://schemas.openxmlformats.org/drawingml/2006/chart" xmlns:r="http://schemas.openxmlformats.org/officeDocument/2006/relationships" r:id="rId5"/>
          </a:graphicData>
        </a:graphic>
      </p:graphicFrame>
      <p:sp>
        <p:nvSpPr>
          <p:cNvPr id="9" name="pole tekstowe 1">
            <a:extLst>
              <a:ext uri="{FF2B5EF4-FFF2-40B4-BE49-F238E27FC236}">
                <a16:creationId xmlns:a16="http://schemas.microsoft.com/office/drawing/2014/main" id="{51DDBE3E-2F6F-4E4A-3E17-AA05A609ACE9}"/>
              </a:ext>
            </a:extLst>
          </p:cNvPr>
          <p:cNvSpPr txBox="1"/>
          <p:nvPr/>
        </p:nvSpPr>
        <p:spPr>
          <a:xfrm>
            <a:off x="2627784" y="2536418"/>
            <a:ext cx="4138995" cy="339129"/>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0"/>
            <a:r>
              <a:rPr lang="pl-PL" sz="1200" b="1" i="0" baseline="0" dirty="0">
                <a:effectLst/>
              </a:rPr>
              <a:t>Opóźnienia, odwołania i niewłaściwe zestawienia w kwartałach</a:t>
            </a:r>
            <a:endParaRPr lang="pl-PL" sz="1200" b="1" dirty="0">
              <a:effectLst/>
            </a:endParaRPr>
          </a:p>
        </p:txBody>
      </p:sp>
    </p:spTree>
    <p:extLst>
      <p:ext uri="{BB962C8B-B14F-4D97-AF65-F5344CB8AC3E}">
        <p14:creationId xmlns:p14="http://schemas.microsoft.com/office/powerpoint/2010/main" val="2965511380"/>
      </p:ext>
    </p:extLst>
  </p:cSld>
  <p:clrMapOvr>
    <a:masterClrMapping/>
  </p:clrMapOvr>
  <p:transition>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F04176-C711-C84A-DE98-EEE29BBA9605}"/>
            </a:ext>
          </a:extLst>
        </p:cNvPr>
        <p:cNvGrpSpPr/>
        <p:nvPr/>
      </p:nvGrpSpPr>
      <p:grpSpPr>
        <a:xfrm>
          <a:off x="0" y="0"/>
          <a:ext cx="0" cy="0"/>
          <a:chOff x="0" y="0"/>
          <a:chExt cx="0" cy="0"/>
        </a:xfrm>
      </p:grpSpPr>
      <p:pic>
        <p:nvPicPr>
          <p:cNvPr id="2" name="Picture 1" descr="D:\w.majdanski\Moje dokumenty\tabor\POIiŚ\grafika\DSC_0093b.jpg">
            <a:extLst>
              <a:ext uri="{FF2B5EF4-FFF2-40B4-BE49-F238E27FC236}">
                <a16:creationId xmlns:a16="http://schemas.microsoft.com/office/drawing/2014/main" id="{8573B575-DD65-085F-992C-D307EA8C3344}"/>
              </a:ext>
            </a:extLst>
          </p:cNvPr>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artisticBlur/>
                    </a14:imgEffect>
                    <a14:imgEffect>
                      <a14:saturation sat="400000"/>
                    </a14:imgEffect>
                    <a14:imgEffect>
                      <a14:brightnessContrast bright="40000" contrast="-40000"/>
                    </a14:imgEffect>
                  </a14:imgLayer>
                </a14:imgProps>
              </a:ext>
            </a:extLst>
          </a:blip>
          <a:srcRect/>
          <a:stretch>
            <a:fillRect/>
          </a:stretch>
        </p:blipFill>
        <p:spPr bwMode="auto">
          <a:xfrm>
            <a:off x="0" y="2254013"/>
            <a:ext cx="9144000" cy="4603987"/>
          </a:xfrm>
          <a:prstGeom prst="rect">
            <a:avLst/>
          </a:prstGeom>
          <a:noFill/>
        </p:spPr>
      </p:pic>
      <p:cxnSp>
        <p:nvCxnSpPr>
          <p:cNvPr id="6" name="Łącznik prosty 5">
            <a:extLst>
              <a:ext uri="{FF2B5EF4-FFF2-40B4-BE49-F238E27FC236}">
                <a16:creationId xmlns:a16="http://schemas.microsoft.com/office/drawing/2014/main" id="{B7A6B6FE-827A-DF87-0730-F3CD879751DB}"/>
              </a:ext>
            </a:extLst>
          </p:cNvPr>
          <p:cNvCxnSpPr/>
          <p:nvPr/>
        </p:nvCxnSpPr>
        <p:spPr>
          <a:xfrm>
            <a:off x="428625" y="1214438"/>
            <a:ext cx="8286750" cy="1587"/>
          </a:xfrm>
          <a:prstGeom prst="line">
            <a:avLst/>
          </a:prstGeom>
          <a:ln>
            <a:solidFill>
              <a:srgbClr val="A7C539"/>
            </a:solidFill>
          </a:ln>
        </p:spPr>
        <p:style>
          <a:lnRef idx="1">
            <a:schemeClr val="accent1"/>
          </a:lnRef>
          <a:fillRef idx="0">
            <a:schemeClr val="accent1"/>
          </a:fillRef>
          <a:effectRef idx="0">
            <a:schemeClr val="accent1"/>
          </a:effectRef>
          <a:fontRef idx="minor">
            <a:schemeClr val="tx1"/>
          </a:fontRef>
        </p:style>
      </p:cxnSp>
      <p:cxnSp>
        <p:nvCxnSpPr>
          <p:cNvPr id="8" name="Łącznik prosty 7">
            <a:extLst>
              <a:ext uri="{FF2B5EF4-FFF2-40B4-BE49-F238E27FC236}">
                <a16:creationId xmlns:a16="http://schemas.microsoft.com/office/drawing/2014/main" id="{A0F974C4-CFA5-D49F-46D6-D224BDE637D5}"/>
              </a:ext>
            </a:extLst>
          </p:cNvPr>
          <p:cNvCxnSpPr/>
          <p:nvPr/>
        </p:nvCxnSpPr>
        <p:spPr>
          <a:xfrm>
            <a:off x="428625" y="6284913"/>
            <a:ext cx="8286750" cy="1587"/>
          </a:xfrm>
          <a:prstGeom prst="line">
            <a:avLst/>
          </a:prstGeom>
          <a:ln>
            <a:solidFill>
              <a:srgbClr val="147CC1"/>
            </a:solidFill>
          </a:ln>
        </p:spPr>
        <p:style>
          <a:lnRef idx="1">
            <a:schemeClr val="accent1"/>
          </a:lnRef>
          <a:fillRef idx="0">
            <a:schemeClr val="accent1"/>
          </a:fillRef>
          <a:effectRef idx="0">
            <a:schemeClr val="accent1"/>
          </a:effectRef>
          <a:fontRef idx="minor">
            <a:schemeClr val="tx1"/>
          </a:fontRef>
        </p:style>
      </p:cxnSp>
      <p:pic>
        <p:nvPicPr>
          <p:cNvPr id="11269" name="Picture 4">
            <a:extLst>
              <a:ext uri="{FF2B5EF4-FFF2-40B4-BE49-F238E27FC236}">
                <a16:creationId xmlns:a16="http://schemas.microsoft.com/office/drawing/2014/main" id="{50F7E62C-7CD6-8211-8B18-247DDC48CF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113" y="285750"/>
            <a:ext cx="24288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pole tekstowe 3">
            <a:extLst>
              <a:ext uri="{FF2B5EF4-FFF2-40B4-BE49-F238E27FC236}">
                <a16:creationId xmlns:a16="http://schemas.microsoft.com/office/drawing/2014/main" id="{3D54EF93-97A8-AF8A-8591-75C20D388A0B}"/>
              </a:ext>
            </a:extLst>
          </p:cNvPr>
          <p:cNvSpPr txBox="1">
            <a:spLocks noChangeArrowheads="1"/>
          </p:cNvSpPr>
          <p:nvPr/>
        </p:nvSpPr>
        <p:spPr bwMode="auto">
          <a:xfrm>
            <a:off x="5076056" y="473661"/>
            <a:ext cx="381386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l-PL" altLang="pl-PL" sz="1600" b="1" dirty="0">
                <a:solidFill>
                  <a:srgbClr val="0070C0"/>
                </a:solidFill>
                <a:latin typeface="Arial" panose="020B0604020202020204" pitchFamily="34" charset="0"/>
              </a:rPr>
              <a:t>Problemy z realizacją umowy PSC (2)</a:t>
            </a:r>
          </a:p>
        </p:txBody>
      </p:sp>
      <p:graphicFrame>
        <p:nvGraphicFramePr>
          <p:cNvPr id="3" name="Wykres 2">
            <a:extLst>
              <a:ext uri="{FF2B5EF4-FFF2-40B4-BE49-F238E27FC236}">
                <a16:creationId xmlns:a16="http://schemas.microsoft.com/office/drawing/2014/main" id="{18DA7D3D-3E29-AFF3-5164-4E60F6E51A9B}"/>
              </a:ext>
            </a:extLst>
          </p:cNvPr>
          <p:cNvGraphicFramePr>
            <a:graphicFrameLocks/>
          </p:cNvGraphicFramePr>
          <p:nvPr>
            <p:extLst>
              <p:ext uri="{D42A27DB-BD31-4B8C-83A1-F6EECF244321}">
                <p14:modId xmlns:p14="http://schemas.microsoft.com/office/powerpoint/2010/main" val="3146996402"/>
              </p:ext>
            </p:extLst>
          </p:nvPr>
        </p:nvGraphicFramePr>
        <p:xfrm>
          <a:off x="57149" y="1135533"/>
          <a:ext cx="9029701" cy="49577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0311310"/>
      </p:ext>
    </p:extLst>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18B5D-4666-E453-FF01-16DAB65B0991}"/>
            </a:ext>
          </a:extLst>
        </p:cNvPr>
        <p:cNvGrpSpPr/>
        <p:nvPr/>
      </p:nvGrpSpPr>
      <p:grpSpPr>
        <a:xfrm>
          <a:off x="0" y="0"/>
          <a:ext cx="0" cy="0"/>
          <a:chOff x="0" y="0"/>
          <a:chExt cx="0" cy="0"/>
        </a:xfrm>
      </p:grpSpPr>
      <p:pic>
        <p:nvPicPr>
          <p:cNvPr id="2" name="Picture 1" descr="D:\w.majdanski\Moje dokumenty\tabor\POIiŚ\grafika\DSC_0093b.jpg">
            <a:extLst>
              <a:ext uri="{FF2B5EF4-FFF2-40B4-BE49-F238E27FC236}">
                <a16:creationId xmlns:a16="http://schemas.microsoft.com/office/drawing/2014/main" id="{5853C39E-3B36-0F5C-C73B-5B0BAE8CDBC6}"/>
              </a:ext>
            </a:extLst>
          </p:cNvPr>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artisticBlur/>
                    </a14:imgEffect>
                    <a14:imgEffect>
                      <a14:saturation sat="400000"/>
                    </a14:imgEffect>
                    <a14:imgEffect>
                      <a14:brightnessContrast bright="40000" contrast="-40000"/>
                    </a14:imgEffect>
                  </a14:imgLayer>
                </a14:imgProps>
              </a:ext>
            </a:extLst>
          </a:blip>
          <a:srcRect/>
          <a:stretch>
            <a:fillRect/>
          </a:stretch>
        </p:blipFill>
        <p:spPr bwMode="auto">
          <a:xfrm>
            <a:off x="0" y="2254013"/>
            <a:ext cx="9144000" cy="4603987"/>
          </a:xfrm>
          <a:prstGeom prst="rect">
            <a:avLst/>
          </a:prstGeom>
          <a:noFill/>
        </p:spPr>
      </p:pic>
      <p:cxnSp>
        <p:nvCxnSpPr>
          <p:cNvPr id="6" name="Łącznik prosty 5">
            <a:extLst>
              <a:ext uri="{FF2B5EF4-FFF2-40B4-BE49-F238E27FC236}">
                <a16:creationId xmlns:a16="http://schemas.microsoft.com/office/drawing/2014/main" id="{20057788-EE83-07AA-0C91-59F068896CC9}"/>
              </a:ext>
            </a:extLst>
          </p:cNvPr>
          <p:cNvCxnSpPr/>
          <p:nvPr/>
        </p:nvCxnSpPr>
        <p:spPr>
          <a:xfrm>
            <a:off x="428625" y="1214438"/>
            <a:ext cx="8286750" cy="1587"/>
          </a:xfrm>
          <a:prstGeom prst="line">
            <a:avLst/>
          </a:prstGeom>
          <a:ln>
            <a:solidFill>
              <a:srgbClr val="A7C539"/>
            </a:solidFill>
          </a:ln>
        </p:spPr>
        <p:style>
          <a:lnRef idx="1">
            <a:schemeClr val="accent1"/>
          </a:lnRef>
          <a:fillRef idx="0">
            <a:schemeClr val="accent1"/>
          </a:fillRef>
          <a:effectRef idx="0">
            <a:schemeClr val="accent1"/>
          </a:effectRef>
          <a:fontRef idx="minor">
            <a:schemeClr val="tx1"/>
          </a:fontRef>
        </p:style>
      </p:cxnSp>
      <p:cxnSp>
        <p:nvCxnSpPr>
          <p:cNvPr id="8" name="Łącznik prosty 7">
            <a:extLst>
              <a:ext uri="{FF2B5EF4-FFF2-40B4-BE49-F238E27FC236}">
                <a16:creationId xmlns:a16="http://schemas.microsoft.com/office/drawing/2014/main" id="{8AD4DFAB-A676-494A-B5F2-6C637A44C919}"/>
              </a:ext>
            </a:extLst>
          </p:cNvPr>
          <p:cNvCxnSpPr/>
          <p:nvPr/>
        </p:nvCxnSpPr>
        <p:spPr>
          <a:xfrm>
            <a:off x="428625" y="6284913"/>
            <a:ext cx="8286750" cy="1587"/>
          </a:xfrm>
          <a:prstGeom prst="line">
            <a:avLst/>
          </a:prstGeom>
          <a:ln>
            <a:solidFill>
              <a:srgbClr val="147CC1"/>
            </a:solidFill>
          </a:ln>
        </p:spPr>
        <p:style>
          <a:lnRef idx="1">
            <a:schemeClr val="accent1"/>
          </a:lnRef>
          <a:fillRef idx="0">
            <a:schemeClr val="accent1"/>
          </a:fillRef>
          <a:effectRef idx="0">
            <a:schemeClr val="accent1"/>
          </a:effectRef>
          <a:fontRef idx="minor">
            <a:schemeClr val="tx1"/>
          </a:fontRef>
        </p:style>
      </p:cxnSp>
      <p:pic>
        <p:nvPicPr>
          <p:cNvPr id="11269" name="Picture 4">
            <a:extLst>
              <a:ext uri="{FF2B5EF4-FFF2-40B4-BE49-F238E27FC236}">
                <a16:creationId xmlns:a16="http://schemas.microsoft.com/office/drawing/2014/main" id="{1E86C0C3-A52C-5EC6-9C4F-2C9F805A07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113" y="285750"/>
            <a:ext cx="24288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pole tekstowe 3">
            <a:extLst>
              <a:ext uri="{FF2B5EF4-FFF2-40B4-BE49-F238E27FC236}">
                <a16:creationId xmlns:a16="http://schemas.microsoft.com/office/drawing/2014/main" id="{A9F4B19F-9F8B-E11C-7307-4859F7C6843C}"/>
              </a:ext>
            </a:extLst>
          </p:cNvPr>
          <p:cNvSpPr txBox="1">
            <a:spLocks noChangeArrowheads="1"/>
          </p:cNvSpPr>
          <p:nvPr/>
        </p:nvSpPr>
        <p:spPr bwMode="auto">
          <a:xfrm>
            <a:off x="5076056" y="473661"/>
            <a:ext cx="381386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l-PL" altLang="pl-PL" sz="1600" b="1" dirty="0">
                <a:solidFill>
                  <a:srgbClr val="0070C0"/>
                </a:solidFill>
                <a:latin typeface="Arial" panose="020B0604020202020204" pitchFamily="34" charset="0"/>
              </a:rPr>
              <a:t>Problemy z realizacją umowy PSC (3)</a:t>
            </a:r>
          </a:p>
        </p:txBody>
      </p:sp>
      <p:graphicFrame>
        <p:nvGraphicFramePr>
          <p:cNvPr id="4" name="Wykres 3">
            <a:extLst>
              <a:ext uri="{FF2B5EF4-FFF2-40B4-BE49-F238E27FC236}">
                <a16:creationId xmlns:a16="http://schemas.microsoft.com/office/drawing/2014/main" id="{91E647BA-A8F0-4681-AF96-1C96CEE86F65}"/>
              </a:ext>
            </a:extLst>
          </p:cNvPr>
          <p:cNvGraphicFramePr>
            <a:graphicFrameLocks/>
          </p:cNvGraphicFramePr>
          <p:nvPr>
            <p:extLst>
              <p:ext uri="{D42A27DB-BD31-4B8C-83A1-F6EECF244321}">
                <p14:modId xmlns:p14="http://schemas.microsoft.com/office/powerpoint/2010/main" val="1284256651"/>
              </p:ext>
            </p:extLst>
          </p:nvPr>
        </p:nvGraphicFramePr>
        <p:xfrm>
          <a:off x="57150" y="1124744"/>
          <a:ext cx="9029700" cy="498157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78287152"/>
      </p:ext>
    </p:extLst>
  </p:cSld>
  <p:clrMapOvr>
    <a:masterClrMapping/>
  </p:clrMapOvr>
  <p:transition>
    <p:wipe/>
  </p:transition>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6321</TotalTime>
  <Words>3458</Words>
  <Application>Microsoft Office PowerPoint</Application>
  <PresentationFormat>Pokaz na ekranie (4:3)</PresentationFormat>
  <Paragraphs>608</Paragraphs>
  <Slides>46</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46</vt:i4>
      </vt:variant>
    </vt:vector>
  </HeadingPairs>
  <TitlesOfParts>
    <vt:vector size="52" baseType="lpstr">
      <vt:lpstr>Arial</vt:lpstr>
      <vt:lpstr>Arial Narrow</vt:lpstr>
      <vt:lpstr>Calibri</vt:lpstr>
      <vt:lpstr>Czcionka tekstu podstawowego</vt:lpstr>
      <vt:lpstr>Times New Roman</vt: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Dynamika zmian w przewozach pasażerskich na liniach użyteczności publicznej</vt:lpstr>
      <vt:lpstr>Dynamika zmian w przewozach pasażerskich na liniach użyteczności publicznej</vt:lpstr>
      <vt:lpstr>Dynamika zmian w przewozach pasażerskich na liniach użyteczności publicznej</vt:lpstr>
      <vt:lpstr>Dynamika zmian w przewozach pasażerskich na liniach użyteczności publicznej</vt:lpstr>
      <vt:lpstr>Dynamika zmian w przewozach pasażerskich na liniach użyteczności publicznej</vt:lpstr>
      <vt:lpstr>Dynamika zmian w przewozach pasażerskich na liniach użyteczności publicznej</vt:lpstr>
      <vt:lpstr>Dynamika zmian w przewozach pasażerskich na liniach użyteczności publicznej</vt:lpstr>
      <vt:lpstr>Dynamika zmian w przewozach pasażerskich na liniach użyteczności publicznej</vt:lpstr>
      <vt:lpstr>Dynamika zmian w przewozach pasażerskich na liniach użyteczności publicznej</vt:lpstr>
      <vt:lpstr>Dynamika zmian w przewozach pasażerskich na liniach użyteczności publicznej</vt:lpstr>
      <vt:lpstr>Dynamika zmian w przewozach pasażerskich na liniach użyteczności publicznej</vt:lpstr>
      <vt:lpstr>Dynamika zmian w przewozach pasażerskich na liniach użyteczności publicznej</vt:lpstr>
      <vt:lpstr>Dynamika zmian w przewozach pasażerskich na liniach użyteczności publicznej</vt:lpstr>
      <vt:lpstr>Dynamika zmian w przewozach pasażerskich na liniach użyteczności publicznej</vt:lpstr>
      <vt:lpstr>Dynamika zmian w przewozach pasażerskich na liniach użyteczności publicznej</vt:lpstr>
      <vt:lpstr>Dynamika zmian w przewozach pasażerskich na liniach użyteczności publicznej</vt:lpstr>
      <vt:lpstr>Dynamika zmian w przewozach pasażerskich na liniach użyteczności publicznej</vt:lpstr>
      <vt:lpstr>Dynamika zmian w przewozach pasażerskich na liniach użyteczności publicznej</vt:lpstr>
      <vt:lpstr>Dynamika zmian w przewozach pasażerskich na liniach użyteczności publicznej</vt:lpstr>
      <vt:lpstr>Dynamika zmian w przewozach pasażerskich na liniach użyteczności publicznej</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Wojciech Majdański</dc:creator>
  <cp:lastModifiedBy>Klauza Andrzej</cp:lastModifiedBy>
  <cp:revision>648</cp:revision>
  <dcterms:created xsi:type="dcterms:W3CDTF">2010-05-07T10:41:33Z</dcterms:created>
  <dcterms:modified xsi:type="dcterms:W3CDTF">2025-03-10T07:09:55Z</dcterms:modified>
</cp:coreProperties>
</file>