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81" r:id="rId5"/>
    <p:sldId id="273" r:id="rId6"/>
    <p:sldId id="260" r:id="rId7"/>
    <p:sldId id="279" r:id="rId8"/>
    <p:sldId id="280" r:id="rId9"/>
    <p:sldId id="261" r:id="rId10"/>
    <p:sldId id="262" r:id="rId11"/>
    <p:sldId id="263" r:id="rId12"/>
    <p:sldId id="282" r:id="rId13"/>
    <p:sldId id="266" r:id="rId14"/>
    <p:sldId id="274" r:id="rId15"/>
    <p:sldId id="267" r:id="rId16"/>
    <p:sldId id="268" r:id="rId17"/>
    <p:sldId id="269" r:id="rId18"/>
    <p:sldId id="283" r:id="rId19"/>
    <p:sldId id="276" r:id="rId20"/>
    <p:sldId id="270" r:id="rId21"/>
    <p:sldId id="275" r:id="rId22"/>
    <p:sldId id="277" r:id="rId23"/>
    <p:sldId id="271" r:id="rId24"/>
    <p:sldId id="278" r:id="rId25"/>
    <p:sldId id="272" r:id="rId26"/>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195D806-B98A-4D8C-9A33-3C78DEF1E774}" type="datetimeFigureOut">
              <a:rPr lang="pl-PL" smtClean="0"/>
              <a:t>2016-04-25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437A667-480B-4549-B2AD-724FEBB68347}" type="slidenum">
              <a:rPr lang="pl-PL" smtClean="0"/>
              <a:t>‹#›</a:t>
            </a:fld>
            <a:endParaRPr lang="pl-PL"/>
          </a:p>
        </p:txBody>
      </p:sp>
    </p:spTree>
    <p:extLst>
      <p:ext uri="{BB962C8B-B14F-4D97-AF65-F5344CB8AC3E}">
        <p14:creationId xmlns:p14="http://schemas.microsoft.com/office/powerpoint/2010/main" val="19986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195D806-B98A-4D8C-9A33-3C78DEF1E774}" type="datetimeFigureOut">
              <a:rPr lang="pl-PL" smtClean="0"/>
              <a:t>2016-04-25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437A667-480B-4549-B2AD-724FEBB68347}" type="slidenum">
              <a:rPr lang="pl-PL" smtClean="0"/>
              <a:t>‹#›</a:t>
            </a:fld>
            <a:endParaRPr lang="pl-PL"/>
          </a:p>
        </p:txBody>
      </p:sp>
    </p:spTree>
    <p:extLst>
      <p:ext uri="{BB962C8B-B14F-4D97-AF65-F5344CB8AC3E}">
        <p14:creationId xmlns:p14="http://schemas.microsoft.com/office/powerpoint/2010/main" val="226399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195D806-B98A-4D8C-9A33-3C78DEF1E774}" type="datetimeFigureOut">
              <a:rPr lang="pl-PL" smtClean="0"/>
              <a:t>2016-04-25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437A667-480B-4549-B2AD-724FEBB68347}" type="slidenum">
              <a:rPr lang="pl-PL" smtClean="0"/>
              <a:t>‹#›</a:t>
            </a:fld>
            <a:endParaRPr lang="pl-PL"/>
          </a:p>
        </p:txBody>
      </p:sp>
    </p:spTree>
    <p:extLst>
      <p:ext uri="{BB962C8B-B14F-4D97-AF65-F5344CB8AC3E}">
        <p14:creationId xmlns:p14="http://schemas.microsoft.com/office/powerpoint/2010/main" val="370584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195D806-B98A-4D8C-9A33-3C78DEF1E774}" type="datetimeFigureOut">
              <a:rPr lang="pl-PL" smtClean="0"/>
              <a:t>2016-04-25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437A667-480B-4549-B2AD-724FEBB68347}" type="slidenum">
              <a:rPr lang="pl-PL" smtClean="0"/>
              <a:t>‹#›</a:t>
            </a:fld>
            <a:endParaRPr lang="pl-PL"/>
          </a:p>
        </p:txBody>
      </p:sp>
    </p:spTree>
    <p:extLst>
      <p:ext uri="{BB962C8B-B14F-4D97-AF65-F5344CB8AC3E}">
        <p14:creationId xmlns:p14="http://schemas.microsoft.com/office/powerpoint/2010/main" val="65029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195D806-B98A-4D8C-9A33-3C78DEF1E774}" type="datetimeFigureOut">
              <a:rPr lang="pl-PL" smtClean="0"/>
              <a:t>2016-04-25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437A667-480B-4549-B2AD-724FEBB68347}" type="slidenum">
              <a:rPr lang="pl-PL" smtClean="0"/>
              <a:t>‹#›</a:t>
            </a:fld>
            <a:endParaRPr lang="pl-PL"/>
          </a:p>
        </p:txBody>
      </p:sp>
    </p:spTree>
    <p:extLst>
      <p:ext uri="{BB962C8B-B14F-4D97-AF65-F5344CB8AC3E}">
        <p14:creationId xmlns:p14="http://schemas.microsoft.com/office/powerpoint/2010/main" val="303132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195D806-B98A-4D8C-9A33-3C78DEF1E774}" type="datetimeFigureOut">
              <a:rPr lang="pl-PL" smtClean="0"/>
              <a:t>2016-04-25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437A667-480B-4549-B2AD-724FEBB68347}" type="slidenum">
              <a:rPr lang="pl-PL" smtClean="0"/>
              <a:t>‹#›</a:t>
            </a:fld>
            <a:endParaRPr lang="pl-PL"/>
          </a:p>
        </p:txBody>
      </p:sp>
    </p:spTree>
    <p:extLst>
      <p:ext uri="{BB962C8B-B14F-4D97-AF65-F5344CB8AC3E}">
        <p14:creationId xmlns:p14="http://schemas.microsoft.com/office/powerpoint/2010/main" val="2197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195D806-B98A-4D8C-9A33-3C78DEF1E774}" type="datetimeFigureOut">
              <a:rPr lang="pl-PL" smtClean="0"/>
              <a:t>2016-04-25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437A667-480B-4549-B2AD-724FEBB68347}" type="slidenum">
              <a:rPr lang="pl-PL" smtClean="0"/>
              <a:t>‹#›</a:t>
            </a:fld>
            <a:endParaRPr lang="pl-PL"/>
          </a:p>
        </p:txBody>
      </p:sp>
    </p:spTree>
    <p:extLst>
      <p:ext uri="{BB962C8B-B14F-4D97-AF65-F5344CB8AC3E}">
        <p14:creationId xmlns:p14="http://schemas.microsoft.com/office/powerpoint/2010/main" val="189501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195D806-B98A-4D8C-9A33-3C78DEF1E774}" type="datetimeFigureOut">
              <a:rPr lang="pl-PL" smtClean="0"/>
              <a:t>2016-04-25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437A667-480B-4549-B2AD-724FEBB68347}" type="slidenum">
              <a:rPr lang="pl-PL" smtClean="0"/>
              <a:t>‹#›</a:t>
            </a:fld>
            <a:endParaRPr lang="pl-PL"/>
          </a:p>
        </p:txBody>
      </p:sp>
    </p:spTree>
    <p:extLst>
      <p:ext uri="{BB962C8B-B14F-4D97-AF65-F5344CB8AC3E}">
        <p14:creationId xmlns:p14="http://schemas.microsoft.com/office/powerpoint/2010/main" val="180166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195D806-B98A-4D8C-9A33-3C78DEF1E774}" type="datetimeFigureOut">
              <a:rPr lang="pl-PL" smtClean="0"/>
              <a:t>2016-04-25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437A667-480B-4549-B2AD-724FEBB68347}" type="slidenum">
              <a:rPr lang="pl-PL" smtClean="0"/>
              <a:t>‹#›</a:t>
            </a:fld>
            <a:endParaRPr lang="pl-PL"/>
          </a:p>
        </p:txBody>
      </p:sp>
    </p:spTree>
    <p:extLst>
      <p:ext uri="{BB962C8B-B14F-4D97-AF65-F5344CB8AC3E}">
        <p14:creationId xmlns:p14="http://schemas.microsoft.com/office/powerpoint/2010/main" val="3510672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195D806-B98A-4D8C-9A33-3C78DEF1E774}" type="datetimeFigureOut">
              <a:rPr lang="pl-PL" smtClean="0"/>
              <a:t>2016-04-25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437A667-480B-4549-B2AD-724FEBB68347}" type="slidenum">
              <a:rPr lang="pl-PL" smtClean="0"/>
              <a:t>‹#›</a:t>
            </a:fld>
            <a:endParaRPr lang="pl-PL"/>
          </a:p>
        </p:txBody>
      </p:sp>
    </p:spTree>
    <p:extLst>
      <p:ext uri="{BB962C8B-B14F-4D97-AF65-F5344CB8AC3E}">
        <p14:creationId xmlns:p14="http://schemas.microsoft.com/office/powerpoint/2010/main" val="410851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195D806-B98A-4D8C-9A33-3C78DEF1E774}" type="datetimeFigureOut">
              <a:rPr lang="pl-PL" smtClean="0"/>
              <a:t>2016-04-25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437A667-480B-4549-B2AD-724FEBB68347}" type="slidenum">
              <a:rPr lang="pl-PL" smtClean="0"/>
              <a:t>‹#›</a:t>
            </a:fld>
            <a:endParaRPr lang="pl-PL"/>
          </a:p>
        </p:txBody>
      </p:sp>
    </p:spTree>
    <p:extLst>
      <p:ext uri="{BB962C8B-B14F-4D97-AF65-F5344CB8AC3E}">
        <p14:creationId xmlns:p14="http://schemas.microsoft.com/office/powerpoint/2010/main" val="92524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5D806-B98A-4D8C-9A33-3C78DEF1E774}" type="datetimeFigureOut">
              <a:rPr lang="pl-PL" smtClean="0"/>
              <a:t>2016-04-25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7A667-480B-4549-B2AD-724FEBB68347}" type="slidenum">
              <a:rPr lang="pl-PL" smtClean="0"/>
              <a:t>‹#›</a:t>
            </a:fld>
            <a:endParaRPr lang="pl-PL"/>
          </a:p>
        </p:txBody>
      </p:sp>
    </p:spTree>
    <p:extLst>
      <p:ext uri="{BB962C8B-B14F-4D97-AF65-F5344CB8AC3E}">
        <p14:creationId xmlns:p14="http://schemas.microsoft.com/office/powerpoint/2010/main" val="4033381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9144000"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C:\Documents and Settings\D.Potrubacz\Pulpit\Rysune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pole tekstowe 6"/>
          <p:cNvSpPr txBox="1">
            <a:spLocks noChangeArrowheads="1"/>
          </p:cNvSpPr>
          <p:nvPr/>
        </p:nvSpPr>
        <p:spPr bwMode="auto">
          <a:xfrm>
            <a:off x="857250" y="2714625"/>
            <a:ext cx="7358063" cy="2492990"/>
          </a:xfrm>
          <a:prstGeom prst="rect">
            <a:avLst/>
          </a:prstGeom>
          <a:noFill/>
          <a:ln w="9525">
            <a:noFill/>
            <a:miter lim="800000"/>
            <a:headEnd/>
            <a:tailEnd/>
          </a:ln>
        </p:spPr>
        <p:txBody>
          <a:bodyPr>
            <a:spAutoFit/>
          </a:bodyPr>
          <a:lstStyle/>
          <a:p>
            <a:pPr>
              <a:defRPr/>
            </a:pPr>
            <a:endParaRPr lang="pl-PL" sz="2400" dirty="0"/>
          </a:p>
          <a:p>
            <a:pPr algn="ctr">
              <a:defRPr/>
            </a:pPr>
            <a:r>
              <a:rPr lang="pl-PL" sz="2400" dirty="0"/>
              <a:t> </a:t>
            </a:r>
            <a:r>
              <a:rPr lang="pl-PL" sz="2400" dirty="0">
                <a:solidFill>
                  <a:schemeClr val="bg1"/>
                </a:solidFill>
                <a:latin typeface="Sansation"/>
              </a:rPr>
              <a:t>Aktualizacja</a:t>
            </a:r>
            <a:r>
              <a:rPr lang="pl-PL" sz="2400" dirty="0">
                <a:solidFill>
                  <a:schemeClr val="bg1"/>
                </a:solidFill>
              </a:rPr>
              <a:t> </a:t>
            </a:r>
            <a:r>
              <a:rPr lang="pl-PL" sz="2400" dirty="0">
                <a:solidFill>
                  <a:schemeClr val="bg1"/>
                </a:solidFill>
                <a:latin typeface="Sansation" pitchFamily="2" charset="-18"/>
              </a:rPr>
              <a:t>Planu zrównoważonego rozwoju publicznego transportu zbiorowego na sieci komunikacyjnej </a:t>
            </a:r>
            <a:br>
              <a:rPr lang="pl-PL" sz="2400" dirty="0">
                <a:solidFill>
                  <a:schemeClr val="bg1"/>
                </a:solidFill>
                <a:latin typeface="Sansation" pitchFamily="2" charset="-18"/>
              </a:rPr>
            </a:br>
            <a:r>
              <a:rPr lang="pl-PL" sz="2400" dirty="0">
                <a:solidFill>
                  <a:schemeClr val="bg1"/>
                </a:solidFill>
                <a:latin typeface="Sansation" pitchFamily="2" charset="-18"/>
              </a:rPr>
              <a:t>w wojewódzkich przewozach pasażerskich </a:t>
            </a:r>
          </a:p>
          <a:p>
            <a:pPr algn="ctr">
              <a:defRPr/>
            </a:pPr>
            <a:endParaRPr lang="pl-PL" sz="2400" dirty="0">
              <a:solidFill>
                <a:schemeClr val="bg1"/>
              </a:solidFill>
              <a:effectLst>
                <a:outerShdw blurRad="38100" dist="38100" dir="2700000" algn="tl">
                  <a:srgbClr val="000000">
                    <a:alpha val="43137"/>
                  </a:srgbClr>
                </a:outerShdw>
              </a:effectLst>
              <a:latin typeface="Sansation" pitchFamily="2" charset="-18"/>
            </a:endParaRPr>
          </a:p>
          <a:p>
            <a:pPr algn="ctr">
              <a:defRPr/>
            </a:pPr>
            <a:r>
              <a:rPr lang="pl-PL" sz="2400" b="1" dirty="0">
                <a:solidFill>
                  <a:schemeClr val="bg1"/>
                </a:solidFill>
                <a:effectLst>
                  <a:outerShdw blurRad="38100" dist="38100" dir="2700000" algn="tl">
                    <a:srgbClr val="000000">
                      <a:alpha val="43137"/>
                    </a:srgbClr>
                  </a:outerShdw>
                </a:effectLst>
                <a:latin typeface="Sansation" pitchFamily="2" charset="-18"/>
                <a:cs typeface="Arial" charset="0"/>
              </a:rPr>
              <a:t>„Plan transportowy” Województwa Lubuskiego  </a:t>
            </a:r>
          </a:p>
          <a:p>
            <a:pPr algn="ctr">
              <a:defRPr/>
            </a:pPr>
            <a:endParaRPr lang="pl-PL" sz="1200" dirty="0">
              <a:cs typeface="Arial" charset="0"/>
            </a:endParaRPr>
          </a:p>
        </p:txBody>
      </p:sp>
      <p:pic>
        <p:nvPicPr>
          <p:cNvPr id="2053" name="Obraz 4" descr="lubuski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Prostokąt 5"/>
          <p:cNvSpPr>
            <a:spLocks noChangeArrowheads="1"/>
          </p:cNvSpPr>
          <p:nvPr/>
        </p:nvSpPr>
        <p:spPr bwMode="auto">
          <a:xfrm>
            <a:off x="2195513" y="5805488"/>
            <a:ext cx="4572000" cy="692150"/>
          </a:xfrm>
          <a:prstGeom prst="rect">
            <a:avLst/>
          </a:prstGeom>
          <a:noFill/>
          <a:ln w="9525">
            <a:noFill/>
            <a:miter lim="800000"/>
            <a:headEnd/>
            <a:tailEnd/>
          </a:ln>
        </p:spPr>
        <p:txBody>
          <a:bodyPr>
            <a:spAutoFit/>
          </a:bodyPr>
          <a:lstStyle/>
          <a:p>
            <a:pPr algn="ctr">
              <a:defRPr/>
            </a:pPr>
            <a:r>
              <a:rPr lang="pl-PL" sz="1400" b="1" dirty="0">
                <a:solidFill>
                  <a:schemeClr val="bg1"/>
                </a:solidFill>
                <a:effectLst>
                  <a:outerShdw blurRad="38100" dist="38100" dir="2700000" algn="tl">
                    <a:srgbClr val="000000">
                      <a:alpha val="43137"/>
                    </a:srgbClr>
                  </a:outerShdw>
                </a:effectLst>
                <a:latin typeface="Sansation" pitchFamily="2" charset="-18"/>
                <a:cs typeface="Arial" charset="0"/>
              </a:rPr>
              <a:t>Departament Infrastruktury i Komunikacji</a:t>
            </a:r>
          </a:p>
          <a:p>
            <a:pPr algn="ctr">
              <a:defRPr/>
            </a:pPr>
            <a:r>
              <a:rPr lang="pl-PL" sz="1100" dirty="0">
                <a:solidFill>
                  <a:schemeClr val="bg1"/>
                </a:solidFill>
                <a:effectLst>
                  <a:outerShdw blurRad="38100" dist="38100" dir="2700000" algn="tl">
                    <a:srgbClr val="000000">
                      <a:alpha val="43137"/>
                    </a:srgbClr>
                  </a:outerShdw>
                </a:effectLst>
                <a:latin typeface="Sansation" pitchFamily="2" charset="-18"/>
                <a:cs typeface="Arial" charset="0"/>
              </a:rPr>
              <a:t>Wydział Transportu i Infrastruktury</a:t>
            </a:r>
          </a:p>
          <a:p>
            <a:pPr algn="ctr">
              <a:defRPr/>
            </a:pPr>
            <a:r>
              <a:rPr lang="pl-PL" sz="1400" dirty="0">
                <a:solidFill>
                  <a:schemeClr val="bg1"/>
                </a:solidFill>
                <a:effectLst>
                  <a:outerShdw blurRad="38100" dist="38100" dir="2700000" algn="tl">
                    <a:srgbClr val="000000">
                      <a:alpha val="43137"/>
                    </a:srgbClr>
                  </a:outerShdw>
                </a:effectLst>
                <a:latin typeface="Sansation" pitchFamily="2" charset="-18"/>
                <a:cs typeface="Arial" charset="0"/>
              </a:rPr>
              <a:t>Zielona Góra, </a:t>
            </a:r>
            <a:r>
              <a:rPr lang="pl-PL" sz="1400" dirty="0" smtClean="0">
                <a:solidFill>
                  <a:schemeClr val="bg1"/>
                </a:solidFill>
                <a:effectLst>
                  <a:outerShdw blurRad="38100" dist="38100" dir="2700000" algn="tl">
                    <a:srgbClr val="000000">
                      <a:alpha val="43137"/>
                    </a:srgbClr>
                  </a:outerShdw>
                </a:effectLst>
                <a:latin typeface="Sansation" pitchFamily="2" charset="-18"/>
                <a:cs typeface="Arial" charset="0"/>
              </a:rPr>
              <a:t>2016 r</a:t>
            </a:r>
            <a:r>
              <a:rPr lang="pl-PL" sz="1400" dirty="0">
                <a:solidFill>
                  <a:schemeClr val="bg1"/>
                </a:solidFill>
                <a:effectLst>
                  <a:outerShdw blurRad="38100" dist="38100" dir="2700000" algn="tl">
                    <a:srgbClr val="000000">
                      <a:alpha val="43137"/>
                    </a:srgbClr>
                  </a:outerShdw>
                </a:effectLst>
                <a:latin typeface="Sansation" pitchFamily="2" charset="-18"/>
                <a:cs typeface="Arial" charset="0"/>
              </a:rPr>
              <a:t>.</a:t>
            </a:r>
          </a:p>
        </p:txBody>
      </p:sp>
    </p:spTree>
    <p:extLst>
      <p:ext uri="{BB962C8B-B14F-4D97-AF65-F5344CB8AC3E}">
        <p14:creationId xmlns:p14="http://schemas.microsoft.com/office/powerpoint/2010/main" val="3633180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just">
              <a:buNone/>
            </a:pPr>
            <a:endParaRPr lang="pl-PL" sz="2000" b="1" dirty="0" smtClean="0">
              <a:latin typeface="Sansation"/>
            </a:endParaRPr>
          </a:p>
          <a:p>
            <a:pPr marL="0" indent="0" algn="just">
              <a:buNone/>
            </a:pPr>
            <a:endParaRPr lang="pl-PL" sz="2000" b="1" dirty="0">
              <a:latin typeface="Sansation"/>
            </a:endParaRPr>
          </a:p>
          <a:p>
            <a:pPr marL="0" indent="0" algn="just">
              <a:buNone/>
            </a:pPr>
            <a:r>
              <a:rPr lang="pl-PL" sz="1800" b="1" dirty="0" smtClean="0">
                <a:latin typeface="Sansation"/>
              </a:rPr>
              <a:t>b</a:t>
            </a:r>
            <a:r>
              <a:rPr lang="pl-PL" sz="1800" b="1" dirty="0">
                <a:latin typeface="Sansation"/>
              </a:rPr>
              <a:t>/ Przewozy o charakterze użyteczności publicznej organizowane w oparciu o ustawę o koncesji na roboty budowlane lub usługi (art. 19 ust. 1 pkt </a:t>
            </a:r>
            <a:r>
              <a:rPr lang="pl-PL" sz="1800" b="1" dirty="0" smtClean="0">
                <a:latin typeface="Sansation"/>
              </a:rPr>
              <a:t>2 </a:t>
            </a:r>
            <a:r>
              <a:rPr lang="pl-PL" sz="1800" b="1" dirty="0" err="1" smtClean="0">
                <a:latin typeface="Sansation"/>
              </a:rPr>
              <a:t>ptz</a:t>
            </a:r>
            <a:r>
              <a:rPr lang="pl-PL" sz="1800" b="1" dirty="0" smtClean="0">
                <a:latin typeface="Sansation"/>
              </a:rPr>
              <a:t>)</a:t>
            </a:r>
          </a:p>
          <a:p>
            <a:pPr marL="0" indent="0" algn="just">
              <a:buNone/>
            </a:pPr>
            <a:endParaRPr lang="pl-PL" sz="1800" dirty="0">
              <a:latin typeface="Sansation"/>
            </a:endParaRPr>
          </a:p>
          <a:p>
            <a:pPr algn="just"/>
            <a:r>
              <a:rPr lang="pl-PL" sz="1800" dirty="0">
                <a:latin typeface="Sansation"/>
              </a:rPr>
              <a:t>Przewozy wykonuje Operator wybrany w trybie </a:t>
            </a:r>
            <a:r>
              <a:rPr lang="pl-PL" sz="1800" dirty="0">
                <a:solidFill>
                  <a:schemeClr val="tx2">
                    <a:lumMod val="60000"/>
                    <a:lumOff val="40000"/>
                  </a:schemeClr>
                </a:solidFill>
                <a:latin typeface="Sansation"/>
              </a:rPr>
              <a:t>ustawy o koncesji na roboty budowlane lub </a:t>
            </a:r>
            <a:r>
              <a:rPr lang="pl-PL" sz="1800" dirty="0" smtClean="0">
                <a:solidFill>
                  <a:schemeClr val="tx2">
                    <a:lumMod val="60000"/>
                    <a:lumOff val="40000"/>
                  </a:schemeClr>
                </a:solidFill>
                <a:latin typeface="Sansation"/>
              </a:rPr>
              <a:t>usługi.</a:t>
            </a:r>
          </a:p>
          <a:p>
            <a:pPr algn="just"/>
            <a:r>
              <a:rPr lang="pl-PL" sz="1800" dirty="0" smtClean="0">
                <a:latin typeface="Sansation"/>
              </a:rPr>
              <a:t>Honorowane </a:t>
            </a:r>
            <a:r>
              <a:rPr lang="pl-PL" sz="1800" dirty="0">
                <a:latin typeface="Sansation"/>
              </a:rPr>
              <a:t>są </a:t>
            </a:r>
            <a:r>
              <a:rPr lang="pl-PL" sz="1800" dirty="0">
                <a:solidFill>
                  <a:schemeClr val="tx2">
                    <a:lumMod val="60000"/>
                    <a:lumOff val="40000"/>
                  </a:schemeClr>
                </a:solidFill>
                <a:latin typeface="Sansation"/>
              </a:rPr>
              <a:t>ulgi ustawowe</a:t>
            </a:r>
            <a:r>
              <a:rPr lang="pl-PL" sz="1800" dirty="0">
                <a:latin typeface="Sansation"/>
              </a:rPr>
              <a:t> a utracone z tego tytułu </a:t>
            </a:r>
            <a:r>
              <a:rPr lang="pl-PL" sz="1800" dirty="0" smtClean="0">
                <a:latin typeface="Sansation"/>
              </a:rPr>
              <a:t>przychody </a:t>
            </a:r>
            <a:r>
              <a:rPr lang="pl-PL" sz="1800" dirty="0">
                <a:latin typeface="Sansation"/>
              </a:rPr>
              <a:t>są </a:t>
            </a:r>
            <a:r>
              <a:rPr lang="pl-PL" sz="1800" dirty="0">
                <a:solidFill>
                  <a:schemeClr val="tx2">
                    <a:lumMod val="60000"/>
                    <a:lumOff val="40000"/>
                  </a:schemeClr>
                </a:solidFill>
                <a:latin typeface="Sansation"/>
              </a:rPr>
              <a:t>rekompensowane z budżetu państwa</a:t>
            </a:r>
            <a:r>
              <a:rPr lang="pl-PL" sz="1800" dirty="0">
                <a:latin typeface="Sansation"/>
              </a:rPr>
              <a:t>.</a:t>
            </a: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420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buNone/>
            </a:pPr>
            <a:endParaRPr lang="pl-PL" sz="2000" b="1" dirty="0" smtClean="0">
              <a:latin typeface="Sansation"/>
            </a:endParaRPr>
          </a:p>
          <a:p>
            <a:pPr marL="0" indent="0">
              <a:buNone/>
            </a:pPr>
            <a:endParaRPr lang="pl-PL" sz="2000" b="1" dirty="0">
              <a:latin typeface="Sansation"/>
            </a:endParaRPr>
          </a:p>
          <a:p>
            <a:pPr marL="0" indent="0">
              <a:buNone/>
            </a:pPr>
            <a:r>
              <a:rPr lang="pl-PL" sz="1800" b="1" dirty="0" smtClean="0">
                <a:latin typeface="Sansation"/>
              </a:rPr>
              <a:t>c</a:t>
            </a:r>
            <a:r>
              <a:rPr lang="pl-PL" sz="1800" b="1" dirty="0">
                <a:latin typeface="Sansation"/>
              </a:rPr>
              <a:t>/ Przewozy komercyjne (art. 30 ust. </a:t>
            </a:r>
            <a:r>
              <a:rPr lang="pl-PL" sz="1800" b="1" dirty="0" smtClean="0">
                <a:latin typeface="Sansation"/>
              </a:rPr>
              <a:t>1 </a:t>
            </a:r>
            <a:r>
              <a:rPr lang="pl-PL" sz="1800" b="1" dirty="0" err="1" smtClean="0">
                <a:latin typeface="Sansation"/>
              </a:rPr>
              <a:t>ptz</a:t>
            </a:r>
            <a:r>
              <a:rPr lang="pl-PL" sz="1800" b="1" dirty="0" smtClean="0">
                <a:latin typeface="Sansation"/>
              </a:rPr>
              <a:t>)</a:t>
            </a:r>
            <a:endParaRPr lang="pl-PL" sz="1800" dirty="0">
              <a:latin typeface="Sansation"/>
            </a:endParaRPr>
          </a:p>
          <a:p>
            <a:pPr marL="0" indent="0">
              <a:buNone/>
            </a:pPr>
            <a:endParaRPr lang="pl-PL" sz="1800" dirty="0" smtClean="0">
              <a:latin typeface="Sansation"/>
            </a:endParaRPr>
          </a:p>
          <a:p>
            <a:pPr marL="0" indent="0">
              <a:buNone/>
            </a:pPr>
            <a:endParaRPr lang="pl-PL" sz="1800" dirty="0">
              <a:latin typeface="Sansation"/>
            </a:endParaRPr>
          </a:p>
          <a:p>
            <a:pPr algn="just"/>
            <a:r>
              <a:rPr lang="pl-PL" sz="1800" dirty="0" smtClean="0">
                <a:latin typeface="Sansation"/>
              </a:rPr>
              <a:t>Przewozy </a:t>
            </a:r>
            <a:r>
              <a:rPr lang="pl-PL" sz="1800" dirty="0">
                <a:latin typeface="Sansation"/>
              </a:rPr>
              <a:t>są realizowane na podstawie </a:t>
            </a:r>
            <a:r>
              <a:rPr lang="pl-PL" sz="1800" dirty="0">
                <a:solidFill>
                  <a:schemeClr val="tx2">
                    <a:lumMod val="60000"/>
                    <a:lumOff val="40000"/>
                  </a:schemeClr>
                </a:solidFill>
                <a:latin typeface="Sansation"/>
              </a:rPr>
              <a:t>potwierdzenia zgłoszenia </a:t>
            </a:r>
            <a:r>
              <a:rPr lang="pl-PL" sz="1800" dirty="0" smtClean="0">
                <a:solidFill>
                  <a:schemeClr val="tx2">
                    <a:lumMod val="60000"/>
                    <a:lumOff val="40000"/>
                  </a:schemeClr>
                </a:solidFill>
                <a:latin typeface="Sansation"/>
              </a:rPr>
              <a:t>przewozu</a:t>
            </a:r>
            <a:r>
              <a:rPr lang="pl-PL" sz="1800" dirty="0" smtClean="0">
                <a:latin typeface="Sansation"/>
              </a:rPr>
              <a:t>.</a:t>
            </a:r>
          </a:p>
          <a:p>
            <a:pPr algn="just"/>
            <a:endParaRPr lang="pl-PL" sz="1800" dirty="0" smtClean="0">
              <a:latin typeface="Sansation"/>
            </a:endParaRPr>
          </a:p>
          <a:p>
            <a:pPr algn="just"/>
            <a:r>
              <a:rPr lang="pl-PL" sz="1800" dirty="0" smtClean="0">
                <a:latin typeface="Sansation"/>
              </a:rPr>
              <a:t>W </a:t>
            </a:r>
            <a:r>
              <a:rPr lang="pl-PL" sz="1800" dirty="0">
                <a:latin typeface="Sansation"/>
              </a:rPr>
              <a:t>takim przypadku przewoźnik </a:t>
            </a:r>
            <a:r>
              <a:rPr lang="pl-PL" sz="1800" dirty="0">
                <a:solidFill>
                  <a:schemeClr val="tx2">
                    <a:lumMod val="60000"/>
                    <a:lumOff val="40000"/>
                  </a:schemeClr>
                </a:solidFill>
                <a:latin typeface="Sansation"/>
              </a:rPr>
              <a:t>będzie mógł honorować ulgi ustawowe </a:t>
            </a:r>
            <a:r>
              <a:rPr lang="pl-PL" sz="1800" dirty="0">
                <a:latin typeface="Sansation"/>
              </a:rPr>
              <a:t>do biletów, jednakże </a:t>
            </a:r>
            <a:r>
              <a:rPr lang="pl-PL" sz="1800" dirty="0">
                <a:solidFill>
                  <a:schemeClr val="tx2">
                    <a:lumMod val="60000"/>
                    <a:lumOff val="40000"/>
                  </a:schemeClr>
                </a:solidFill>
                <a:latin typeface="Sansation"/>
              </a:rPr>
              <a:t>nie otrzyma z tego tytułu rekompensaty z budżetu państwa</a:t>
            </a:r>
            <a:r>
              <a:rPr lang="pl-PL" sz="1800" dirty="0">
                <a:latin typeface="Sansation"/>
              </a:rPr>
              <a:t>.</a:t>
            </a:r>
          </a:p>
          <a:p>
            <a:pPr marL="0" indent="0">
              <a:buNone/>
            </a:pPr>
            <a:endParaRPr lang="pl-PL" dirty="0"/>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781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just">
              <a:buNone/>
            </a:pPr>
            <a:r>
              <a:rPr lang="pl-PL" sz="1800" dirty="0" smtClean="0">
                <a:latin typeface="Sansation"/>
              </a:rPr>
              <a:t>Wysokość rekompensat poniesionych strat z tytułu honorowania ulg ustawowych do sprzedawanych biletów na wszystkich 837 liniach komunikacyjnych wyniosła w 2015 roku około 25 mln zł, natomiast na 2016 rok przeznaczone jest około 26 mln zł.</a:t>
            </a:r>
          </a:p>
          <a:p>
            <a:pPr marL="0" indent="0" algn="just">
              <a:buNone/>
            </a:pPr>
            <a:endParaRPr lang="pl-PL" sz="1800" dirty="0">
              <a:latin typeface="Sansation"/>
            </a:endParaRPr>
          </a:p>
          <a:p>
            <a:pPr marL="0" indent="0" algn="just">
              <a:buNone/>
            </a:pPr>
            <a:r>
              <a:rPr lang="pl-PL" sz="1800" dirty="0" smtClean="0">
                <a:latin typeface="Sansation"/>
              </a:rPr>
              <a:t>Kwota dopłat jaka przypada na linie wojewódzkie wynosi </a:t>
            </a:r>
            <a:r>
              <a:rPr lang="pl-PL" sz="1800" smtClean="0">
                <a:latin typeface="Sansation"/>
              </a:rPr>
              <a:t>około 8 </a:t>
            </a:r>
            <a:r>
              <a:rPr lang="pl-PL" sz="1800" dirty="0" smtClean="0">
                <a:latin typeface="Sansation"/>
              </a:rPr>
              <a:t>mln zł, natomiast pozostała część środków jest rozdzielona na linie powiatowe </a:t>
            </a:r>
            <a:br>
              <a:rPr lang="pl-PL" sz="1800" dirty="0" smtClean="0">
                <a:latin typeface="Sansation"/>
              </a:rPr>
            </a:br>
            <a:r>
              <a:rPr lang="pl-PL" sz="1800" dirty="0" smtClean="0">
                <a:latin typeface="Sansation"/>
              </a:rPr>
              <a:t>i gminne.</a:t>
            </a:r>
          </a:p>
          <a:p>
            <a:pPr marL="0" indent="0" algn="just">
              <a:buNone/>
            </a:pPr>
            <a:endParaRPr lang="pl-PL" sz="1800" dirty="0">
              <a:latin typeface="Sansation"/>
            </a:endParaRPr>
          </a:p>
          <a:p>
            <a:pPr marL="0" indent="0" algn="just">
              <a:buNone/>
            </a:pPr>
            <a:r>
              <a:rPr lang="pl-PL" sz="1800" dirty="0" smtClean="0">
                <a:latin typeface="Sansation"/>
              </a:rPr>
              <a:t>Powyższe zestawienie obrazuje jak ważne jest zaangażowanie samorządów wszystkich szczebli w procesie organizacji przewozów osób o charakterze użyteczności publicznej na poszczególnych obszarach.</a:t>
            </a:r>
          </a:p>
          <a:p>
            <a:pPr marL="0" indent="0">
              <a:buNone/>
            </a:pPr>
            <a:endParaRPr lang="pl-PL" sz="1800" dirty="0"/>
          </a:p>
          <a:p>
            <a:pPr marL="0" indent="0">
              <a:buNone/>
            </a:pPr>
            <a:endParaRPr lang="pl-PL" sz="1800" dirty="0"/>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308"/>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28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buNone/>
            </a:pPr>
            <a:r>
              <a:rPr lang="pl-PL" sz="1800" b="1" dirty="0" smtClean="0">
                <a:latin typeface="Sansation"/>
              </a:rPr>
              <a:t>3. Aktualizacja Planu transportowego</a:t>
            </a:r>
          </a:p>
          <a:p>
            <a:pPr marL="0" indent="0">
              <a:buNone/>
            </a:pPr>
            <a:endParaRPr lang="pl-PL" sz="1800" dirty="0">
              <a:latin typeface="Sansation"/>
            </a:endParaRPr>
          </a:p>
          <a:p>
            <a:pPr marL="0" indent="0" algn="just">
              <a:buNone/>
            </a:pPr>
            <a:r>
              <a:rPr lang="pl-PL" sz="1800" b="1" dirty="0">
                <a:latin typeface="Sansation"/>
              </a:rPr>
              <a:t>3.1 Plan transportowy (art. 9 ust. </a:t>
            </a:r>
            <a:r>
              <a:rPr lang="pl-PL" sz="1800" b="1" dirty="0" smtClean="0">
                <a:latin typeface="Sansation"/>
              </a:rPr>
              <a:t>1 </a:t>
            </a:r>
            <a:r>
              <a:rPr lang="pl-PL" sz="1800" b="1" dirty="0" err="1" smtClean="0">
                <a:latin typeface="Sansation"/>
              </a:rPr>
              <a:t>ptz</a:t>
            </a:r>
            <a:r>
              <a:rPr lang="pl-PL" sz="1800" b="1" dirty="0" smtClean="0">
                <a:latin typeface="Sansation"/>
              </a:rPr>
              <a:t>)</a:t>
            </a:r>
            <a:endParaRPr lang="pl-PL" sz="1800" dirty="0">
              <a:latin typeface="Sansation"/>
            </a:endParaRPr>
          </a:p>
          <a:p>
            <a:pPr marL="0" indent="0" algn="just">
              <a:buNone/>
            </a:pPr>
            <a:endParaRPr lang="pl-PL" sz="1800" dirty="0" smtClean="0">
              <a:latin typeface="Sansation"/>
            </a:endParaRPr>
          </a:p>
          <a:p>
            <a:pPr marL="0" indent="0" algn="just">
              <a:buNone/>
            </a:pPr>
            <a:endParaRPr lang="pl-PL" sz="1800" dirty="0">
              <a:latin typeface="Sansation"/>
            </a:endParaRPr>
          </a:p>
          <a:p>
            <a:pPr marL="0" indent="0" algn="just">
              <a:buNone/>
            </a:pPr>
            <a:r>
              <a:rPr lang="pl-PL" sz="1800" dirty="0" smtClean="0">
                <a:latin typeface="Sansation"/>
              </a:rPr>
              <a:t>W </a:t>
            </a:r>
            <a:r>
              <a:rPr lang="pl-PL" sz="1800" dirty="0">
                <a:latin typeface="Sansation"/>
              </a:rPr>
              <a:t>przypadku planowanego organizowania przewozów o</a:t>
            </a:r>
            <a:r>
              <a:rPr lang="pl-PL" sz="1800" dirty="0">
                <a:solidFill>
                  <a:schemeClr val="tx2">
                    <a:lumMod val="60000"/>
                    <a:lumOff val="40000"/>
                  </a:schemeClr>
                </a:solidFill>
                <a:latin typeface="Sansation"/>
              </a:rPr>
              <a:t> charakterze użyteczności publicznej</a:t>
            </a:r>
            <a:r>
              <a:rPr lang="pl-PL" sz="1800" dirty="0">
                <a:latin typeface="Sansation"/>
              </a:rPr>
              <a:t> konieczne jest opracowanie </a:t>
            </a:r>
            <a:r>
              <a:rPr lang="pl-PL" sz="1800" dirty="0">
                <a:solidFill>
                  <a:schemeClr val="tx2">
                    <a:lumMod val="60000"/>
                    <a:lumOff val="40000"/>
                  </a:schemeClr>
                </a:solidFill>
                <a:latin typeface="Sansation"/>
              </a:rPr>
              <a:t>Planu zrównoważonego rozwoju publicznego transportu zbiorowego</a:t>
            </a:r>
            <a:r>
              <a:rPr lang="pl-PL" sz="1800" dirty="0">
                <a:latin typeface="Sansation"/>
              </a:rPr>
              <a:t>.</a:t>
            </a:r>
            <a:r>
              <a:rPr lang="pl-PL" sz="2000" dirty="0">
                <a:latin typeface="Sansation"/>
              </a:rPr>
              <a:t> </a:t>
            </a: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98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just">
              <a:buNone/>
            </a:pPr>
            <a:endParaRPr lang="pl-PL" sz="2000" dirty="0" smtClean="0">
              <a:latin typeface="Sansation"/>
            </a:endParaRPr>
          </a:p>
          <a:p>
            <a:pPr marL="0" indent="0" algn="just">
              <a:buNone/>
            </a:pPr>
            <a:r>
              <a:rPr lang="pl-PL" sz="1800" dirty="0" smtClean="0">
                <a:latin typeface="Sansation"/>
              </a:rPr>
              <a:t>Plan </a:t>
            </a:r>
            <a:r>
              <a:rPr lang="pl-PL" sz="1800" dirty="0">
                <a:latin typeface="Sansation"/>
              </a:rPr>
              <a:t>transportowy opracowuje:</a:t>
            </a:r>
          </a:p>
          <a:p>
            <a:pPr marL="0" indent="0" algn="just">
              <a:buNone/>
            </a:pPr>
            <a:endParaRPr lang="pl-PL" sz="1800" dirty="0" smtClean="0">
              <a:latin typeface="Sansation"/>
            </a:endParaRPr>
          </a:p>
          <a:p>
            <a:pPr marL="0" indent="0" algn="just">
              <a:buNone/>
            </a:pPr>
            <a:endParaRPr lang="pl-PL" sz="1800" dirty="0">
              <a:latin typeface="Sansation"/>
            </a:endParaRPr>
          </a:p>
          <a:p>
            <a:pPr marL="0" indent="0" algn="just">
              <a:buNone/>
            </a:pPr>
            <a:r>
              <a:rPr lang="pl-PL" sz="1800" dirty="0">
                <a:latin typeface="Sansation"/>
              </a:rPr>
              <a:t>a/ </a:t>
            </a:r>
            <a:r>
              <a:rPr lang="pl-PL" sz="1800" b="1" dirty="0">
                <a:latin typeface="Sansation"/>
              </a:rPr>
              <a:t>gmina</a:t>
            </a:r>
            <a:r>
              <a:rPr lang="pl-PL" sz="1800" dirty="0">
                <a:latin typeface="Sansation"/>
              </a:rPr>
              <a:t> licząca co najmniej 50 000 mieszkańców – na swoim obszarze lub gmina, której powierzono organizację publicznego transportu zbiorowego na mocy porozumienia między gminami, których obszar liczy co najmniej 80 000 mieszkańców</a:t>
            </a:r>
            <a:r>
              <a:rPr lang="pl-PL" sz="1800" dirty="0" smtClean="0">
                <a:latin typeface="Sansation"/>
              </a:rPr>
              <a:t>;</a:t>
            </a:r>
          </a:p>
          <a:p>
            <a:pPr marL="0" indent="0" algn="just">
              <a:buNone/>
            </a:pPr>
            <a:endParaRPr lang="pl-PL" sz="1800" dirty="0">
              <a:latin typeface="Sansation"/>
            </a:endParaRPr>
          </a:p>
          <a:p>
            <a:pPr marL="0" indent="0" algn="just">
              <a:buNone/>
            </a:pPr>
            <a:r>
              <a:rPr lang="pl-PL" sz="1800" dirty="0">
                <a:latin typeface="Sansation"/>
              </a:rPr>
              <a:t>b/ </a:t>
            </a:r>
            <a:r>
              <a:rPr lang="pl-PL" sz="1800" b="1" dirty="0">
                <a:latin typeface="Sansation"/>
              </a:rPr>
              <a:t>związek międzygminny</a:t>
            </a:r>
            <a:r>
              <a:rPr lang="pl-PL" sz="1800" dirty="0">
                <a:latin typeface="Sansation"/>
              </a:rPr>
              <a:t> liczący co najmniej 80 000 mieszkańców;</a:t>
            </a:r>
          </a:p>
          <a:p>
            <a:endParaRPr lang="pl-PL" dirty="0"/>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636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Autofit/>
          </a:bodyPr>
          <a:lstStyle/>
          <a:p>
            <a:pPr marL="0" indent="0" algn="just">
              <a:buNone/>
            </a:pPr>
            <a:r>
              <a:rPr lang="pl-PL" sz="1800" dirty="0" smtClean="0">
                <a:latin typeface="Sansation"/>
              </a:rPr>
              <a:t>c/ </a:t>
            </a:r>
            <a:r>
              <a:rPr lang="pl-PL" sz="1800" b="1" dirty="0">
                <a:latin typeface="Sansation"/>
              </a:rPr>
              <a:t>powiat</a:t>
            </a:r>
            <a:r>
              <a:rPr lang="pl-PL" sz="1800" dirty="0">
                <a:latin typeface="Sansation"/>
              </a:rPr>
              <a:t> liczący co najmniej 80 000 mieszkańców lub powiat, któremu powierzono organizację publicznego transportu zbiorowego na mocy porozumienia między powiatami, których obszar liczy co najmniej 120 000 mieszkańców;</a:t>
            </a:r>
          </a:p>
          <a:p>
            <a:pPr marL="0" indent="0" algn="just">
              <a:buNone/>
            </a:pPr>
            <a:r>
              <a:rPr lang="pl-PL" sz="1800" dirty="0">
                <a:latin typeface="Sansation"/>
              </a:rPr>
              <a:t> </a:t>
            </a:r>
          </a:p>
          <a:p>
            <a:pPr marL="0" indent="0" algn="just">
              <a:buNone/>
            </a:pPr>
            <a:r>
              <a:rPr lang="pl-PL" sz="1800" dirty="0">
                <a:latin typeface="Sansation"/>
              </a:rPr>
              <a:t>d</a:t>
            </a:r>
            <a:r>
              <a:rPr lang="pl-PL" sz="1800" dirty="0" smtClean="0">
                <a:latin typeface="Sansation"/>
              </a:rPr>
              <a:t>/ </a:t>
            </a:r>
            <a:r>
              <a:rPr lang="pl-PL" sz="1800" b="1" dirty="0">
                <a:latin typeface="Sansation"/>
              </a:rPr>
              <a:t>związek powiatów</a:t>
            </a:r>
            <a:r>
              <a:rPr lang="pl-PL" sz="1800" dirty="0">
                <a:latin typeface="Sansation"/>
              </a:rPr>
              <a:t> liczący co najmniej 120 000 mieszkańców</a:t>
            </a:r>
            <a:r>
              <a:rPr lang="pl-PL" sz="1800" dirty="0" smtClean="0">
                <a:latin typeface="Sansation"/>
              </a:rPr>
              <a:t>;</a:t>
            </a:r>
          </a:p>
          <a:p>
            <a:pPr marL="0" indent="0" algn="just">
              <a:buNone/>
            </a:pPr>
            <a:endParaRPr lang="pl-PL" sz="1800" dirty="0">
              <a:latin typeface="Sansation"/>
            </a:endParaRPr>
          </a:p>
          <a:p>
            <a:pPr marL="0" indent="0" algn="just">
              <a:buNone/>
            </a:pPr>
            <a:r>
              <a:rPr lang="pl-PL" sz="1800" dirty="0" smtClean="0">
                <a:latin typeface="Sansation"/>
              </a:rPr>
              <a:t>e/ </a:t>
            </a:r>
            <a:r>
              <a:rPr lang="pl-PL" sz="1800" b="1" dirty="0" smtClean="0">
                <a:latin typeface="Sansation"/>
              </a:rPr>
              <a:t>związek powiatowo-gminny</a:t>
            </a:r>
            <a:r>
              <a:rPr lang="pl-PL" sz="1800" dirty="0" smtClean="0">
                <a:latin typeface="Sansation"/>
              </a:rPr>
              <a:t> liczący co najmniej 80 000 mieszkańców;</a:t>
            </a:r>
            <a:endParaRPr lang="pl-PL" sz="1800" dirty="0">
              <a:latin typeface="Sansation"/>
            </a:endParaRPr>
          </a:p>
          <a:p>
            <a:pPr marL="0" indent="0" algn="just">
              <a:buNone/>
            </a:pPr>
            <a:r>
              <a:rPr lang="pl-PL" sz="1800" dirty="0">
                <a:latin typeface="Sansation"/>
              </a:rPr>
              <a:t> </a:t>
            </a:r>
          </a:p>
          <a:p>
            <a:pPr marL="0" indent="0" algn="just">
              <a:buNone/>
            </a:pPr>
            <a:r>
              <a:rPr lang="pl-PL" sz="1800" dirty="0">
                <a:latin typeface="Sansation"/>
              </a:rPr>
              <a:t>f</a:t>
            </a:r>
            <a:r>
              <a:rPr lang="pl-PL" sz="1800" dirty="0" smtClean="0">
                <a:latin typeface="Sansation"/>
              </a:rPr>
              <a:t>/ </a:t>
            </a:r>
            <a:r>
              <a:rPr lang="pl-PL" sz="1800" b="1" dirty="0">
                <a:latin typeface="Sansation"/>
              </a:rPr>
              <a:t>województwo</a:t>
            </a:r>
            <a:r>
              <a:rPr lang="pl-PL" sz="1800" dirty="0">
                <a:latin typeface="Sansation"/>
              </a:rPr>
              <a:t>;</a:t>
            </a:r>
          </a:p>
          <a:p>
            <a:pPr marL="0" indent="0" algn="just">
              <a:buNone/>
            </a:pPr>
            <a:r>
              <a:rPr lang="pl-PL" sz="1800" dirty="0">
                <a:latin typeface="Sansation"/>
              </a:rPr>
              <a:t> </a:t>
            </a:r>
          </a:p>
          <a:p>
            <a:pPr marL="0" indent="0" algn="just">
              <a:buNone/>
            </a:pPr>
            <a:r>
              <a:rPr lang="pl-PL" sz="1800" dirty="0">
                <a:latin typeface="Sansation"/>
              </a:rPr>
              <a:t>g</a:t>
            </a:r>
            <a:r>
              <a:rPr lang="pl-PL" sz="1800" dirty="0" smtClean="0">
                <a:latin typeface="Sansation"/>
              </a:rPr>
              <a:t>/ </a:t>
            </a:r>
            <a:r>
              <a:rPr lang="pl-PL" sz="1800" b="1" dirty="0">
                <a:latin typeface="Sansation"/>
              </a:rPr>
              <a:t>minister właściwy ds. transportu</a:t>
            </a:r>
            <a:r>
              <a:rPr lang="pl-PL" sz="1800" dirty="0">
                <a:latin typeface="Sansation"/>
              </a:rPr>
              <a:t>.</a:t>
            </a:r>
          </a:p>
          <a:p>
            <a:pPr marL="0" indent="0" algn="just">
              <a:buNone/>
            </a:pPr>
            <a:r>
              <a:rPr lang="pl-PL" sz="1800" dirty="0">
                <a:latin typeface="Sansation"/>
              </a:rPr>
              <a:t> </a:t>
            </a: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915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just">
              <a:buNone/>
            </a:pPr>
            <a:r>
              <a:rPr lang="pl-PL" sz="1800" i="1" dirty="0" smtClean="0">
                <a:solidFill>
                  <a:schemeClr val="tx2">
                    <a:lumMod val="60000"/>
                    <a:lumOff val="40000"/>
                  </a:schemeClr>
                </a:solidFill>
                <a:latin typeface="Sansation"/>
              </a:rPr>
              <a:t>Jednocześnie Organizator, który planuje organizowanie przewozów o charakterze użyteczności publicznej i ma liczbę mieszkańców poniżej progów wskazanych w art. 9 ust. 1 ustawy </a:t>
            </a:r>
            <a:r>
              <a:rPr lang="pl-PL" sz="1800" i="1" dirty="0" err="1" smtClean="0">
                <a:solidFill>
                  <a:schemeClr val="tx2">
                    <a:lumMod val="60000"/>
                    <a:lumOff val="40000"/>
                  </a:schemeClr>
                </a:solidFill>
                <a:latin typeface="Sansation"/>
              </a:rPr>
              <a:t>ptz</a:t>
            </a:r>
            <a:r>
              <a:rPr lang="pl-PL" sz="1800" i="1" dirty="0" smtClean="0">
                <a:solidFill>
                  <a:schemeClr val="tx2">
                    <a:lumMod val="60000"/>
                    <a:lumOff val="40000"/>
                  </a:schemeClr>
                </a:solidFill>
                <a:latin typeface="Sansation"/>
              </a:rPr>
              <a:t> może je organizować bez sporządzonego planu transportowego. W takim przypadku należy wziąć pod uwagę, iż zgodnie z ustawami ustrojowymi (o samorządzie gminnym, powiatowym i województwa) linie użyteczności publicznej powinny zostać wyznaczone np. w formie uchwały.</a:t>
            </a:r>
          </a:p>
          <a:p>
            <a:pPr marL="0" indent="0" algn="just">
              <a:buNone/>
            </a:pPr>
            <a:endParaRPr lang="pl-PL" sz="1800" dirty="0">
              <a:latin typeface="Sansation"/>
            </a:endParaRPr>
          </a:p>
          <a:p>
            <a:pPr marL="0" indent="0" algn="just">
              <a:buNone/>
            </a:pPr>
            <a:endParaRPr lang="pl-PL" sz="1800" dirty="0" smtClean="0">
              <a:latin typeface="Sansation"/>
            </a:endParaRPr>
          </a:p>
          <a:p>
            <a:pPr marL="0" indent="0" algn="just">
              <a:buNone/>
            </a:pPr>
            <a:r>
              <a:rPr lang="pl-PL" sz="1800" dirty="0" smtClean="0">
                <a:latin typeface="Sansation"/>
              </a:rPr>
              <a:t>Szczegółowy </a:t>
            </a:r>
            <a:r>
              <a:rPr lang="pl-PL" sz="1800" dirty="0">
                <a:latin typeface="Sansation"/>
              </a:rPr>
              <a:t>zakres „Planu transportowego” określa rozporządzenie Ministra Infrastruktury z dnia 25 maja 2011 r. w sprawie szczegółowego zakresu planu zrównoważonego rozwoju publicznego transportu zbiorowego (Dz. U. z 2011 r. Nr 117, poz. 684).</a:t>
            </a: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846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buNone/>
            </a:pPr>
            <a:r>
              <a:rPr lang="pl-PL" sz="1800" b="1" dirty="0" smtClean="0">
                <a:latin typeface="Sansation"/>
              </a:rPr>
              <a:t>3.2 Aktualizacja Planu transportowego województwa lubuskiego</a:t>
            </a:r>
          </a:p>
          <a:p>
            <a:endParaRPr lang="pl-PL" sz="1800" dirty="0">
              <a:latin typeface="Sansation"/>
            </a:endParaRPr>
          </a:p>
          <a:p>
            <a:pPr marL="0" indent="0" algn="just">
              <a:buNone/>
            </a:pPr>
            <a:endParaRPr lang="pl-PL" sz="1800" dirty="0" smtClean="0">
              <a:latin typeface="Sansation"/>
            </a:endParaRPr>
          </a:p>
          <a:p>
            <a:pPr marL="0" indent="0" algn="just">
              <a:buNone/>
            </a:pPr>
            <a:endParaRPr lang="pl-PL" sz="1800" dirty="0">
              <a:latin typeface="Sansation"/>
            </a:endParaRPr>
          </a:p>
          <a:p>
            <a:pPr marL="0" indent="0" algn="just">
              <a:buNone/>
            </a:pPr>
            <a:r>
              <a:rPr lang="pl-PL" sz="1800" dirty="0" smtClean="0">
                <a:latin typeface="Sansation"/>
              </a:rPr>
              <a:t>Sejmik Województwa Lubuskiego, na posiedzeniu w dniu 16.11.2015 r., uchwalił Plan </a:t>
            </a:r>
            <a:r>
              <a:rPr lang="pl-PL" sz="1800" dirty="0">
                <a:latin typeface="Sansation"/>
              </a:rPr>
              <a:t>zrównoważonego rozwoju publicznego transportu zbiorowego na sieci komunikacyjnej w wojewódzkich przewozach </a:t>
            </a:r>
            <a:r>
              <a:rPr lang="pl-PL" sz="1800" dirty="0" smtClean="0">
                <a:latin typeface="Sansation"/>
              </a:rPr>
              <a:t>pasażerskich, który </a:t>
            </a:r>
            <a:r>
              <a:rPr lang="pl-PL" sz="1800" dirty="0">
                <a:latin typeface="Sansation"/>
              </a:rPr>
              <a:t>w obecnym kształcie obejmuje </a:t>
            </a:r>
            <a:r>
              <a:rPr lang="pl-PL" sz="1800" dirty="0">
                <a:solidFill>
                  <a:schemeClr val="tx2">
                    <a:lumMod val="60000"/>
                    <a:lumOff val="40000"/>
                  </a:schemeClr>
                </a:solidFill>
                <a:latin typeface="Sansation"/>
              </a:rPr>
              <a:t>linie </a:t>
            </a:r>
            <a:r>
              <a:rPr lang="pl-PL" sz="1800" dirty="0" smtClean="0">
                <a:solidFill>
                  <a:schemeClr val="tx2">
                    <a:lumMod val="60000"/>
                    <a:lumOff val="40000"/>
                  </a:schemeClr>
                </a:solidFill>
                <a:latin typeface="Sansation"/>
              </a:rPr>
              <a:t>komunikacyjne w </a:t>
            </a:r>
            <a:r>
              <a:rPr lang="pl-PL" sz="1800" dirty="0">
                <a:solidFill>
                  <a:schemeClr val="tx2">
                    <a:lumMod val="60000"/>
                    <a:lumOff val="40000"/>
                  </a:schemeClr>
                </a:solidFill>
                <a:latin typeface="Sansation"/>
              </a:rPr>
              <a:t>transporcie kolejowym, na których realizowane są przewozy o charakterze użyteczności publicznej objęte dofinansowaniem ze środków publicznych oraz 18 linii komunikacyjnych w transporcie drogowym (autobusowym</a:t>
            </a:r>
            <a:r>
              <a:rPr lang="pl-PL" sz="1800" dirty="0" smtClean="0">
                <a:solidFill>
                  <a:schemeClr val="tx2">
                    <a:lumMod val="60000"/>
                    <a:lumOff val="40000"/>
                  </a:schemeClr>
                </a:solidFill>
                <a:latin typeface="Sansation"/>
              </a:rPr>
              <a:t>).</a:t>
            </a: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439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a:bodyPr>
          <a:lstStyle/>
          <a:p>
            <a:pPr marL="0" indent="0" algn="just">
              <a:buNone/>
            </a:pPr>
            <a:r>
              <a:rPr lang="pl-PL" sz="1800" dirty="0" smtClean="0">
                <a:latin typeface="Sansation"/>
              </a:rPr>
              <a:t>Jednak </a:t>
            </a:r>
            <a:r>
              <a:rPr lang="pl-PL" sz="1800" dirty="0">
                <a:latin typeface="Sansation"/>
              </a:rPr>
              <a:t>w dalszym ciągu napływają uwagi i wnioski od samorządów lokalnych oraz od przewoźników w sprawie rozszerzenia, zawartego w dokumencie, katalogu linii wojewódzkich o charakterze użyteczności publicznej.</a:t>
            </a:r>
          </a:p>
          <a:p>
            <a:pPr marL="0" indent="0">
              <a:buNone/>
            </a:pPr>
            <a:endParaRPr lang="pl-PL" sz="1800" dirty="0">
              <a:latin typeface="Sansation"/>
            </a:endParaRPr>
          </a:p>
          <a:p>
            <a:pPr marL="0" indent="0" algn="just">
              <a:buNone/>
            </a:pPr>
            <a:r>
              <a:rPr lang="pl-PL" sz="1800" dirty="0" smtClean="0">
                <a:latin typeface="Sansation"/>
              </a:rPr>
              <a:t>W </a:t>
            </a:r>
            <a:r>
              <a:rPr lang="pl-PL" sz="1800" dirty="0">
                <a:latin typeface="Sansation"/>
              </a:rPr>
              <a:t>związku z powyższym Zarząd Województwa Lubuskiego podjął decyzję </a:t>
            </a:r>
            <a:r>
              <a:rPr lang="pl-PL" sz="1800" dirty="0" smtClean="0">
                <a:latin typeface="Sansation"/>
              </a:rPr>
              <a:t/>
            </a:r>
            <a:br>
              <a:rPr lang="pl-PL" sz="1800" dirty="0" smtClean="0">
                <a:latin typeface="Sansation"/>
              </a:rPr>
            </a:br>
            <a:r>
              <a:rPr lang="pl-PL" sz="1800" dirty="0" smtClean="0">
                <a:latin typeface="Sansation"/>
              </a:rPr>
              <a:t>o </a:t>
            </a:r>
            <a:r>
              <a:rPr lang="pl-PL" sz="1800" dirty="0">
                <a:latin typeface="Sansation"/>
              </a:rPr>
              <a:t>ponownym ogłoszeniu konsultacji społecznych oraz podjął prace nad kolejną aktualizacją Planu transportowego</a:t>
            </a:r>
            <a:r>
              <a:rPr lang="pl-PL" sz="1800" dirty="0" smtClean="0">
                <a:latin typeface="Sansation"/>
              </a:rPr>
              <a:t>.</a:t>
            </a:r>
            <a:endParaRPr lang="pl-PL" sz="1800" dirty="0">
              <a:latin typeface="Sansation"/>
            </a:endParaRPr>
          </a:p>
          <a:p>
            <a:pPr marL="0" indent="0">
              <a:buNone/>
            </a:pPr>
            <a:endParaRPr lang="pl-PL" sz="1800" dirty="0" smtClean="0">
              <a:latin typeface="Sansation"/>
            </a:endParaRPr>
          </a:p>
          <a:p>
            <a:pPr marL="0" indent="0" algn="just">
              <a:buNone/>
            </a:pPr>
            <a:r>
              <a:rPr lang="pl-PL" sz="1800" dirty="0" smtClean="0">
                <a:latin typeface="Sansation"/>
              </a:rPr>
              <a:t>We wstępnym wariancie aktualizacji zostały dołożone cztery linie komunikacyjne:</a:t>
            </a:r>
          </a:p>
          <a:p>
            <a:pPr marL="0" indent="0" algn="just">
              <a:buNone/>
            </a:pPr>
            <a:r>
              <a:rPr lang="pl-PL" sz="1800" dirty="0" smtClean="0">
                <a:solidFill>
                  <a:schemeClr val="tx2">
                    <a:lumMod val="60000"/>
                    <a:lumOff val="40000"/>
                  </a:schemeClr>
                </a:solidFill>
                <a:latin typeface="Sansation"/>
              </a:rPr>
              <a:t>- Gorzów Wlkp. – Strzelce Kraj. – Dobiegniew,</a:t>
            </a:r>
          </a:p>
          <a:p>
            <a:pPr marL="0" indent="0" algn="just">
              <a:buNone/>
            </a:pPr>
            <a:r>
              <a:rPr lang="pl-PL" sz="1800" dirty="0" smtClean="0">
                <a:solidFill>
                  <a:schemeClr val="tx2">
                    <a:lumMod val="60000"/>
                    <a:lumOff val="40000"/>
                  </a:schemeClr>
                </a:solidFill>
                <a:latin typeface="Sansation"/>
              </a:rPr>
              <a:t>- Gorzów Wlkp. – Lipki Wielkie – Drezdenko,</a:t>
            </a:r>
            <a:endParaRPr lang="pl-PL" sz="1800" dirty="0">
              <a:solidFill>
                <a:schemeClr val="tx2">
                  <a:lumMod val="60000"/>
                  <a:lumOff val="40000"/>
                </a:schemeClr>
              </a:solidFill>
              <a:latin typeface="Sansation"/>
            </a:endParaRPr>
          </a:p>
          <a:p>
            <a:pPr marL="0" indent="0" algn="just">
              <a:buNone/>
            </a:pPr>
            <a:r>
              <a:rPr lang="pl-PL" sz="1800" dirty="0" smtClean="0">
                <a:solidFill>
                  <a:schemeClr val="tx2">
                    <a:lumMod val="60000"/>
                    <a:lumOff val="40000"/>
                  </a:schemeClr>
                </a:solidFill>
                <a:latin typeface="Sansation"/>
              </a:rPr>
              <a:t>- Gubin – Krosno </a:t>
            </a:r>
            <a:r>
              <a:rPr lang="pl-PL" sz="1800" dirty="0" err="1" smtClean="0">
                <a:solidFill>
                  <a:schemeClr val="tx2">
                    <a:lumMod val="60000"/>
                    <a:lumOff val="40000"/>
                  </a:schemeClr>
                </a:solidFill>
                <a:latin typeface="Sansation"/>
              </a:rPr>
              <a:t>Odrz</a:t>
            </a:r>
            <a:r>
              <a:rPr lang="pl-PL" sz="1800" dirty="0" smtClean="0">
                <a:solidFill>
                  <a:schemeClr val="tx2">
                    <a:lumMod val="60000"/>
                    <a:lumOff val="40000"/>
                  </a:schemeClr>
                </a:solidFill>
                <a:latin typeface="Sansation"/>
              </a:rPr>
              <a:t>. – Zielona Góra</a:t>
            </a:r>
          </a:p>
          <a:p>
            <a:pPr marL="0" indent="0" algn="just">
              <a:buNone/>
            </a:pPr>
            <a:r>
              <a:rPr lang="pl-PL" sz="1800" dirty="0" smtClean="0">
                <a:solidFill>
                  <a:schemeClr val="tx2">
                    <a:lumMod val="60000"/>
                    <a:lumOff val="40000"/>
                  </a:schemeClr>
                </a:solidFill>
                <a:latin typeface="Sansation"/>
              </a:rPr>
              <a:t>- Sulęcin – Międzyrzecz,</a:t>
            </a:r>
            <a:endParaRPr lang="pl-PL" sz="1800" dirty="0">
              <a:solidFill>
                <a:schemeClr val="tx2">
                  <a:lumMod val="60000"/>
                  <a:lumOff val="40000"/>
                </a:schemeClr>
              </a:solidFill>
              <a:latin typeface="Sansation"/>
            </a:endParaRPr>
          </a:p>
          <a:p>
            <a:pPr marL="0" indent="0" algn="just">
              <a:buNone/>
            </a:pPr>
            <a:r>
              <a:rPr lang="pl-PL" sz="1800" dirty="0" smtClean="0">
                <a:latin typeface="Sansation"/>
              </a:rPr>
              <a:t>jednak ostateczny jej kształt zostanie opracowany po zakończeniu konsultacji społecznych.</a:t>
            </a:r>
            <a:endParaRPr lang="pl-PL" sz="1800" dirty="0">
              <a:latin typeface="Sansation"/>
            </a:endParaRP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8823"/>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822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20000"/>
          </a:bodyPr>
          <a:lstStyle/>
          <a:p>
            <a:pPr marL="0" indent="0">
              <a:buNone/>
            </a:pPr>
            <a:r>
              <a:rPr lang="pl-PL" sz="1900" b="1" dirty="0" smtClean="0">
                <a:latin typeface="Sansation"/>
              </a:rPr>
              <a:t>3.3 Baza do skonstruowania oferty przewozowej</a:t>
            </a:r>
          </a:p>
          <a:p>
            <a:pPr marL="0" indent="0">
              <a:buNone/>
            </a:pPr>
            <a:endParaRPr lang="pl-PL" sz="2000" dirty="0">
              <a:latin typeface="Sansation"/>
            </a:endParaRPr>
          </a:p>
          <a:p>
            <a:pPr algn="just"/>
            <a:r>
              <a:rPr lang="pl-PL" sz="1900" dirty="0" smtClean="0">
                <a:latin typeface="Sansation"/>
              </a:rPr>
              <a:t>Zważywszy na zalecane zwiększanie udziału transportu kolejowego jako gałęzi najbardziej przyjaznej środowisku, najbezpieczniejszej i najtańszej </a:t>
            </a:r>
            <a:br>
              <a:rPr lang="pl-PL" sz="1900" dirty="0" smtClean="0">
                <a:latin typeface="Sansation"/>
              </a:rPr>
            </a:br>
            <a:r>
              <a:rPr lang="pl-PL" sz="1900" dirty="0" smtClean="0">
                <a:latin typeface="Sansation"/>
              </a:rPr>
              <a:t>z makroekonomicznego punktu widzenia, </a:t>
            </a:r>
            <a:r>
              <a:rPr lang="pl-PL" sz="1900" dirty="0" smtClean="0">
                <a:solidFill>
                  <a:schemeClr val="tx2">
                    <a:lumMod val="60000"/>
                    <a:lumOff val="40000"/>
                  </a:schemeClr>
                </a:solidFill>
                <a:latin typeface="Sansation"/>
              </a:rPr>
              <a:t>preferowanymi w Planie transportowym środkami transportu pozostały pojazdy szynowe</a:t>
            </a:r>
            <a:r>
              <a:rPr lang="pl-PL" sz="1900" dirty="0" smtClean="0">
                <a:latin typeface="Sansation"/>
              </a:rPr>
              <a:t>.</a:t>
            </a:r>
          </a:p>
          <a:p>
            <a:pPr algn="just"/>
            <a:endParaRPr lang="pl-PL" sz="2000" dirty="0">
              <a:latin typeface="Sansation"/>
            </a:endParaRPr>
          </a:p>
          <a:p>
            <a:pPr algn="just"/>
            <a:r>
              <a:rPr lang="pl-PL" sz="1900" dirty="0" smtClean="0">
                <a:latin typeface="Sansation"/>
              </a:rPr>
              <a:t>Uzasadnieniem wyboru tego środka transportu jest dowiedzione badaniami statystycznymi </a:t>
            </a:r>
            <a:r>
              <a:rPr lang="pl-PL" sz="1900" dirty="0" smtClean="0">
                <a:solidFill>
                  <a:schemeClr val="tx2">
                    <a:lumMod val="60000"/>
                    <a:lumOff val="40000"/>
                  </a:schemeClr>
                </a:solidFill>
                <a:latin typeface="Sansation"/>
              </a:rPr>
              <a:t>bezpieczeństwo przewozu</a:t>
            </a:r>
            <a:r>
              <a:rPr lang="pl-PL" sz="1900" dirty="0" smtClean="0">
                <a:latin typeface="Sansation"/>
              </a:rPr>
              <a:t> oraz dostępne rozwiązania techniczne, służące </a:t>
            </a:r>
            <a:r>
              <a:rPr lang="pl-PL" sz="1900" dirty="0" smtClean="0">
                <a:solidFill>
                  <a:schemeClr val="tx2">
                    <a:lumMod val="60000"/>
                    <a:lumOff val="40000"/>
                  </a:schemeClr>
                </a:solidFill>
                <a:latin typeface="Sansation"/>
              </a:rPr>
              <a:t>ograniczeniu emisji hałasu i spalin oraz dogodnej obsługi pasażerów</a:t>
            </a:r>
            <a:r>
              <a:rPr lang="pl-PL" sz="1900" dirty="0" smtClean="0">
                <a:latin typeface="Sansation"/>
              </a:rPr>
              <a:t>, w tym osób niepełnosprawnych i osób o ograniczonej zdolności ruchowej.</a:t>
            </a:r>
          </a:p>
          <a:p>
            <a:pPr algn="just"/>
            <a:endParaRPr lang="pl-PL" sz="2000" dirty="0" smtClean="0">
              <a:latin typeface="Sansation"/>
            </a:endParaRPr>
          </a:p>
          <a:p>
            <a:pPr algn="just"/>
            <a:r>
              <a:rPr lang="pl-PL" sz="1900" dirty="0" smtClean="0">
                <a:latin typeface="Sansation"/>
              </a:rPr>
              <a:t>Natomiast oferta przewozowa w </a:t>
            </a:r>
            <a:r>
              <a:rPr lang="pl-PL" sz="1900" dirty="0" smtClean="0">
                <a:solidFill>
                  <a:schemeClr val="tx2">
                    <a:lumMod val="60000"/>
                    <a:lumOff val="40000"/>
                  </a:schemeClr>
                </a:solidFill>
                <a:latin typeface="Sansation"/>
              </a:rPr>
              <a:t>transporcie drogowym (autobusowym) </a:t>
            </a:r>
            <a:r>
              <a:rPr lang="pl-PL" sz="1900" dirty="0" smtClean="0">
                <a:latin typeface="Sansation"/>
              </a:rPr>
              <a:t>została oparta o obecnie </a:t>
            </a:r>
            <a:r>
              <a:rPr lang="pl-PL" sz="1900" dirty="0" smtClean="0">
                <a:solidFill>
                  <a:schemeClr val="tx2">
                    <a:lumMod val="60000"/>
                    <a:lumOff val="40000"/>
                  </a:schemeClr>
                </a:solidFill>
                <a:latin typeface="Sansation"/>
              </a:rPr>
              <a:t>istniejącą sieć połączeń </a:t>
            </a:r>
            <a:r>
              <a:rPr lang="pl-PL" sz="1900" dirty="0" smtClean="0">
                <a:latin typeface="Sansation"/>
              </a:rPr>
              <a:t>oraz o specyficzny układ województwa, które jest podzielone na </a:t>
            </a:r>
            <a:r>
              <a:rPr lang="pl-PL" sz="1900" dirty="0" smtClean="0">
                <a:solidFill>
                  <a:schemeClr val="tx2">
                    <a:lumMod val="60000"/>
                    <a:lumOff val="40000"/>
                  </a:schemeClr>
                </a:solidFill>
                <a:latin typeface="Sansation"/>
              </a:rPr>
              <a:t>dwa subregiony (północny </a:t>
            </a:r>
            <a:br>
              <a:rPr lang="pl-PL" sz="1900" dirty="0" smtClean="0">
                <a:solidFill>
                  <a:schemeClr val="tx2">
                    <a:lumMod val="60000"/>
                    <a:lumOff val="40000"/>
                  </a:schemeClr>
                </a:solidFill>
                <a:latin typeface="Sansation"/>
              </a:rPr>
            </a:br>
            <a:r>
              <a:rPr lang="pl-PL" sz="1900" dirty="0" smtClean="0">
                <a:solidFill>
                  <a:schemeClr val="tx2">
                    <a:lumMod val="60000"/>
                    <a:lumOff val="40000"/>
                  </a:schemeClr>
                </a:solidFill>
                <a:latin typeface="Sansation"/>
              </a:rPr>
              <a:t>i południowy).</a:t>
            </a:r>
            <a:endParaRPr lang="pl-PL" sz="1900" dirty="0">
              <a:solidFill>
                <a:schemeClr val="tx2">
                  <a:lumMod val="60000"/>
                  <a:lumOff val="40000"/>
                </a:schemeClr>
              </a:solidFill>
              <a:latin typeface="Sansation"/>
            </a:endParaRP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08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buNone/>
            </a:pPr>
            <a:r>
              <a:rPr lang="pl-PL" sz="1800" b="1" dirty="0" smtClean="0">
                <a:latin typeface="Sansation"/>
              </a:rPr>
              <a:t>1. Obecnie istniejąca komunikacja:</a:t>
            </a:r>
          </a:p>
          <a:p>
            <a:pPr marL="0" indent="0" algn="just">
              <a:buNone/>
            </a:pPr>
            <a:endParaRPr lang="pl-PL" sz="1800" dirty="0">
              <a:latin typeface="Sansation"/>
            </a:endParaRPr>
          </a:p>
          <a:p>
            <a:pPr marL="0" indent="0" algn="just">
              <a:buNone/>
            </a:pPr>
            <a:r>
              <a:rPr lang="pl-PL" sz="1800" dirty="0" smtClean="0">
                <a:latin typeface="Sansation"/>
              </a:rPr>
              <a:t>Obecnie </a:t>
            </a:r>
            <a:r>
              <a:rPr lang="pl-PL" sz="1800" dirty="0">
                <a:latin typeface="Sansation"/>
              </a:rPr>
              <a:t>rynek pasażerskich przewozów autobusowych jest kreowany przez przewoźników w oparciu o </a:t>
            </a:r>
            <a:r>
              <a:rPr lang="pl-PL" sz="1800" dirty="0">
                <a:solidFill>
                  <a:schemeClr val="tx2">
                    <a:lumMod val="60000"/>
                    <a:lumOff val="40000"/>
                  </a:schemeClr>
                </a:solidFill>
                <a:latin typeface="Sansation"/>
              </a:rPr>
              <a:t>ustawę z dnia 6 września 2001 r. o transporcie drogowym (Dz. U. z 2013 r., poz. 1414 ze zm.).</a:t>
            </a:r>
            <a:r>
              <a:rPr lang="pl-PL" sz="1800" dirty="0">
                <a:latin typeface="Sansation"/>
              </a:rPr>
              <a:t> Zgodnie z </a:t>
            </a:r>
            <a:r>
              <a:rPr lang="pl-PL" sz="1800" dirty="0" smtClean="0">
                <a:latin typeface="Sansation"/>
              </a:rPr>
              <a:t>jej zapisami </a:t>
            </a:r>
            <a:r>
              <a:rPr lang="pl-PL" sz="1800" dirty="0">
                <a:latin typeface="Sansation"/>
              </a:rPr>
              <a:t>przewozy pasażerskie są realizowane na podstawie zezwoleń udzielonych ze względu na przebieg linii komunikacyjnej </a:t>
            </a:r>
            <a:r>
              <a:rPr lang="pl-PL" sz="1800" dirty="0" smtClean="0">
                <a:latin typeface="Sansation"/>
              </a:rPr>
              <a:t>przez:</a:t>
            </a:r>
          </a:p>
          <a:p>
            <a:pPr lvl="1" algn="just">
              <a:buFont typeface="Arial" panose="020B0604020202020204" pitchFamily="34" charset="0"/>
              <a:buChar char="•"/>
            </a:pPr>
            <a:r>
              <a:rPr lang="pl-PL" sz="1800" dirty="0" smtClean="0">
                <a:solidFill>
                  <a:schemeClr val="tx2">
                    <a:lumMod val="60000"/>
                    <a:lumOff val="40000"/>
                  </a:schemeClr>
                </a:solidFill>
                <a:latin typeface="Sansation"/>
              </a:rPr>
              <a:t>Marszałka</a:t>
            </a:r>
          </a:p>
          <a:p>
            <a:pPr lvl="1" algn="just">
              <a:buFont typeface="Arial" panose="020B0604020202020204" pitchFamily="34" charset="0"/>
              <a:buChar char="•"/>
            </a:pPr>
            <a:r>
              <a:rPr lang="pl-PL" sz="1800" dirty="0" smtClean="0">
                <a:solidFill>
                  <a:schemeClr val="tx2">
                    <a:lumMod val="60000"/>
                    <a:lumOff val="40000"/>
                  </a:schemeClr>
                </a:solidFill>
                <a:latin typeface="Sansation"/>
              </a:rPr>
              <a:t>Starostę</a:t>
            </a:r>
          </a:p>
          <a:p>
            <a:pPr lvl="1" algn="just">
              <a:buFont typeface="Arial" panose="020B0604020202020204" pitchFamily="34" charset="0"/>
              <a:buChar char="•"/>
            </a:pPr>
            <a:r>
              <a:rPr lang="pl-PL" sz="1800" dirty="0" smtClean="0">
                <a:solidFill>
                  <a:schemeClr val="tx2">
                    <a:lumMod val="60000"/>
                    <a:lumOff val="40000"/>
                  </a:schemeClr>
                </a:solidFill>
                <a:latin typeface="Sansation"/>
              </a:rPr>
              <a:t>Burmistrza</a:t>
            </a:r>
          </a:p>
          <a:p>
            <a:pPr lvl="1" algn="just">
              <a:buFont typeface="Arial" panose="020B0604020202020204" pitchFamily="34" charset="0"/>
              <a:buChar char="•"/>
            </a:pPr>
            <a:r>
              <a:rPr lang="pl-PL" sz="1800" dirty="0" smtClean="0">
                <a:solidFill>
                  <a:schemeClr val="tx2">
                    <a:lumMod val="60000"/>
                    <a:lumOff val="40000"/>
                  </a:schemeClr>
                </a:solidFill>
                <a:latin typeface="Sansation"/>
              </a:rPr>
              <a:t>Wójta.</a:t>
            </a:r>
          </a:p>
          <a:p>
            <a:pPr marL="0" indent="0" algn="just">
              <a:buNone/>
            </a:pPr>
            <a:r>
              <a:rPr lang="pl-PL" sz="1800" dirty="0" smtClean="0">
                <a:latin typeface="Sansation"/>
              </a:rPr>
              <a:t>Zezwolenia </a:t>
            </a:r>
            <a:r>
              <a:rPr lang="pl-PL" sz="1800" dirty="0">
                <a:latin typeface="Sansation"/>
              </a:rPr>
              <a:t>te są wydawane na okres do 5 lat jednak nie dłużej niż do 31 grudnia 2016 r.</a:t>
            </a: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0"/>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029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pPr marL="0" indent="0" algn="just">
              <a:buNone/>
            </a:pPr>
            <a:r>
              <a:rPr lang="pl-PL" sz="1800" dirty="0" smtClean="0">
                <a:latin typeface="Sansation"/>
              </a:rPr>
              <a:t>Z </a:t>
            </a:r>
            <a:r>
              <a:rPr lang="pl-PL" sz="1800" dirty="0">
                <a:latin typeface="Sansation"/>
              </a:rPr>
              <a:t>rozpatrywanych kilku wariantów organizacji przewozów autobusowych Zarząd Województwa Lubuskiego przyjął wariant polegający na tym, </a:t>
            </a:r>
            <a:r>
              <a:rPr lang="pl-PL" sz="1800" dirty="0" smtClean="0">
                <a:latin typeface="Sansation"/>
              </a:rPr>
              <a:t>że:</a:t>
            </a:r>
          </a:p>
          <a:p>
            <a:pPr marL="0" indent="0" algn="just">
              <a:buNone/>
            </a:pPr>
            <a:endParaRPr lang="pl-PL" sz="1800" dirty="0" smtClean="0">
              <a:latin typeface="Sansation"/>
            </a:endParaRPr>
          </a:p>
          <a:p>
            <a:pPr marL="0" indent="0" algn="just">
              <a:buNone/>
            </a:pPr>
            <a:r>
              <a:rPr lang="pl-PL" sz="1800" i="1" dirty="0" smtClean="0">
                <a:solidFill>
                  <a:schemeClr val="tx2">
                    <a:lumMod val="60000"/>
                    <a:lumOff val="40000"/>
                  </a:schemeClr>
                </a:solidFill>
                <a:latin typeface="Sansation"/>
              </a:rPr>
              <a:t>przewozy </a:t>
            </a:r>
            <a:r>
              <a:rPr lang="pl-PL" sz="1800" i="1" dirty="0">
                <a:solidFill>
                  <a:schemeClr val="tx2">
                    <a:lumMod val="60000"/>
                    <a:lumOff val="40000"/>
                  </a:schemeClr>
                </a:solidFill>
                <a:latin typeface="Sansation"/>
              </a:rPr>
              <a:t>na autobusowych liniach wojewódzkich ograniczą się do połączenia stolic powiatów ze stolicami województwa oraz do kilku linii dodatkowych niezbędnych ze względu na zapotrzebowanie społeczne oraz jako uzupełnienie do istniejących linii kolejowych, na których będzie niewystarczająca ilość par </a:t>
            </a:r>
            <a:r>
              <a:rPr lang="pl-PL" sz="1800" i="1" dirty="0" smtClean="0">
                <a:solidFill>
                  <a:schemeClr val="tx2">
                    <a:lumMod val="60000"/>
                    <a:lumOff val="40000"/>
                  </a:schemeClr>
                </a:solidFill>
                <a:latin typeface="Sansation"/>
              </a:rPr>
              <a:t>pociągów.</a:t>
            </a:r>
          </a:p>
          <a:p>
            <a:pPr marL="0" indent="0" algn="just">
              <a:buNone/>
            </a:pPr>
            <a:endParaRPr lang="pl-PL" sz="1800" i="1" dirty="0">
              <a:latin typeface="Sansation"/>
            </a:endParaRPr>
          </a:p>
          <a:p>
            <a:pPr marL="0" indent="0" algn="just">
              <a:buNone/>
            </a:pPr>
            <a:r>
              <a:rPr lang="pl-PL" sz="1800" dirty="0" smtClean="0">
                <a:latin typeface="Sansation"/>
              </a:rPr>
              <a:t>Wybór </a:t>
            </a:r>
            <a:r>
              <a:rPr lang="pl-PL" sz="1800" dirty="0">
                <a:latin typeface="Sansation"/>
              </a:rPr>
              <a:t>przewoźników do obsługi linii zostanie przeprowadzony na podstawie </a:t>
            </a:r>
            <a:r>
              <a:rPr lang="pl-PL" sz="1800" dirty="0">
                <a:solidFill>
                  <a:schemeClr val="tx2">
                    <a:lumMod val="60000"/>
                    <a:lumOff val="40000"/>
                  </a:schemeClr>
                </a:solidFill>
                <a:latin typeface="Sansation"/>
              </a:rPr>
              <a:t>ustawy o koncesji na roboty budowlane lub usługi (art. 19 ust. 1 pkt </a:t>
            </a:r>
            <a:r>
              <a:rPr lang="pl-PL" sz="1800" dirty="0" smtClean="0">
                <a:solidFill>
                  <a:schemeClr val="tx2">
                    <a:lumMod val="60000"/>
                    <a:lumOff val="40000"/>
                  </a:schemeClr>
                </a:solidFill>
                <a:latin typeface="Sansation"/>
              </a:rPr>
              <a:t>2).</a:t>
            </a:r>
          </a:p>
          <a:p>
            <a:pPr marL="0" indent="0" algn="just">
              <a:buNone/>
            </a:pPr>
            <a:r>
              <a:rPr lang="pl-PL" sz="1800" dirty="0" smtClean="0">
                <a:latin typeface="Sansation"/>
              </a:rPr>
              <a:t>W </a:t>
            </a:r>
            <a:r>
              <a:rPr lang="pl-PL" sz="1800" dirty="0">
                <a:latin typeface="Sansation"/>
              </a:rPr>
              <a:t>związku z tym </a:t>
            </a:r>
            <a:r>
              <a:rPr lang="pl-PL" sz="1800" dirty="0" smtClean="0">
                <a:latin typeface="Sansation"/>
              </a:rPr>
              <a:t>przewoźnicy będą pobierali opłaty za sprzedane bilety a także </a:t>
            </a:r>
            <a:r>
              <a:rPr lang="pl-PL" sz="1800" dirty="0">
                <a:latin typeface="Sansation"/>
              </a:rPr>
              <a:t>będą mieli zapewnioną </a:t>
            </a:r>
            <a:r>
              <a:rPr lang="pl-PL" sz="1800" dirty="0">
                <a:solidFill>
                  <a:schemeClr val="tx2">
                    <a:lumMod val="60000"/>
                    <a:lumOff val="40000"/>
                  </a:schemeClr>
                </a:solidFill>
                <a:latin typeface="Sansation"/>
              </a:rPr>
              <a:t>rekompensatę </a:t>
            </a:r>
            <a:r>
              <a:rPr lang="pl-PL" sz="1800" dirty="0" smtClean="0">
                <a:solidFill>
                  <a:schemeClr val="tx2">
                    <a:lumMod val="60000"/>
                    <a:lumOff val="40000"/>
                  </a:schemeClr>
                </a:solidFill>
                <a:latin typeface="Sansation"/>
              </a:rPr>
              <a:t>utraconych </a:t>
            </a:r>
            <a:r>
              <a:rPr lang="pl-PL" sz="1800" dirty="0">
                <a:solidFill>
                  <a:schemeClr val="tx2">
                    <a:lumMod val="60000"/>
                    <a:lumOff val="40000"/>
                  </a:schemeClr>
                </a:solidFill>
                <a:latin typeface="Sansation"/>
              </a:rPr>
              <a:t>przychodów z tytułu stosowania ulg ustawowych do biletów</a:t>
            </a:r>
            <a:r>
              <a:rPr lang="pl-PL" sz="1800" dirty="0" smtClean="0">
                <a:latin typeface="Sansation"/>
              </a:rPr>
              <a:t>.</a:t>
            </a:r>
          </a:p>
          <a:p>
            <a:pPr marL="0" indent="0" algn="just">
              <a:buNone/>
            </a:pPr>
            <a:r>
              <a:rPr lang="pl-PL" sz="1800" dirty="0" smtClean="0">
                <a:latin typeface="Sansation"/>
              </a:rPr>
              <a:t>Natomiast nie przewiduje się </a:t>
            </a:r>
            <a:r>
              <a:rPr lang="pl-PL" sz="1800" dirty="0" smtClean="0">
                <a:solidFill>
                  <a:schemeClr val="tx2">
                    <a:lumMod val="60000"/>
                    <a:lumOff val="40000"/>
                  </a:schemeClr>
                </a:solidFill>
                <a:latin typeface="Sansation"/>
              </a:rPr>
              <a:t>rekompensaty poniesionych kosztów</a:t>
            </a:r>
            <a:r>
              <a:rPr lang="pl-PL" sz="1800" dirty="0" smtClean="0">
                <a:latin typeface="Sansation"/>
              </a:rPr>
              <a:t> z tytułu funkcjonowania linii komunikacyjnych.</a:t>
            </a:r>
            <a:endParaRPr lang="pl-PL" sz="1800" dirty="0">
              <a:latin typeface="Sansation"/>
            </a:endParaRP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804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3970784" cy="4525963"/>
          </a:xfrm>
        </p:spPr>
        <p:txBody>
          <a:bodyPr>
            <a:normAutofit/>
          </a:bodyPr>
          <a:lstStyle/>
          <a:p>
            <a:pPr marL="0" indent="0" algn="just">
              <a:buNone/>
            </a:pPr>
            <a:endParaRPr lang="pl-PL" sz="2000" dirty="0" smtClean="0">
              <a:latin typeface="Sansation"/>
            </a:endParaRPr>
          </a:p>
          <a:p>
            <a:pPr marL="0" indent="0" algn="just">
              <a:buNone/>
            </a:pPr>
            <a:endParaRPr lang="pl-PL" sz="2000" dirty="0">
              <a:latin typeface="Sansation"/>
            </a:endParaRPr>
          </a:p>
          <a:p>
            <a:pPr marL="0" indent="0" algn="just">
              <a:buNone/>
            </a:pPr>
            <a:endParaRPr lang="pl-PL" sz="2000" dirty="0" smtClean="0">
              <a:latin typeface="Sansation"/>
            </a:endParaRPr>
          </a:p>
          <a:p>
            <a:pPr marL="0" indent="0" algn="just">
              <a:buNone/>
            </a:pPr>
            <a:endParaRPr lang="pl-PL" sz="2000" dirty="0">
              <a:latin typeface="Sansation"/>
            </a:endParaRPr>
          </a:p>
          <a:p>
            <a:pPr marL="0" indent="0" algn="just">
              <a:buNone/>
            </a:pPr>
            <a:r>
              <a:rPr lang="pl-PL" sz="1800" dirty="0" smtClean="0">
                <a:latin typeface="Sansation"/>
              </a:rPr>
              <a:t>Planowany układ linii użyteczności publicznej w </a:t>
            </a:r>
            <a:r>
              <a:rPr lang="pl-PL" sz="1800" dirty="0" smtClean="0">
                <a:solidFill>
                  <a:srgbClr val="D60093"/>
                </a:solidFill>
                <a:latin typeface="Sansation"/>
              </a:rPr>
              <a:t>transporcie kolejowym</a:t>
            </a:r>
            <a:r>
              <a:rPr lang="pl-PL" sz="1800" dirty="0" smtClean="0">
                <a:latin typeface="Sansation"/>
              </a:rPr>
              <a:t> </a:t>
            </a:r>
            <a:br>
              <a:rPr lang="pl-PL" sz="1800" dirty="0" smtClean="0">
                <a:latin typeface="Sansation"/>
              </a:rPr>
            </a:br>
            <a:r>
              <a:rPr lang="pl-PL" sz="1800" dirty="0" smtClean="0">
                <a:latin typeface="Sansation"/>
              </a:rPr>
              <a:t>i </a:t>
            </a:r>
            <a:r>
              <a:rPr lang="pl-PL" sz="1800" dirty="0" smtClean="0">
                <a:solidFill>
                  <a:srgbClr val="0033CC"/>
                </a:solidFill>
                <a:latin typeface="Sansation"/>
              </a:rPr>
              <a:t>drogowym (autobusowym)</a:t>
            </a:r>
            <a:r>
              <a:rPr lang="pl-PL" sz="1800" dirty="0" smtClean="0">
                <a:solidFill>
                  <a:schemeClr val="tx2">
                    <a:lumMod val="75000"/>
                  </a:schemeClr>
                </a:solidFill>
                <a:latin typeface="Sansation"/>
              </a:rPr>
              <a:t> </a:t>
            </a:r>
            <a:r>
              <a:rPr lang="pl-PL" sz="1800" dirty="0" smtClean="0">
                <a:latin typeface="Sansation"/>
              </a:rPr>
              <a:t>na obszarze województwa lubuskiego.</a:t>
            </a:r>
            <a:endParaRPr lang="pl-PL" sz="1800" dirty="0">
              <a:latin typeface="Sansation"/>
            </a:endParaRP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36" t="9741" r="10226" b="8019"/>
          <a:stretch/>
        </p:blipFill>
        <p:spPr bwMode="auto">
          <a:xfrm>
            <a:off x="4572000" y="544944"/>
            <a:ext cx="4298623" cy="55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188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buNone/>
            </a:pPr>
            <a:endParaRPr lang="pl-PL" sz="2000" dirty="0" smtClean="0">
              <a:latin typeface="Sansation"/>
            </a:endParaRPr>
          </a:p>
          <a:p>
            <a:pPr marL="0" indent="0" algn="just">
              <a:buNone/>
            </a:pPr>
            <a:r>
              <a:rPr lang="pl-PL" sz="1800" dirty="0" smtClean="0">
                <a:latin typeface="Sansation"/>
              </a:rPr>
              <a:t>Z punktu widzenia organizatora przewozów wojewódzkich określona w Planie transportowym </a:t>
            </a:r>
            <a:r>
              <a:rPr lang="pl-PL" sz="1800" dirty="0" smtClean="0">
                <a:solidFill>
                  <a:schemeClr val="tx2">
                    <a:lumMod val="60000"/>
                    <a:lumOff val="40000"/>
                  </a:schemeClr>
                </a:solidFill>
                <a:latin typeface="Sansation"/>
              </a:rPr>
              <a:t>sieć komunikacyjna jest kompletna</a:t>
            </a:r>
            <a:r>
              <a:rPr lang="pl-PL" sz="1800" dirty="0" smtClean="0">
                <a:latin typeface="Sansation"/>
              </a:rPr>
              <a:t>, która wymaga jednak uzupełnienia o linie dojazdowe w obrębie granic administracyjnych powiatów i gmin.</a:t>
            </a:r>
          </a:p>
          <a:p>
            <a:pPr marL="0" indent="0" algn="just">
              <a:buNone/>
            </a:pPr>
            <a:endParaRPr lang="pl-PL" sz="1800" dirty="0">
              <a:latin typeface="Sansation"/>
            </a:endParaRPr>
          </a:p>
          <a:p>
            <a:pPr marL="0" indent="0" algn="just">
              <a:buNone/>
            </a:pPr>
            <a:r>
              <a:rPr lang="pl-PL" sz="1800" dirty="0" smtClean="0">
                <a:latin typeface="Sansation"/>
              </a:rPr>
              <a:t>Tak więc dojazdy do węzłów przesiadkowych będą w większości przewozami </a:t>
            </a:r>
            <a:r>
              <a:rPr lang="pl-PL" sz="1800" dirty="0" smtClean="0">
                <a:solidFill>
                  <a:schemeClr val="tx2">
                    <a:lumMod val="60000"/>
                    <a:lumOff val="40000"/>
                  </a:schemeClr>
                </a:solidFill>
                <a:latin typeface="Sansation"/>
              </a:rPr>
              <a:t>powiatowymi i gminnymi</a:t>
            </a:r>
            <a:r>
              <a:rPr lang="pl-PL" sz="1800" dirty="0" smtClean="0">
                <a:latin typeface="Sansation"/>
              </a:rPr>
              <a:t>.</a:t>
            </a:r>
          </a:p>
          <a:p>
            <a:pPr marL="0" indent="0" algn="just">
              <a:buNone/>
            </a:pPr>
            <a:endParaRPr lang="pl-PL" sz="1800" dirty="0">
              <a:latin typeface="Sansation"/>
            </a:endParaRPr>
          </a:p>
          <a:p>
            <a:pPr marL="0" indent="0" algn="just">
              <a:buNone/>
            </a:pPr>
            <a:r>
              <a:rPr lang="pl-PL" sz="1800" dirty="0" smtClean="0">
                <a:latin typeface="Sansation"/>
              </a:rPr>
              <a:t>Dlatego też ustawa PTZ oraz Plan transportowy wymuszają większe zaangażowanie </a:t>
            </a:r>
            <a:r>
              <a:rPr lang="pl-PL" sz="1800" dirty="0" smtClean="0">
                <a:solidFill>
                  <a:schemeClr val="tx2">
                    <a:lumMod val="60000"/>
                    <a:lumOff val="40000"/>
                  </a:schemeClr>
                </a:solidFill>
                <a:latin typeface="Sansation"/>
              </a:rPr>
              <a:t>samorządów niższego szczebla </a:t>
            </a:r>
            <a:r>
              <a:rPr lang="pl-PL" sz="1800" dirty="0" smtClean="0">
                <a:latin typeface="Sansation"/>
              </a:rPr>
              <a:t>(starosta, burmistrz, wójt) w organizację przewozów autobusowych na swoim terenie.</a:t>
            </a:r>
            <a:endParaRPr lang="pl-PL" sz="1800" dirty="0">
              <a:latin typeface="Sansation"/>
            </a:endParaRP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046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buNone/>
            </a:pPr>
            <a:r>
              <a:rPr lang="pl-PL" sz="1800" b="1" dirty="0" smtClean="0">
                <a:latin typeface="Sansation"/>
              </a:rPr>
              <a:t>4. Potencjalne zagrożenia po wejściu w życie nowych przepisów</a:t>
            </a:r>
          </a:p>
          <a:p>
            <a:pPr marL="0" indent="0" algn="just">
              <a:buNone/>
            </a:pPr>
            <a:endParaRPr lang="pl-PL" sz="1800" dirty="0">
              <a:latin typeface="Sansation"/>
            </a:endParaRPr>
          </a:p>
          <a:p>
            <a:pPr algn="just"/>
            <a:r>
              <a:rPr lang="pl-PL" sz="1800" dirty="0" smtClean="0">
                <a:latin typeface="Sansation"/>
              </a:rPr>
              <a:t>brak </a:t>
            </a:r>
            <a:r>
              <a:rPr lang="pl-PL" sz="1800" dirty="0">
                <a:latin typeface="Sansation"/>
              </a:rPr>
              <a:t>środków w budżetach samorządów na sfinansowanie wszystkich potrzebnych połączeń użyteczności </a:t>
            </a:r>
            <a:r>
              <a:rPr lang="pl-PL" sz="1800" dirty="0" smtClean="0">
                <a:latin typeface="Sansation"/>
              </a:rPr>
              <a:t>publicznej</a:t>
            </a:r>
          </a:p>
          <a:p>
            <a:pPr algn="just"/>
            <a:endParaRPr lang="pl-PL" sz="1800" dirty="0">
              <a:latin typeface="Sansation"/>
            </a:endParaRPr>
          </a:p>
          <a:p>
            <a:pPr algn="just"/>
            <a:r>
              <a:rPr lang="pl-PL" sz="1800" dirty="0" smtClean="0">
                <a:latin typeface="Sansation"/>
              </a:rPr>
              <a:t>brak </a:t>
            </a:r>
            <a:r>
              <a:rPr lang="pl-PL" sz="1800" dirty="0">
                <a:latin typeface="Sansation"/>
              </a:rPr>
              <a:t>zewnętrznych źródeł finansowania dla </a:t>
            </a:r>
            <a:r>
              <a:rPr lang="pl-PL" sz="1800" dirty="0" err="1" smtClean="0">
                <a:latin typeface="Sansation"/>
              </a:rPr>
              <a:t>jst</a:t>
            </a:r>
            <a:endParaRPr lang="pl-PL" sz="1800" dirty="0" smtClean="0">
              <a:latin typeface="Sansation"/>
            </a:endParaRPr>
          </a:p>
          <a:p>
            <a:pPr algn="just"/>
            <a:endParaRPr lang="pl-PL" sz="1800" dirty="0">
              <a:latin typeface="Sansation"/>
            </a:endParaRPr>
          </a:p>
          <a:p>
            <a:pPr algn="just"/>
            <a:r>
              <a:rPr lang="pl-PL" sz="1800" dirty="0" smtClean="0">
                <a:latin typeface="Sansation"/>
              </a:rPr>
              <a:t>brak </a:t>
            </a:r>
            <a:r>
              <a:rPr lang="pl-PL" sz="1800" dirty="0">
                <a:latin typeface="Sansation"/>
              </a:rPr>
              <a:t>dopłat do ulg ustawowych na liniach komunikacyjnych nie objętych użytecznością </a:t>
            </a:r>
            <a:r>
              <a:rPr lang="pl-PL" sz="1800" dirty="0" smtClean="0">
                <a:latin typeface="Sansation"/>
              </a:rPr>
              <a:t>   publiczną</a:t>
            </a:r>
          </a:p>
          <a:p>
            <a:pPr algn="just"/>
            <a:endParaRPr lang="pl-PL" sz="1800" dirty="0">
              <a:latin typeface="Sansation"/>
            </a:endParaRPr>
          </a:p>
          <a:p>
            <a:pPr algn="just"/>
            <a:r>
              <a:rPr lang="pl-PL" sz="1800" dirty="0" smtClean="0">
                <a:latin typeface="Sansation"/>
              </a:rPr>
              <a:t>możliwość </a:t>
            </a:r>
            <a:r>
              <a:rPr lang="pl-PL" sz="1800" dirty="0">
                <a:latin typeface="Sansation"/>
              </a:rPr>
              <a:t>pojawienia się konkurencyjnego przewoźnika (eliminacja lokalnych przewoźników</a:t>
            </a:r>
            <a:r>
              <a:rPr lang="pl-PL" sz="1800" dirty="0" smtClean="0">
                <a:latin typeface="Sansation"/>
              </a:rPr>
              <a:t>)</a:t>
            </a:r>
            <a:endParaRPr lang="pl-PL" sz="1800" dirty="0">
              <a:latin typeface="Sansation"/>
            </a:endParaRP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877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just">
              <a:buNone/>
            </a:pPr>
            <a:endParaRPr lang="pl-PL" sz="1800" dirty="0" smtClean="0">
              <a:latin typeface="Sansation"/>
            </a:endParaRPr>
          </a:p>
          <a:p>
            <a:pPr algn="just"/>
            <a:r>
              <a:rPr lang="pl-PL" sz="1800" dirty="0" smtClean="0">
                <a:latin typeface="Sansation"/>
              </a:rPr>
              <a:t>niechęć </a:t>
            </a:r>
            <a:r>
              <a:rPr lang="pl-PL" sz="1800" dirty="0">
                <a:latin typeface="Sansation"/>
              </a:rPr>
              <a:t>samorządów do opracowania planów </a:t>
            </a:r>
            <a:r>
              <a:rPr lang="pl-PL" sz="1800" dirty="0" smtClean="0">
                <a:latin typeface="Sansation"/>
              </a:rPr>
              <a:t>transportowych</a:t>
            </a:r>
          </a:p>
          <a:p>
            <a:pPr algn="just"/>
            <a:endParaRPr lang="pl-PL" sz="1800" dirty="0">
              <a:latin typeface="Sansation"/>
            </a:endParaRPr>
          </a:p>
          <a:p>
            <a:pPr algn="just"/>
            <a:r>
              <a:rPr lang="pl-PL" sz="1800" dirty="0">
                <a:latin typeface="Sansation"/>
              </a:rPr>
              <a:t>brak instrumentów prawnych do regulacji rynku przewozowego – dopuszcza się możliwość zgłoszenia przewozu na identyczną linię i kursy przez kilku przewoźników (kto pierwszy ten lepszy</a:t>
            </a:r>
            <a:r>
              <a:rPr lang="pl-PL" sz="1800" dirty="0" smtClean="0">
                <a:latin typeface="Sansation"/>
              </a:rPr>
              <a:t>)</a:t>
            </a:r>
          </a:p>
          <a:p>
            <a:pPr algn="just"/>
            <a:endParaRPr lang="pl-PL" sz="1800" dirty="0">
              <a:latin typeface="Sansation"/>
            </a:endParaRPr>
          </a:p>
          <a:p>
            <a:pPr algn="just"/>
            <a:r>
              <a:rPr lang="pl-PL" sz="1800" dirty="0">
                <a:latin typeface="Sansation"/>
              </a:rPr>
              <a:t>zniesienie możliwości przyznania prawa wyłączności na rzecz operatorów realizujących linie użyteczności publicznej (prawo wyłączności jest dopuszczone zapisami rozporządzenia WE nr 1370/2007) – może to spowodować utratę przychodów przez operatorów</a:t>
            </a:r>
          </a:p>
          <a:p>
            <a:pPr marL="0" indent="0">
              <a:buNone/>
            </a:pPr>
            <a:endParaRPr lang="pl-PL" sz="1800" dirty="0">
              <a:latin typeface="Sansation"/>
            </a:endParaRP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025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3"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9144000"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Documents and Settings\D.Potrubacz\Pulpit\Rysune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5" descr="lubuski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e tekstowe 6"/>
          <p:cNvSpPr txBox="1"/>
          <p:nvPr/>
        </p:nvSpPr>
        <p:spPr>
          <a:xfrm>
            <a:off x="3402449" y="3853758"/>
            <a:ext cx="2339102" cy="400110"/>
          </a:xfrm>
          <a:prstGeom prst="rect">
            <a:avLst/>
          </a:prstGeom>
          <a:noFill/>
        </p:spPr>
        <p:txBody>
          <a:bodyPr wrap="none" rtlCol="0">
            <a:spAutoFit/>
          </a:bodyPr>
          <a:lstStyle/>
          <a:p>
            <a:r>
              <a:rPr lang="pl-PL" sz="2000" dirty="0" smtClean="0">
                <a:solidFill>
                  <a:schemeClr val="bg1"/>
                </a:solidFill>
                <a:latin typeface="Sansation"/>
              </a:rPr>
              <a:t>Dziękuję za uwagę</a:t>
            </a:r>
            <a:endParaRPr lang="pl-PL" sz="2000" dirty="0">
              <a:solidFill>
                <a:schemeClr val="bg1"/>
              </a:solidFill>
              <a:latin typeface="Sansation"/>
            </a:endParaRPr>
          </a:p>
        </p:txBody>
      </p:sp>
      <p:sp>
        <p:nvSpPr>
          <p:cNvPr id="8" name="pole tekstowe 7"/>
          <p:cNvSpPr txBox="1"/>
          <p:nvPr/>
        </p:nvSpPr>
        <p:spPr>
          <a:xfrm>
            <a:off x="2811133" y="5805264"/>
            <a:ext cx="3706463" cy="754053"/>
          </a:xfrm>
          <a:prstGeom prst="rect">
            <a:avLst/>
          </a:prstGeom>
          <a:noFill/>
        </p:spPr>
        <p:txBody>
          <a:bodyPr wrap="none" rtlCol="0">
            <a:spAutoFit/>
          </a:bodyPr>
          <a:lstStyle/>
          <a:p>
            <a:pPr algn="ctr">
              <a:defRPr/>
            </a:pPr>
            <a:r>
              <a:rPr lang="pl-PL" sz="1400" b="1" dirty="0">
                <a:solidFill>
                  <a:schemeClr val="bg1"/>
                </a:solidFill>
                <a:effectLst>
                  <a:outerShdw blurRad="38100" dist="38100" dir="2700000" algn="tl">
                    <a:srgbClr val="000000">
                      <a:alpha val="43137"/>
                    </a:srgbClr>
                  </a:outerShdw>
                </a:effectLst>
                <a:latin typeface="Sansation" pitchFamily="2" charset="-18"/>
                <a:cs typeface="Arial" charset="0"/>
              </a:rPr>
              <a:t>Departament Infrastruktury i Komunikacji</a:t>
            </a:r>
          </a:p>
          <a:p>
            <a:pPr algn="ctr">
              <a:defRPr/>
            </a:pPr>
            <a:r>
              <a:rPr lang="pl-PL" sz="1100" dirty="0">
                <a:solidFill>
                  <a:schemeClr val="bg1"/>
                </a:solidFill>
                <a:effectLst>
                  <a:outerShdw blurRad="38100" dist="38100" dir="2700000" algn="tl">
                    <a:srgbClr val="000000">
                      <a:alpha val="43137"/>
                    </a:srgbClr>
                  </a:outerShdw>
                </a:effectLst>
                <a:latin typeface="Sansation" pitchFamily="2" charset="-18"/>
                <a:cs typeface="Arial" charset="0"/>
              </a:rPr>
              <a:t>Wydział Transportu i Infrastruktury</a:t>
            </a:r>
          </a:p>
          <a:p>
            <a:pPr algn="ctr">
              <a:defRPr/>
            </a:pPr>
            <a:r>
              <a:rPr lang="pl-PL" dirty="0">
                <a:solidFill>
                  <a:schemeClr val="bg1"/>
                </a:solidFill>
                <a:effectLst>
                  <a:outerShdw blurRad="38100" dist="38100" dir="2700000" algn="tl">
                    <a:srgbClr val="000000">
                      <a:alpha val="43137"/>
                    </a:srgbClr>
                  </a:outerShdw>
                </a:effectLst>
                <a:latin typeface="Sansation" pitchFamily="2" charset="-18"/>
                <a:cs typeface="Arial" charset="0"/>
              </a:rPr>
              <a:t> </a:t>
            </a:r>
            <a:r>
              <a:rPr lang="pl-PL" sz="1400" dirty="0">
                <a:solidFill>
                  <a:schemeClr val="bg1"/>
                </a:solidFill>
                <a:effectLst>
                  <a:outerShdw blurRad="38100" dist="38100" dir="2700000" algn="tl">
                    <a:srgbClr val="000000">
                      <a:alpha val="43137"/>
                    </a:srgbClr>
                  </a:outerShdw>
                </a:effectLst>
                <a:latin typeface="Sansation" pitchFamily="2" charset="-18"/>
                <a:cs typeface="Arial" charset="0"/>
              </a:rPr>
              <a:t>Zielona Góra, </a:t>
            </a:r>
            <a:r>
              <a:rPr lang="pl-PL" sz="1400" dirty="0" smtClean="0">
                <a:solidFill>
                  <a:schemeClr val="bg1"/>
                </a:solidFill>
                <a:effectLst>
                  <a:outerShdw blurRad="38100" dist="38100" dir="2700000" algn="tl">
                    <a:srgbClr val="000000">
                      <a:alpha val="43137"/>
                    </a:srgbClr>
                  </a:outerShdw>
                </a:effectLst>
                <a:latin typeface="Sansation" pitchFamily="2" charset="-18"/>
                <a:cs typeface="Arial" charset="0"/>
              </a:rPr>
              <a:t>2016r.</a:t>
            </a:r>
            <a:endParaRPr lang="pl-PL" sz="1400" dirty="0">
              <a:solidFill>
                <a:schemeClr val="bg1"/>
              </a:solidFill>
              <a:effectLst>
                <a:outerShdw blurRad="38100" dist="38100" dir="2700000" algn="tl">
                  <a:srgbClr val="000000">
                    <a:alpha val="43137"/>
                  </a:srgbClr>
                </a:outerShdw>
              </a:effectLst>
              <a:latin typeface="Sansation" pitchFamily="2" charset="-18"/>
              <a:cs typeface="Arial" charset="0"/>
            </a:endParaRPr>
          </a:p>
        </p:txBody>
      </p:sp>
    </p:spTree>
    <p:extLst>
      <p:ext uri="{BB962C8B-B14F-4D97-AF65-F5344CB8AC3E}">
        <p14:creationId xmlns:p14="http://schemas.microsoft.com/office/powerpoint/2010/main" val="238335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just"/>
            <a:r>
              <a:rPr lang="pl-PL" sz="1800" dirty="0" smtClean="0">
                <a:latin typeface="Sansation"/>
              </a:rPr>
              <a:t>W </a:t>
            </a:r>
            <a:r>
              <a:rPr lang="pl-PL" sz="1800" dirty="0">
                <a:latin typeface="Sansation"/>
              </a:rPr>
              <a:t>województwie lubuskim </a:t>
            </a:r>
            <a:r>
              <a:rPr lang="pl-PL" sz="1800" dirty="0" smtClean="0">
                <a:latin typeface="Sansation"/>
              </a:rPr>
              <a:t>realizowanych jest 837* linii komunikacyjnych, których podział ze względu na kompetencje poszczególnych jednostek samorządu terytorialnego kształtuje się następująco:</a:t>
            </a:r>
          </a:p>
          <a:p>
            <a:pPr marL="0" indent="0" algn="just">
              <a:buNone/>
            </a:pPr>
            <a:endParaRPr lang="pl-PL" sz="1800" dirty="0" smtClean="0">
              <a:latin typeface="Sansation"/>
            </a:endParaRPr>
          </a:p>
          <a:p>
            <a:pPr algn="just">
              <a:buFontTx/>
              <a:buChar char="-"/>
            </a:pPr>
            <a:r>
              <a:rPr lang="pl-PL" sz="1800" dirty="0" smtClean="0">
                <a:latin typeface="Sansation"/>
              </a:rPr>
              <a:t>Linie wojewódzkie – 214 (linie wykraczające poza obszar co najmniej jednego powiatu lub poza granicę województwa);</a:t>
            </a:r>
          </a:p>
          <a:p>
            <a:pPr algn="just">
              <a:buFontTx/>
              <a:buChar char="-"/>
            </a:pPr>
            <a:endParaRPr lang="pl-PL" sz="1800" dirty="0" smtClean="0">
              <a:latin typeface="Sansation"/>
            </a:endParaRPr>
          </a:p>
          <a:p>
            <a:pPr algn="just">
              <a:buFontTx/>
              <a:buChar char="-"/>
            </a:pPr>
            <a:r>
              <a:rPr lang="pl-PL" sz="1800" dirty="0" smtClean="0">
                <a:latin typeface="Sansation"/>
              </a:rPr>
              <a:t>Linie powiatowe – 251 (linie wykraczające poza obszar co najmniej jednej gminy ale nie wykraczające poza obszar powiatu oraz linie obejmujące swym zasięgiem obszar powiatu grodzkiego i ziemskiego);</a:t>
            </a:r>
          </a:p>
          <a:p>
            <a:pPr algn="just">
              <a:buFontTx/>
              <a:buChar char="-"/>
            </a:pPr>
            <a:endParaRPr lang="pl-PL" sz="1800" dirty="0" smtClean="0">
              <a:latin typeface="Sansation"/>
            </a:endParaRPr>
          </a:p>
          <a:p>
            <a:pPr algn="just">
              <a:buFontTx/>
              <a:buChar char="-"/>
            </a:pPr>
            <a:r>
              <a:rPr lang="pl-PL" sz="1800" dirty="0" smtClean="0">
                <a:latin typeface="Sansation"/>
              </a:rPr>
              <a:t>Linie gminne – 372 (linie realizowane na obszarze jednej gminy)</a:t>
            </a:r>
          </a:p>
          <a:p>
            <a:pPr algn="just">
              <a:buFontTx/>
              <a:buChar char="-"/>
            </a:pPr>
            <a:endParaRPr lang="pl-PL" sz="1800" dirty="0" smtClean="0">
              <a:latin typeface="Sansation"/>
            </a:endParaRPr>
          </a:p>
          <a:p>
            <a:pPr marL="0" indent="0" algn="just">
              <a:buNone/>
            </a:pPr>
            <a:r>
              <a:rPr lang="pl-PL" sz="1500" i="1" dirty="0" smtClean="0">
                <a:latin typeface="Sansation"/>
              </a:rPr>
              <a:t>* Stan na 01.01.2016 r.</a:t>
            </a:r>
          </a:p>
          <a:p>
            <a:pPr algn="just">
              <a:buFont typeface="Arial" charset="0"/>
              <a:buChar char="•"/>
            </a:pPr>
            <a:endParaRPr lang="pl-PL" sz="1500" i="1" dirty="0" smtClean="0">
              <a:latin typeface="Sansation"/>
            </a:endParaRP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647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just"/>
            <a:r>
              <a:rPr lang="pl-PL" sz="1800" dirty="0">
                <a:latin typeface="Sansation"/>
              </a:rPr>
              <a:t>Przewoźnicy sami monitorują rynek oraz zapotrzebowanie społeczne i na tej podstawie konstruują ofertę przewozową a następnie ubiegają się </a:t>
            </a:r>
            <a:r>
              <a:rPr lang="pl-PL" sz="1800" dirty="0" smtClean="0">
                <a:latin typeface="Sansation"/>
              </a:rPr>
              <a:t/>
            </a:r>
            <a:br>
              <a:rPr lang="pl-PL" sz="1800" dirty="0" smtClean="0">
                <a:latin typeface="Sansation"/>
              </a:rPr>
            </a:br>
            <a:r>
              <a:rPr lang="pl-PL" sz="1800" dirty="0" smtClean="0">
                <a:latin typeface="Sansation"/>
              </a:rPr>
              <a:t>o </a:t>
            </a:r>
            <a:r>
              <a:rPr lang="pl-PL" sz="1800" dirty="0">
                <a:latin typeface="Sansation"/>
              </a:rPr>
              <a:t>zezwolenia na wykonywanie regularnych przewozów osób.</a:t>
            </a:r>
          </a:p>
          <a:p>
            <a:pPr algn="just"/>
            <a:endParaRPr lang="pl-PL" sz="1800" dirty="0">
              <a:latin typeface="Sansation"/>
            </a:endParaRPr>
          </a:p>
          <a:p>
            <a:pPr algn="just"/>
            <a:r>
              <a:rPr lang="pl-PL" sz="1800" dirty="0">
                <a:latin typeface="Sansation"/>
              </a:rPr>
              <a:t>Oferta przewozowa jest na bieżąco dostosowywana do potrzeb poprzez dodawanie lub likwidowanie linii komunikacyjnych lub poszczególnych kursów.</a:t>
            </a:r>
          </a:p>
          <a:p>
            <a:pPr algn="just"/>
            <a:endParaRPr lang="pl-PL" sz="1800" dirty="0">
              <a:latin typeface="Sansation"/>
            </a:endParaRPr>
          </a:p>
          <a:p>
            <a:pPr algn="just"/>
            <a:r>
              <a:rPr lang="pl-PL" sz="1800" dirty="0">
                <a:latin typeface="Sansation"/>
              </a:rPr>
              <a:t>Na wszystkich realizowanych liniach komunikacyjnych honorowane są ulgi ustawowe, których rekompensaty są wypłacane przewoźnikom z budżetu państwa.</a:t>
            </a:r>
          </a:p>
          <a:p>
            <a:endParaRPr lang="pl-PL" dirty="0"/>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846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19" y="1600200"/>
            <a:ext cx="4445893" cy="4525963"/>
          </a:xfrm>
        </p:spPr>
        <p:txBody>
          <a:bodyPr>
            <a:normAutofit/>
          </a:bodyPr>
          <a:lstStyle/>
          <a:p>
            <a:pPr marL="0" indent="0" algn="just">
              <a:buNone/>
            </a:pPr>
            <a:endParaRPr lang="pl-PL" altLang="pl-PL" sz="1800" dirty="0" smtClean="0">
              <a:latin typeface="Sansation"/>
            </a:endParaRPr>
          </a:p>
          <a:p>
            <a:pPr marL="0" indent="0" algn="just">
              <a:buNone/>
            </a:pPr>
            <a:endParaRPr lang="pl-PL" altLang="pl-PL" sz="1800" dirty="0">
              <a:latin typeface="Sansation"/>
            </a:endParaRPr>
          </a:p>
          <a:p>
            <a:pPr marL="0" indent="0" algn="just">
              <a:buNone/>
            </a:pPr>
            <a:endParaRPr lang="pl-PL" altLang="pl-PL" sz="1800" dirty="0" smtClean="0">
              <a:latin typeface="Sansation"/>
            </a:endParaRPr>
          </a:p>
          <a:p>
            <a:pPr marL="0" indent="0" algn="just">
              <a:buNone/>
            </a:pPr>
            <a:endParaRPr lang="pl-PL" altLang="pl-PL" sz="1800" dirty="0">
              <a:latin typeface="Sansation"/>
            </a:endParaRPr>
          </a:p>
          <a:p>
            <a:pPr marL="0" indent="0" algn="just">
              <a:buNone/>
            </a:pPr>
            <a:r>
              <a:rPr lang="pl-PL" altLang="pl-PL" sz="1800" dirty="0" smtClean="0">
                <a:latin typeface="Sansation"/>
              </a:rPr>
              <a:t>Obecny układ wojewódzkich linii komunikacyjnych realizowanych na podstawie zezwoleń udzielonych </a:t>
            </a:r>
            <a:r>
              <a:rPr lang="pl-PL" altLang="pl-PL" sz="1800" dirty="0">
                <a:latin typeface="Sansation"/>
              </a:rPr>
              <a:t>przez Marszałka </a:t>
            </a:r>
            <a:r>
              <a:rPr lang="pl-PL" altLang="pl-PL" sz="1800" dirty="0" smtClean="0">
                <a:latin typeface="Sansation"/>
              </a:rPr>
              <a:t>Województwa Lubuskiego.</a:t>
            </a:r>
            <a:endParaRPr lang="pl-PL" altLang="pl-PL" sz="1800" dirty="0">
              <a:latin typeface="Sansation"/>
            </a:endParaRPr>
          </a:p>
          <a:p>
            <a:pPr marL="0" indent="0" algn="just">
              <a:buNone/>
            </a:pPr>
            <a:endParaRPr lang="pl-PL" altLang="pl-PL" sz="1800" dirty="0">
              <a:latin typeface="Sansation"/>
            </a:endParaRPr>
          </a:p>
        </p:txBody>
      </p:sp>
      <p:pic>
        <p:nvPicPr>
          <p:cNvPr id="4" name="Obraz 9" descr="19_dotychczasowa_siec_wojewodzkich_linii_autobusowych.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7414" y="0"/>
            <a:ext cx="4339082" cy="669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Documents and Settings\D.Potrubacz\Pulpit\Rysune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826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buNone/>
            </a:pPr>
            <a:r>
              <a:rPr lang="pl-PL" sz="1800" b="1" dirty="0" smtClean="0">
                <a:latin typeface="Sansation"/>
              </a:rPr>
              <a:t>2. Komunikacja pasażerska po 01.01.2017 r.</a:t>
            </a:r>
          </a:p>
          <a:p>
            <a:endParaRPr lang="pl-PL" sz="1800" dirty="0">
              <a:latin typeface="Sansation"/>
            </a:endParaRPr>
          </a:p>
          <a:p>
            <a:pPr algn="just"/>
            <a:r>
              <a:rPr lang="pl-PL" sz="1800" dirty="0" smtClean="0">
                <a:latin typeface="Sansation"/>
              </a:rPr>
              <a:t>Z </a:t>
            </a:r>
            <a:r>
              <a:rPr lang="pl-PL" sz="1800" dirty="0">
                <a:latin typeface="Sansation"/>
              </a:rPr>
              <a:t>dniem 01.01.2017 r. zostaną wprowadzone nowe zasady organizacji autobusowych przewozów pasażerskich zgodnie z </a:t>
            </a:r>
            <a:r>
              <a:rPr lang="pl-PL" sz="1800" dirty="0" smtClean="0">
                <a:latin typeface="Sansation"/>
              </a:rPr>
              <a:t>zapisami </a:t>
            </a:r>
            <a:r>
              <a:rPr lang="pl-PL" sz="1800" dirty="0" smtClean="0">
                <a:solidFill>
                  <a:schemeClr val="tx2">
                    <a:lumMod val="60000"/>
                    <a:lumOff val="40000"/>
                  </a:schemeClr>
                </a:solidFill>
                <a:latin typeface="Sansation"/>
              </a:rPr>
              <a:t>ustawy </a:t>
            </a:r>
            <a:r>
              <a:rPr lang="pl-PL" sz="1800" dirty="0">
                <a:solidFill>
                  <a:schemeClr val="tx2">
                    <a:lumMod val="60000"/>
                    <a:lumOff val="40000"/>
                  </a:schemeClr>
                </a:solidFill>
                <a:latin typeface="Sansation"/>
              </a:rPr>
              <a:t>z dnia 16 grudnia 2010 r. o publicznym transporcie drogowym (Dz. U. z 2015 r. poz. 1440</a:t>
            </a:r>
            <a:r>
              <a:rPr lang="pl-PL" sz="1800" dirty="0" smtClean="0">
                <a:solidFill>
                  <a:schemeClr val="tx2">
                    <a:lumMod val="60000"/>
                    <a:lumOff val="40000"/>
                  </a:schemeClr>
                </a:solidFill>
                <a:latin typeface="Sansation"/>
              </a:rPr>
              <a:t>).</a:t>
            </a:r>
          </a:p>
          <a:p>
            <a:pPr algn="just"/>
            <a:endParaRPr lang="pl-PL" sz="1800" dirty="0" smtClean="0">
              <a:latin typeface="Sansation"/>
            </a:endParaRPr>
          </a:p>
          <a:p>
            <a:pPr algn="just"/>
            <a:r>
              <a:rPr lang="pl-PL" sz="1800" dirty="0" smtClean="0">
                <a:latin typeface="Sansation"/>
              </a:rPr>
              <a:t>Całość </a:t>
            </a:r>
            <a:r>
              <a:rPr lang="pl-PL" sz="1800" dirty="0">
                <a:latin typeface="Sansation"/>
              </a:rPr>
              <a:t>obowiązków z tym związanych zostaje przerzucona na </a:t>
            </a:r>
            <a:r>
              <a:rPr lang="pl-PL" sz="1800" dirty="0" smtClean="0">
                <a:solidFill>
                  <a:schemeClr val="tx2">
                    <a:lumMod val="60000"/>
                    <a:lumOff val="40000"/>
                  </a:schemeClr>
                </a:solidFill>
                <a:latin typeface="Sansation"/>
              </a:rPr>
              <a:t>samorządy wszystkich szczebli (województwo, powiat, gmina)</a:t>
            </a:r>
            <a:r>
              <a:rPr lang="pl-PL" sz="1800" dirty="0" smtClean="0">
                <a:latin typeface="Sansation"/>
              </a:rPr>
              <a:t>, </a:t>
            </a:r>
            <a:r>
              <a:rPr lang="pl-PL" sz="1800" dirty="0">
                <a:latin typeface="Sansation"/>
              </a:rPr>
              <a:t>które same będą decydować o kształcie oferty przewozowej na swoim </a:t>
            </a:r>
            <a:r>
              <a:rPr lang="pl-PL" sz="1800" dirty="0" smtClean="0">
                <a:latin typeface="Sansation"/>
              </a:rPr>
              <a:t>terenie.</a:t>
            </a:r>
          </a:p>
          <a:p>
            <a:pPr algn="just"/>
            <a:endParaRPr lang="pl-PL" sz="1800" dirty="0" smtClean="0">
              <a:latin typeface="Sansation"/>
            </a:endParaRP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366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just">
              <a:buNone/>
            </a:pPr>
            <a:r>
              <a:rPr lang="pl-PL" sz="1800" b="1" dirty="0" smtClean="0">
                <a:latin typeface="Sansation"/>
              </a:rPr>
              <a:t>2.1 </a:t>
            </a:r>
            <a:r>
              <a:rPr lang="pl-PL" sz="1800" b="1" dirty="0">
                <a:latin typeface="Sansation"/>
              </a:rPr>
              <a:t>Organizator publicznego transportu zbiorowego (art. 7 ust. 1 </a:t>
            </a:r>
            <a:r>
              <a:rPr lang="pl-PL" sz="1800" b="1" dirty="0" err="1">
                <a:latin typeface="Sansation"/>
              </a:rPr>
              <a:t>ptz</a:t>
            </a:r>
            <a:r>
              <a:rPr lang="pl-PL" sz="1800" b="1" dirty="0">
                <a:latin typeface="Sansation"/>
              </a:rPr>
              <a:t>)</a:t>
            </a:r>
            <a:endParaRPr lang="pl-PL" sz="1800" dirty="0">
              <a:latin typeface="Sansation"/>
            </a:endParaRPr>
          </a:p>
          <a:p>
            <a:pPr marL="0" indent="0" algn="just">
              <a:buNone/>
            </a:pPr>
            <a:r>
              <a:rPr lang="pl-PL" sz="1800" dirty="0">
                <a:latin typeface="Sansation"/>
              </a:rPr>
              <a:t> </a:t>
            </a:r>
          </a:p>
          <a:p>
            <a:pPr marL="0" indent="0" algn="just">
              <a:buNone/>
            </a:pPr>
            <a:r>
              <a:rPr lang="pl-PL" sz="1800" dirty="0">
                <a:latin typeface="Sansation"/>
              </a:rPr>
              <a:t>Zgodnie z zapisem art. 7 ust. 1 organizatorem publicznego transportu zbiorowego właściwym ze względu na obszar działania lub zasięg przewozów jest:</a:t>
            </a:r>
          </a:p>
          <a:p>
            <a:pPr marL="0" indent="0" algn="just">
              <a:buNone/>
            </a:pPr>
            <a:r>
              <a:rPr lang="pl-PL" sz="1800" dirty="0">
                <a:latin typeface="Sansation"/>
              </a:rPr>
              <a:t> </a:t>
            </a:r>
          </a:p>
          <a:p>
            <a:pPr marL="0" indent="0" algn="just">
              <a:buNone/>
            </a:pPr>
            <a:r>
              <a:rPr lang="pl-PL" sz="1800" dirty="0">
                <a:latin typeface="Sansation"/>
              </a:rPr>
              <a:t>a/ </a:t>
            </a:r>
            <a:r>
              <a:rPr lang="pl-PL" sz="1800" b="1" dirty="0">
                <a:latin typeface="Sansation"/>
              </a:rPr>
              <a:t>gmina</a:t>
            </a:r>
            <a:r>
              <a:rPr lang="pl-PL" sz="1800" dirty="0">
                <a:latin typeface="Sansation"/>
              </a:rPr>
              <a:t> – na linii komunikacyjnej w granicach administracyjnych jednej gminy lub gmin sąsiadujących, które zawarły stosowne porozumienie lub utworzyły związek międzygminny (art. 4 ust. 1 pkt 3)</a:t>
            </a:r>
          </a:p>
          <a:p>
            <a:pPr marL="0" indent="0" algn="just">
              <a:buNone/>
            </a:pPr>
            <a:r>
              <a:rPr lang="pl-PL" sz="1800" dirty="0">
                <a:latin typeface="Sansation"/>
              </a:rPr>
              <a:t> </a:t>
            </a:r>
          </a:p>
          <a:p>
            <a:pPr marL="0" indent="0" algn="just">
              <a:buNone/>
            </a:pPr>
            <a:r>
              <a:rPr lang="pl-PL" sz="1800" dirty="0">
                <a:latin typeface="Sansation"/>
              </a:rPr>
              <a:t>b/ </a:t>
            </a:r>
            <a:r>
              <a:rPr lang="pl-PL" sz="1800" b="1" dirty="0">
                <a:latin typeface="Sansation"/>
              </a:rPr>
              <a:t>powiat</a:t>
            </a:r>
            <a:r>
              <a:rPr lang="pl-PL" sz="1800" dirty="0">
                <a:latin typeface="Sansation"/>
              </a:rPr>
              <a:t> – na linii komunikacyjnej w granicach co najmniej dwóch gmin i nie wykraczającej poza granice jednego powiatu lub w granicach administracyjnych powiatów sąsiadujących, które zawarły stosowne porozumienie lub utworzyły związek powiatów (art. 4 ust. 1 pkt 10)</a:t>
            </a:r>
          </a:p>
          <a:p>
            <a:pPr marL="0" indent="0">
              <a:buNone/>
            </a:pPr>
            <a:endParaRPr lang="pl-PL" sz="1800" dirty="0">
              <a:latin typeface="Sansation"/>
            </a:endParaRP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81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just">
              <a:buNone/>
            </a:pPr>
            <a:r>
              <a:rPr lang="pl-PL" sz="1800" dirty="0" smtClean="0">
                <a:latin typeface="Sansation"/>
              </a:rPr>
              <a:t>c/ </a:t>
            </a:r>
            <a:r>
              <a:rPr lang="pl-PL" sz="1800" b="1" dirty="0" smtClean="0">
                <a:latin typeface="Sansation"/>
              </a:rPr>
              <a:t>związek powiatowo-gminny</a:t>
            </a:r>
            <a:r>
              <a:rPr lang="pl-PL" sz="1800" dirty="0" smtClean="0">
                <a:latin typeface="Sansation"/>
              </a:rPr>
              <a:t> – na linii komunikacyjnej w granicach gmin i powiatów, które utworzyły związek powiatowo-gminny (art. 4 ust. 1 pkt 10a)</a:t>
            </a:r>
          </a:p>
          <a:p>
            <a:pPr marL="0" indent="0" algn="just">
              <a:buNone/>
            </a:pPr>
            <a:endParaRPr lang="pl-PL" sz="1800" dirty="0">
              <a:latin typeface="Sansation"/>
            </a:endParaRPr>
          </a:p>
          <a:p>
            <a:pPr marL="0" indent="0" algn="just">
              <a:buNone/>
            </a:pPr>
            <a:r>
              <a:rPr lang="pl-PL" sz="1800" dirty="0">
                <a:latin typeface="Sansation"/>
              </a:rPr>
              <a:t>d</a:t>
            </a:r>
            <a:r>
              <a:rPr lang="pl-PL" sz="1800" dirty="0" smtClean="0">
                <a:latin typeface="Sansation"/>
              </a:rPr>
              <a:t>/ </a:t>
            </a:r>
            <a:r>
              <a:rPr lang="pl-PL" sz="1800" b="1" dirty="0">
                <a:latin typeface="Sansation"/>
              </a:rPr>
              <a:t>województwo</a:t>
            </a:r>
            <a:r>
              <a:rPr lang="pl-PL" sz="1800" dirty="0">
                <a:latin typeface="Sansation"/>
              </a:rPr>
              <a:t> – na linii komunikacyjnej w granicach co najmniej dwóch powiatów i nie wykraczającej poza granicę jednego województwa (art. 4 ust. 1 pkt 25)</a:t>
            </a:r>
          </a:p>
          <a:p>
            <a:pPr marL="0" indent="0" algn="just">
              <a:buNone/>
            </a:pPr>
            <a:r>
              <a:rPr lang="pl-PL" sz="1800" dirty="0">
                <a:latin typeface="Sansation"/>
              </a:rPr>
              <a:t> </a:t>
            </a:r>
          </a:p>
          <a:p>
            <a:pPr marL="0" indent="0" algn="just">
              <a:buNone/>
            </a:pPr>
            <a:r>
              <a:rPr lang="pl-PL" sz="1800" dirty="0">
                <a:latin typeface="Sansation"/>
              </a:rPr>
              <a:t>e</a:t>
            </a:r>
            <a:r>
              <a:rPr lang="pl-PL" sz="1800" dirty="0" smtClean="0">
                <a:latin typeface="Sansation"/>
              </a:rPr>
              <a:t>/ </a:t>
            </a:r>
            <a:r>
              <a:rPr lang="pl-PL" sz="1800" b="1" dirty="0">
                <a:latin typeface="Sansation"/>
              </a:rPr>
              <a:t>województwo</a:t>
            </a:r>
            <a:r>
              <a:rPr lang="pl-PL" sz="1800" dirty="0">
                <a:latin typeface="Sansation"/>
              </a:rPr>
              <a:t> – na linii komunikacyjnej wykraczającej poza granicę województwa właściwe ze względu na najdłuższy odcinek planowanego przebiegu lub ze względu na zawarte porozumienie pomiędzy województwami właściwymi ze względu na przebieg linii (art. 4 ust. 1 pkt 7)</a:t>
            </a:r>
          </a:p>
          <a:p>
            <a:pPr marL="0" indent="0" algn="just">
              <a:buNone/>
            </a:pPr>
            <a:r>
              <a:rPr lang="pl-PL" sz="1800" dirty="0">
                <a:latin typeface="Sansation"/>
              </a:rPr>
              <a:t> </a:t>
            </a:r>
          </a:p>
          <a:p>
            <a:pPr marL="0" indent="0">
              <a:buNone/>
            </a:pPr>
            <a:endParaRPr lang="pl-PL" sz="1800" dirty="0">
              <a:latin typeface="Sansation"/>
            </a:endParaRP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170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pPr marL="0" indent="0">
              <a:buNone/>
            </a:pPr>
            <a:r>
              <a:rPr lang="pl-PL" sz="1800" b="1" dirty="0" smtClean="0">
                <a:latin typeface="Sansation"/>
              </a:rPr>
              <a:t>2.2 Finansowanie przewozów</a:t>
            </a:r>
          </a:p>
          <a:p>
            <a:pPr marL="0" indent="0">
              <a:buNone/>
            </a:pPr>
            <a:endParaRPr lang="pl-PL" sz="1800" dirty="0" smtClean="0">
              <a:solidFill>
                <a:schemeClr val="tx2">
                  <a:lumMod val="60000"/>
                  <a:lumOff val="40000"/>
                </a:schemeClr>
              </a:solidFill>
              <a:latin typeface="Sansation"/>
            </a:endParaRPr>
          </a:p>
          <a:p>
            <a:pPr marL="0" indent="0" algn="just">
              <a:buNone/>
            </a:pPr>
            <a:r>
              <a:rPr lang="pl-PL" sz="1800" dirty="0" smtClean="0">
                <a:latin typeface="Sansation"/>
              </a:rPr>
              <a:t>Ustawa </a:t>
            </a:r>
            <a:r>
              <a:rPr lang="pl-PL" sz="1800" dirty="0">
                <a:latin typeface="Sansation"/>
              </a:rPr>
              <a:t>o publicznym transporcie zbiorowym narzuca trzy możliwe warianty organizacji i finansowania </a:t>
            </a:r>
            <a:r>
              <a:rPr lang="pl-PL" sz="1800" dirty="0" smtClean="0">
                <a:latin typeface="Sansation"/>
              </a:rPr>
              <a:t>przewozów:</a:t>
            </a:r>
            <a:endParaRPr lang="pl-PL" sz="1800" dirty="0">
              <a:latin typeface="Sansation"/>
            </a:endParaRPr>
          </a:p>
          <a:p>
            <a:pPr marL="0" indent="0" algn="just">
              <a:buNone/>
            </a:pPr>
            <a:endParaRPr lang="pl-PL" sz="1800" b="1" dirty="0" smtClean="0">
              <a:latin typeface="Sansation"/>
            </a:endParaRPr>
          </a:p>
          <a:p>
            <a:pPr marL="0" indent="0" algn="just">
              <a:buNone/>
            </a:pPr>
            <a:r>
              <a:rPr lang="pl-PL" sz="1800" b="1" dirty="0" smtClean="0">
                <a:latin typeface="Sansation"/>
              </a:rPr>
              <a:t>a</a:t>
            </a:r>
            <a:r>
              <a:rPr lang="pl-PL" sz="1800" b="1" dirty="0">
                <a:latin typeface="Sansation"/>
              </a:rPr>
              <a:t>/ Przewozy o charakterze użyteczności publicznej organizowane w oparciu o ustawę Prawo zamówień publicznych (art. 19 ust. 1 pkt </a:t>
            </a:r>
            <a:r>
              <a:rPr lang="pl-PL" sz="1800" b="1" dirty="0" smtClean="0">
                <a:latin typeface="Sansation"/>
              </a:rPr>
              <a:t>1 </a:t>
            </a:r>
            <a:r>
              <a:rPr lang="pl-PL" sz="1800" b="1" dirty="0" err="1" smtClean="0">
                <a:latin typeface="Sansation"/>
              </a:rPr>
              <a:t>ptz</a:t>
            </a:r>
            <a:r>
              <a:rPr lang="pl-PL" sz="1800" b="1" dirty="0" smtClean="0">
                <a:latin typeface="Sansation"/>
              </a:rPr>
              <a:t>)</a:t>
            </a:r>
          </a:p>
          <a:p>
            <a:pPr marL="0" indent="0" algn="just">
              <a:buNone/>
            </a:pPr>
            <a:endParaRPr lang="pl-PL" sz="1800" dirty="0">
              <a:latin typeface="Sansation"/>
            </a:endParaRPr>
          </a:p>
          <a:p>
            <a:pPr algn="just"/>
            <a:r>
              <a:rPr lang="pl-PL" sz="1800" dirty="0">
                <a:latin typeface="Sansation"/>
              </a:rPr>
              <a:t>Przewozy wykonuje Operator wybrany w trybie ustawy </a:t>
            </a:r>
            <a:r>
              <a:rPr lang="pl-PL" sz="1800" dirty="0">
                <a:solidFill>
                  <a:schemeClr val="tx2">
                    <a:lumMod val="60000"/>
                    <a:lumOff val="40000"/>
                  </a:schemeClr>
                </a:solidFill>
                <a:latin typeface="Sansation"/>
              </a:rPr>
              <a:t>Prawo zamówień </a:t>
            </a:r>
            <a:r>
              <a:rPr lang="pl-PL" sz="1800" dirty="0" smtClean="0">
                <a:solidFill>
                  <a:schemeClr val="tx2">
                    <a:lumMod val="60000"/>
                    <a:lumOff val="40000"/>
                  </a:schemeClr>
                </a:solidFill>
                <a:latin typeface="Sansation"/>
              </a:rPr>
              <a:t>publicznych.</a:t>
            </a:r>
          </a:p>
          <a:p>
            <a:pPr algn="just"/>
            <a:r>
              <a:rPr lang="pl-PL" sz="1800" dirty="0" smtClean="0">
                <a:latin typeface="Sansation"/>
              </a:rPr>
              <a:t>Honorowane </a:t>
            </a:r>
            <a:r>
              <a:rPr lang="pl-PL" sz="1800" dirty="0">
                <a:latin typeface="Sansation"/>
              </a:rPr>
              <a:t>są </a:t>
            </a:r>
            <a:r>
              <a:rPr lang="pl-PL" sz="1800" dirty="0">
                <a:solidFill>
                  <a:schemeClr val="tx2">
                    <a:lumMod val="60000"/>
                    <a:lumOff val="40000"/>
                  </a:schemeClr>
                </a:solidFill>
                <a:latin typeface="Sansation"/>
              </a:rPr>
              <a:t>ulgi ustawowe</a:t>
            </a:r>
            <a:r>
              <a:rPr lang="pl-PL" sz="1800" dirty="0">
                <a:latin typeface="Sansation"/>
              </a:rPr>
              <a:t> a utracone z tego tytułu przychodu są </a:t>
            </a:r>
            <a:r>
              <a:rPr lang="pl-PL" sz="1800" dirty="0">
                <a:solidFill>
                  <a:schemeClr val="tx2">
                    <a:lumMod val="60000"/>
                    <a:lumOff val="40000"/>
                  </a:schemeClr>
                </a:solidFill>
                <a:latin typeface="Sansation"/>
              </a:rPr>
              <a:t>rekompensowane z budżetu </a:t>
            </a:r>
            <a:r>
              <a:rPr lang="pl-PL" sz="1800" dirty="0" smtClean="0">
                <a:solidFill>
                  <a:schemeClr val="tx2">
                    <a:lumMod val="60000"/>
                    <a:lumOff val="40000"/>
                  </a:schemeClr>
                </a:solidFill>
                <a:latin typeface="Sansation"/>
              </a:rPr>
              <a:t>państwa</a:t>
            </a:r>
            <a:r>
              <a:rPr lang="pl-PL" sz="1800" dirty="0" smtClean="0">
                <a:latin typeface="Sansation"/>
              </a:rPr>
              <a:t>.</a:t>
            </a:r>
          </a:p>
          <a:p>
            <a:pPr algn="just"/>
            <a:r>
              <a:rPr lang="pl-PL" sz="1800" dirty="0" smtClean="0">
                <a:latin typeface="Sansation"/>
              </a:rPr>
              <a:t>Dodatkowo </a:t>
            </a:r>
            <a:r>
              <a:rPr lang="pl-PL" sz="1800" dirty="0">
                <a:latin typeface="Sansation"/>
              </a:rPr>
              <a:t>w przypadku linii nierentownej będzie wypłacana </a:t>
            </a:r>
            <a:r>
              <a:rPr lang="pl-PL" sz="1800" dirty="0">
                <a:solidFill>
                  <a:schemeClr val="tx2">
                    <a:lumMod val="60000"/>
                    <a:lumOff val="40000"/>
                  </a:schemeClr>
                </a:solidFill>
                <a:latin typeface="Sansation"/>
              </a:rPr>
              <a:t>rekompensata z budżetu samorządu</a:t>
            </a:r>
            <a:r>
              <a:rPr lang="pl-PL" sz="1800" dirty="0">
                <a:latin typeface="Sansation"/>
              </a:rPr>
              <a:t> w wysokości poniesionej straty i powiększona o rozsądny zysk.</a:t>
            </a:r>
          </a:p>
        </p:txBody>
      </p:sp>
      <p:pic>
        <p:nvPicPr>
          <p:cNvPr id="4" name="Picture 4" descr="C:\Documents and Settings\D.Potrubacz\Pulpit\Rysun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0915"/>
            <a:ext cx="24288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4" descr="lubuski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85750"/>
            <a:ext cx="673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584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1274</Words>
  <Application>Microsoft Office PowerPoint</Application>
  <PresentationFormat>Pokaz na ekranie (4:3)</PresentationFormat>
  <Paragraphs>166</Paragraphs>
  <Slides>25</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25</vt:i4>
      </vt:variant>
    </vt:vector>
  </HeadingPairs>
  <TitlesOfParts>
    <vt:vector size="29" baseType="lpstr">
      <vt:lpstr>Arial</vt:lpstr>
      <vt:lpstr>Calibri</vt:lpstr>
      <vt:lpstr>Sansation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Bajran Paweł</dc:creator>
  <cp:lastModifiedBy>serwis</cp:lastModifiedBy>
  <cp:revision>44</cp:revision>
  <cp:lastPrinted>2015-11-04T09:16:09Z</cp:lastPrinted>
  <dcterms:created xsi:type="dcterms:W3CDTF">2015-11-02T14:13:58Z</dcterms:created>
  <dcterms:modified xsi:type="dcterms:W3CDTF">2016-04-25T09:16:44Z</dcterms:modified>
</cp:coreProperties>
</file>