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71" r:id="rId1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40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35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1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23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4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61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3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85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64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65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78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727A-37C2-4FA8-8897-0F9C6CEE7BEC}" type="datetimeFigureOut">
              <a:rPr lang="pl-PL" smtClean="0"/>
              <a:t>2017-03-20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8D31-2743-467B-9948-E5C66F885E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76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73418" y="6046019"/>
            <a:ext cx="435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accent5">
                    <a:lumMod val="75000"/>
                  </a:schemeClr>
                </a:solidFill>
              </a:rPr>
              <a:t>I plenarne </a:t>
            </a:r>
            <a:r>
              <a:rPr lang="pl-PL" sz="1200" b="1" dirty="0" smtClean="0">
                <a:solidFill>
                  <a:schemeClr val="accent5">
                    <a:lumMod val="75000"/>
                  </a:schemeClr>
                </a:solidFill>
              </a:rPr>
              <a:t>posiedzenie Wojewódzkiej Rady Dialogu Społecznego, </a:t>
            </a:r>
          </a:p>
          <a:p>
            <a:r>
              <a:rPr lang="pl-PL" sz="1200" b="1" dirty="0" smtClean="0">
                <a:solidFill>
                  <a:schemeClr val="accent5">
                    <a:lumMod val="75000"/>
                  </a:schemeClr>
                </a:solidFill>
              </a:rPr>
              <a:t>20 marca 2017 r.</a:t>
            </a:r>
            <a:endParaRPr lang="pl-PL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15869" y="6082171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smtClean="0">
                <a:solidFill>
                  <a:schemeClr val="accent5">
                    <a:lumMod val="75000"/>
                  </a:schemeClr>
                </a:solidFill>
              </a:rPr>
              <a:t>Roman Fedak </a:t>
            </a:r>
            <a:r>
              <a:rPr lang="pl-PL" sz="1000" dirty="0" smtClean="0">
                <a:solidFill>
                  <a:schemeClr val="accent5">
                    <a:lumMod val="75000"/>
                  </a:schemeClr>
                </a:solidFill>
              </a:rPr>
              <a:t>– Dyrektor </a:t>
            </a:r>
            <a:br>
              <a:rPr lang="pl-PL" sz="1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000" dirty="0" smtClean="0">
                <a:solidFill>
                  <a:schemeClr val="accent5">
                    <a:lumMod val="75000"/>
                  </a:schemeClr>
                </a:solidFill>
              </a:rPr>
              <a:t>Urzędu Statystycznego w Zielonej Górze</a:t>
            </a:r>
            <a:endParaRPr lang="pl-PL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7" y="5799439"/>
            <a:ext cx="1090582" cy="90724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6345" y="1603134"/>
            <a:ext cx="8145820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SPOŁECZNO-GOSPODARCZE</a:t>
            </a:r>
          </a:p>
          <a:p>
            <a:pPr algn="ctr"/>
            <a:r>
              <a:rPr lang="pl-PL" sz="54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WOJEWÓDZTWO LUBUSKIE</a:t>
            </a:r>
          </a:p>
          <a:p>
            <a:pPr algn="ctr"/>
            <a:r>
              <a:rPr lang="pl-PL" sz="4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wybrane dane</a:t>
            </a:r>
            <a:endParaRPr lang="pl-PL" sz="440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8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lipsa 82"/>
          <p:cNvSpPr/>
          <p:nvPr/>
        </p:nvSpPr>
        <p:spPr>
          <a:xfrm>
            <a:off x="4971018" y="5422062"/>
            <a:ext cx="3735454" cy="1251114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7" name="Obraz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89" y="242438"/>
            <a:ext cx="2261621" cy="2103124"/>
          </a:xfrm>
          <a:prstGeom prst="rect">
            <a:avLst/>
          </a:prstGeom>
        </p:spPr>
      </p:pic>
      <p:sp>
        <p:nvSpPr>
          <p:cNvPr id="65" name="Elipsa 64"/>
          <p:cNvSpPr/>
          <p:nvPr/>
        </p:nvSpPr>
        <p:spPr>
          <a:xfrm>
            <a:off x="4433786" y="1620403"/>
            <a:ext cx="3411414" cy="3513045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3019738" y="1966532"/>
            <a:ext cx="2492117" cy="2501207"/>
          </a:xfrm>
          <a:prstGeom prst="ellipse">
            <a:avLst/>
          </a:prstGeom>
          <a:solidFill>
            <a:schemeClr val="lt1"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7049362" y="3580517"/>
            <a:ext cx="1733752" cy="1740076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zaokrąglony 58"/>
          <p:cNvSpPr/>
          <p:nvPr/>
        </p:nvSpPr>
        <p:spPr>
          <a:xfrm>
            <a:off x="2630301" y="4909698"/>
            <a:ext cx="2239578" cy="1763525"/>
          </a:xfrm>
          <a:prstGeom prst="roundRect">
            <a:avLst/>
          </a:prstGeom>
          <a:solidFill>
            <a:schemeClr val="lt1">
              <a:alpha val="6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213064" y="284085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Województwo lubuskie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6" y="998468"/>
            <a:ext cx="3154685" cy="48336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84451" y="1713879"/>
            <a:ext cx="955711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5;1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37,9%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284452" y="3772983"/>
            <a:ext cx="955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;1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62,1%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1284451" y="4412203"/>
            <a:ext cx="994266" cy="887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1284451" y="2353099"/>
            <a:ext cx="994266" cy="8877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708714" y="5113129"/>
            <a:ext cx="699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C00000"/>
                </a:solidFill>
              </a:rPr>
              <a:t>Powiaty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70380" y="4924907"/>
            <a:ext cx="923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Miasta </a:t>
            </a:r>
          </a:p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na prawach</a:t>
            </a:r>
          </a:p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powiatu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856660" y="6140444"/>
            <a:ext cx="171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Udział w ogólnej liczbie </a:t>
            </a:r>
          </a:p>
          <a:p>
            <a:pPr algn="ctr"/>
            <a:r>
              <a:rPr lang="pl-PL" sz="1200" dirty="0">
                <a:solidFill>
                  <a:srgbClr val="C00000"/>
                </a:solidFill>
              </a:rPr>
              <a:t>l</a:t>
            </a:r>
            <a:r>
              <a:rPr lang="pl-PL" sz="1200" dirty="0" smtClean="0">
                <a:solidFill>
                  <a:srgbClr val="C00000"/>
                </a:solidFill>
              </a:rPr>
              <a:t>udności województwa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945598" y="1425036"/>
            <a:ext cx="172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Podregion gorzowski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674112" y="4936941"/>
            <a:ext cx="1969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Podregion zielonogórski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6887470" y="3710165"/>
            <a:ext cx="2016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p</a:t>
            </a:r>
            <a:r>
              <a:rPr lang="pl-PL" sz="1400" dirty="0" smtClean="0">
                <a:solidFill>
                  <a:srgbClr val="002060"/>
                </a:solidFill>
              </a:rPr>
              <a:t>owierzchnia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o szczególnych 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walorach przyrodniczych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5488085" y="3430268"/>
            <a:ext cx="1601721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13 988 km</a:t>
            </a:r>
            <a:r>
              <a:rPr lang="pl-PL" sz="2400" b="1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3218961" y="4932018"/>
            <a:ext cx="994266" cy="1200329"/>
            <a:chOff x="3369652" y="3037473"/>
            <a:chExt cx="994266" cy="1200329"/>
          </a:xfrm>
        </p:grpSpPr>
        <p:sp>
          <p:nvSpPr>
            <p:cNvPr id="56" name="pole tekstowe 55"/>
            <p:cNvSpPr txBox="1"/>
            <p:nvPr/>
          </p:nvSpPr>
          <p:spPr>
            <a:xfrm>
              <a:off x="3369653" y="3037473"/>
              <a:ext cx="9557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1;1</a:t>
              </a:r>
            </a:p>
            <a:p>
              <a:pPr algn="ctr">
                <a:lnSpc>
                  <a:spcPct val="150000"/>
                </a:lnSpc>
              </a:pPr>
              <a:r>
                <a:rPr lang="pl-PL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10,0%</a:t>
              </a:r>
              <a:endParaRPr lang="pl-PL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7" name="Łącznik prosty 56"/>
            <p:cNvCxnSpPr/>
            <p:nvPr/>
          </p:nvCxnSpPr>
          <p:spPr>
            <a:xfrm>
              <a:off x="3369652" y="3676693"/>
              <a:ext cx="994266" cy="887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ole tekstowe 59"/>
          <p:cNvSpPr txBox="1"/>
          <p:nvPr/>
        </p:nvSpPr>
        <p:spPr>
          <a:xfrm>
            <a:off x="5687368" y="3148409"/>
            <a:ext cx="1175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Powierzchnia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7208667" y="28837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5973141" y="5470842"/>
            <a:ext cx="1705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Powierzchnia winnic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3231539" y="314626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52,6%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7089806" y="451572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38,8%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pole tekstowe 70"/>
          <p:cNvSpPr txBox="1"/>
          <p:nvPr/>
        </p:nvSpPr>
        <p:spPr>
          <a:xfrm>
            <a:off x="5488085" y="5824618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73 ha/200 ha/314 ha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3664399" y="2339483"/>
            <a:ext cx="1093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2060"/>
                </a:solidFill>
              </a:rPr>
              <a:t>l</a:t>
            </a:r>
            <a:r>
              <a:rPr lang="pl-PL" sz="1400" b="1" dirty="0" smtClean="0">
                <a:solidFill>
                  <a:srgbClr val="002060"/>
                </a:solidFill>
              </a:rPr>
              <a:t>asy i jeziora</a:t>
            </a:r>
            <a:endParaRPr lang="pl-PL" sz="1400" b="1" dirty="0">
              <a:solidFill>
                <a:srgbClr val="002060"/>
              </a:solidFill>
            </a:endParaRPr>
          </a:p>
        </p:txBody>
      </p:sp>
      <p:pic>
        <p:nvPicPr>
          <p:cNvPr id="75" name="Obraz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4" y="3493429"/>
            <a:ext cx="722377" cy="673609"/>
          </a:xfrm>
          <a:prstGeom prst="rect">
            <a:avLst/>
          </a:prstGeom>
        </p:spPr>
      </p:pic>
      <p:sp>
        <p:nvSpPr>
          <p:cNvPr id="76" name="pole tekstowe 75"/>
          <p:cNvSpPr txBox="1"/>
          <p:nvPr/>
        </p:nvSpPr>
        <p:spPr>
          <a:xfrm>
            <a:off x="5558473" y="2339483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7256864" y="1226975"/>
            <a:ext cx="1680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</a:rPr>
              <a:t>udział powierzchni 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</a:rPr>
              <a:t>województwa 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</a:rPr>
              <a:t>w powierzchni kraju</a:t>
            </a:r>
            <a:endParaRPr lang="pl-PL" sz="1400" dirty="0">
              <a:solidFill>
                <a:srgbClr val="C00000"/>
              </a:solidFill>
            </a:endParaRPr>
          </a:p>
        </p:txBody>
      </p:sp>
      <p:sp>
        <p:nvSpPr>
          <p:cNvPr id="79" name="Elipsa 78"/>
          <p:cNvSpPr/>
          <p:nvPr/>
        </p:nvSpPr>
        <p:spPr>
          <a:xfrm>
            <a:off x="6653509" y="912639"/>
            <a:ext cx="703079" cy="705643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ole tekstowe 53"/>
          <p:cNvSpPr txBox="1"/>
          <p:nvPr/>
        </p:nvSpPr>
        <p:spPr>
          <a:xfrm>
            <a:off x="6604938" y="996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4,5%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81" name="Obraz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94" y="4611301"/>
            <a:ext cx="722377" cy="673609"/>
          </a:xfrm>
          <a:prstGeom prst="rect">
            <a:avLst/>
          </a:prstGeom>
        </p:spPr>
      </p:pic>
      <p:sp>
        <p:nvSpPr>
          <p:cNvPr id="72" name="pole tekstowe 71"/>
          <p:cNvSpPr txBox="1"/>
          <p:nvPr/>
        </p:nvSpPr>
        <p:spPr>
          <a:xfrm>
            <a:off x="7949059" y="466077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32,5%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73" name="pole tekstowe 72"/>
          <p:cNvSpPr txBox="1"/>
          <p:nvPr/>
        </p:nvSpPr>
        <p:spPr>
          <a:xfrm>
            <a:off x="4316807" y="356892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32,1%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689967" y="625223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ARR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560157" y="6242463"/>
            <a:ext cx="508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ZSW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7422779" y="6214514"/>
            <a:ext cx="631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US-ZG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62" y="1268627"/>
            <a:ext cx="3358449" cy="4178231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2862093" y="431620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Potencjał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społeczno-gospodarczy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1" y="1027529"/>
            <a:ext cx="2261621" cy="2103124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998155" y="2948221"/>
            <a:ext cx="3411414" cy="3513045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71257" y="4621759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1 018 075 osób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10531" y="433990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Ludność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75639" y="1073470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990109" y="3530974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81381" y="2012066"/>
            <a:ext cx="13656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</a:rPr>
              <a:t>udział ludności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</a:rPr>
              <a:t>województwa 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</a:rPr>
              <a:t>w ludności kraju</a:t>
            </a:r>
            <a:endParaRPr lang="pl-PL" sz="1400" dirty="0">
              <a:solidFill>
                <a:srgbClr val="C0000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20481" y="1697730"/>
            <a:ext cx="703079" cy="705643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271909" y="1781234"/>
            <a:ext cx="80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2,6%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952884" y="1543841"/>
            <a:ext cx="2603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Mediana wieku (wiek środkowy)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922435" y="5268090"/>
            <a:ext cx="10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MĘŻCZYŹNI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666801" y="5252980"/>
            <a:ext cx="814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KOBIETY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983270" y="177956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41,6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312160" y="189597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41,1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437457" y="2629748"/>
            <a:ext cx="73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38,2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786220" y="264287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38,1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3391688" y="2355527"/>
            <a:ext cx="2041930" cy="2102762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95" y="3530485"/>
            <a:ext cx="722377" cy="673609"/>
          </a:xfrm>
          <a:prstGeom prst="rect">
            <a:avLst/>
          </a:prstGeom>
        </p:spPr>
      </p:pic>
      <p:sp>
        <p:nvSpPr>
          <p:cNvPr id="27" name="Elipsa 26"/>
          <p:cNvSpPr/>
          <p:nvPr/>
        </p:nvSpPr>
        <p:spPr>
          <a:xfrm>
            <a:off x="3790537" y="4858327"/>
            <a:ext cx="1732808" cy="1748726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40" y="5679249"/>
            <a:ext cx="722377" cy="673609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4618277" y="360699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123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688146" y="573772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39,7%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983487" y="38758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73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883047" y="595487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35,0%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805765" y="2842895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l</a:t>
            </a:r>
            <a:r>
              <a:rPr lang="pl-PL" sz="1400" dirty="0" smtClean="0">
                <a:solidFill>
                  <a:srgbClr val="002060"/>
                </a:solidFill>
              </a:rPr>
              <a:t>iczba ludności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na 1 km</a:t>
            </a:r>
            <a:r>
              <a:rPr lang="pl-PL" sz="1400" baseline="30000" dirty="0" smtClean="0">
                <a:solidFill>
                  <a:srgbClr val="002060"/>
                </a:solidFill>
              </a:rPr>
              <a:t>2</a:t>
            </a:r>
            <a:endParaRPr lang="pl-PL" sz="1400" baseline="30000" dirty="0">
              <a:solidFill>
                <a:srgbClr val="00206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129200" y="5115763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% ludności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wiejskiej</a:t>
            </a:r>
            <a:endParaRPr lang="pl-PL" sz="14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ipsa 43"/>
          <p:cNvSpPr/>
          <p:nvPr/>
        </p:nvSpPr>
        <p:spPr>
          <a:xfrm>
            <a:off x="608731" y="1199431"/>
            <a:ext cx="1280039" cy="1318173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9" y="4411011"/>
            <a:ext cx="2890631" cy="2142588"/>
          </a:xfrm>
          <a:prstGeom prst="rect">
            <a:avLst/>
          </a:prstGeom>
        </p:spPr>
      </p:pic>
      <p:sp>
        <p:nvSpPr>
          <p:cNvPr id="19" name="Elipsa 18"/>
          <p:cNvSpPr/>
          <p:nvPr/>
        </p:nvSpPr>
        <p:spPr>
          <a:xfrm>
            <a:off x="1083132" y="2312380"/>
            <a:ext cx="1552887" cy="1599150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5064128" y="2583377"/>
            <a:ext cx="3411414" cy="3513045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9" y="3530485"/>
            <a:ext cx="3986792" cy="2828550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2864183" y="248843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Potencjał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społeczno-gospodarczy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9" y="339367"/>
            <a:ext cx="914779" cy="85067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56217" y="4579093"/>
            <a:ext cx="1111202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4 809,6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565348" y="3130653"/>
            <a:ext cx="2203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Kapitał zagraniczny ogółem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6136" y="435483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056081" y="2593334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655923" y="568158"/>
            <a:ext cx="1449927" cy="1455215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36" y="1386324"/>
            <a:ext cx="722377" cy="67360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798253" y="3349736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1 443,7 mln zł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673729" y="4142482"/>
            <a:ext cx="198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u</a:t>
            </a:r>
            <a:r>
              <a:rPr lang="pl-PL" sz="1400" dirty="0" smtClean="0">
                <a:solidFill>
                  <a:srgbClr val="002060"/>
                </a:solidFill>
              </a:rPr>
              <a:t>dział wybranych krajów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443321" y="850950"/>
            <a:ext cx="190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o</a:t>
            </a:r>
            <a:r>
              <a:rPr lang="pl-PL" sz="1400" dirty="0" smtClean="0">
                <a:solidFill>
                  <a:srgbClr val="002060"/>
                </a:solidFill>
              </a:rPr>
              <a:t>gółem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wpisane do rej. REGON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138525" y="2796572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185573" y="4345159"/>
            <a:ext cx="1111202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5 874,3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46979" y="1562133"/>
            <a:ext cx="1180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Podmioty</a:t>
            </a:r>
            <a:br>
              <a:rPr lang="pl-PL" sz="1400" b="1" dirty="0" smtClean="0">
                <a:solidFill>
                  <a:srgbClr val="002060"/>
                </a:solidFill>
              </a:rPr>
            </a:br>
            <a:r>
              <a:rPr lang="pl-PL" sz="1400" b="1" dirty="0" smtClean="0">
                <a:solidFill>
                  <a:srgbClr val="002060"/>
                </a:solidFill>
              </a:rPr>
              <a:t>na 10 tys.</a:t>
            </a:r>
            <a:br>
              <a:rPr lang="pl-PL" sz="1400" b="1" dirty="0" smtClean="0">
                <a:solidFill>
                  <a:srgbClr val="002060"/>
                </a:solidFill>
              </a:rPr>
            </a:br>
            <a:r>
              <a:rPr lang="pl-PL" sz="1400" b="1" dirty="0" smtClean="0">
                <a:solidFill>
                  <a:srgbClr val="002060"/>
                </a:solidFill>
              </a:rPr>
              <a:t>mieszkańców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579378" y="1444131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1 089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690471" y="120841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1 093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3599217" y="885143"/>
            <a:ext cx="1159067" cy="1163294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24" y="1423610"/>
            <a:ext cx="722377" cy="673609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3542897" y="850950"/>
            <a:ext cx="13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nowo-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zarejestrowane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552321" y="14814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94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778996" y="1296751"/>
            <a:ext cx="4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96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368786" y="893008"/>
            <a:ext cx="1159067" cy="1163294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93" y="1431475"/>
            <a:ext cx="722377" cy="673609"/>
          </a:xfrm>
          <a:prstGeom prst="rect">
            <a:avLst/>
          </a:prstGeom>
        </p:spPr>
      </p:pic>
      <p:sp>
        <p:nvSpPr>
          <p:cNvPr id="33" name="pole tekstowe 32"/>
          <p:cNvSpPr txBox="1"/>
          <p:nvPr/>
        </p:nvSpPr>
        <p:spPr>
          <a:xfrm>
            <a:off x="5004756" y="858815"/>
            <a:ext cx="1941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o</a:t>
            </a:r>
            <a:r>
              <a:rPr lang="pl-PL" sz="1400" dirty="0" smtClean="0">
                <a:solidFill>
                  <a:srgbClr val="002060"/>
                </a:solidFill>
              </a:rPr>
              <a:t>soby fizyczne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prowadzące działalność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6321890" y="14892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77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5548565" y="1304616"/>
            <a:ext cx="495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164323" y="2244201"/>
            <a:ext cx="1848921" cy="1904004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/>
          <p:cNvSpPr txBox="1"/>
          <p:nvPr/>
        </p:nvSpPr>
        <p:spPr>
          <a:xfrm>
            <a:off x="3108010" y="2565030"/>
            <a:ext cx="1983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Podmioty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 udziałem kapitału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zagranicznego na 10 tys.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mieszkańców</a:t>
            </a:r>
            <a:endParaRPr lang="pl-PL" sz="1400" dirty="0">
              <a:solidFill>
                <a:srgbClr val="002060"/>
              </a:solidFill>
            </a:endParaRPr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80" y="3466834"/>
            <a:ext cx="722377" cy="673609"/>
          </a:xfrm>
          <a:prstGeom prst="rect">
            <a:avLst/>
          </a:prstGeom>
        </p:spPr>
      </p:pic>
      <p:sp>
        <p:nvSpPr>
          <p:cNvPr id="39" name="pole tekstowe 38"/>
          <p:cNvSpPr txBox="1"/>
          <p:nvPr/>
        </p:nvSpPr>
        <p:spPr>
          <a:xfrm>
            <a:off x="4138701" y="3524641"/>
            <a:ext cx="57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6,8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3476894" y="3456904"/>
            <a:ext cx="575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6,5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582008" y="3953074"/>
            <a:ext cx="278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2060"/>
                </a:solidFill>
              </a:rPr>
              <a:t>Wartość nakładów inwestycyjnych 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w </a:t>
            </a:r>
            <a:r>
              <a:rPr lang="pl-PL" sz="1400" b="1" dirty="0">
                <a:solidFill>
                  <a:srgbClr val="002060"/>
                </a:solidFill>
              </a:rPr>
              <a:t>gospodarce </a:t>
            </a:r>
            <a:r>
              <a:rPr lang="pl-PL" sz="1400" b="1" dirty="0" smtClean="0">
                <a:solidFill>
                  <a:srgbClr val="002060"/>
                </a:solidFill>
              </a:rPr>
              <a:t>narodowej w mln zł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1062039" y="6417836"/>
            <a:ext cx="55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2014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2423274" y="6408699"/>
            <a:ext cx="55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2015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az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11" y="4850338"/>
            <a:ext cx="4533489" cy="1929219"/>
          </a:xfrm>
          <a:prstGeom prst="rect">
            <a:avLst/>
          </a:prstGeom>
        </p:spPr>
      </p:pic>
      <p:sp>
        <p:nvSpPr>
          <p:cNvPr id="21" name="Elipsa 20"/>
          <p:cNvSpPr/>
          <p:nvPr/>
        </p:nvSpPr>
        <p:spPr>
          <a:xfrm>
            <a:off x="5888784" y="2353286"/>
            <a:ext cx="1127435" cy="1136664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6699458" y="3117046"/>
            <a:ext cx="1254138" cy="1258712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7040591" y="1451426"/>
            <a:ext cx="1755778" cy="1762182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403162" y="1069913"/>
            <a:ext cx="3207349" cy="3233605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26" y="693783"/>
            <a:ext cx="622955" cy="57929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874868" y="688451"/>
            <a:ext cx="126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293082" y="826283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317935" y="799482"/>
            <a:ext cx="1573071" cy="1578809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93" y="3843821"/>
            <a:ext cx="722377" cy="673609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452505" y="144269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47,7%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891006" y="390050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11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0" y="1665177"/>
            <a:ext cx="5154178" cy="276759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353813" y="1300745"/>
            <a:ext cx="136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334 597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954148" y="3008439"/>
            <a:ext cx="100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Bezrobocie</a:t>
            </a:r>
            <a:endParaRPr lang="pl-PL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381699" y="1059193"/>
            <a:ext cx="145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stopa bezrobocia</a:t>
            </a:r>
            <a:b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rejestrowana</a:t>
            </a:r>
            <a:endParaRPr lang="pl-PL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741413" y="2402641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191271" y="1687969"/>
            <a:ext cx="145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stopa bezrobocia</a:t>
            </a:r>
            <a:b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BAEL</a:t>
            </a:r>
            <a:endParaRPr lang="pl-PL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613991" y="3329318"/>
            <a:ext cx="143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ezrobotni</a:t>
            </a:r>
            <a:b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400" dirty="0" smtClean="0">
                <a:solidFill>
                  <a:schemeClr val="accent5">
                    <a:lumMod val="75000"/>
                  </a:schemeClr>
                </a:solidFill>
              </a:rPr>
              <a:t>na 1 ofertę pracy</a:t>
            </a:r>
            <a:endParaRPr lang="pl-PL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314319" y="15258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8,7%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376981" y="3905376"/>
            <a:ext cx="90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21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7260205" y="255875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4,9%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03" y="1606763"/>
            <a:ext cx="722377" cy="67360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6187392" y="1679366"/>
            <a:ext cx="90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8,3%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07" y="2303121"/>
            <a:ext cx="722377" cy="673609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8014969" y="2348613"/>
            <a:ext cx="90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5,9%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50134" y="341351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Potencjał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społeczno-gospodarczy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464958" y="4625939"/>
            <a:ext cx="297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Współczynnik aktywności zawodowej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4965667" y="4623022"/>
            <a:ext cx="186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Wskaźnik zatrudnienia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26" y="4891382"/>
            <a:ext cx="4402451" cy="1873456"/>
          </a:xfrm>
          <a:prstGeom prst="rect">
            <a:avLst/>
          </a:prstGeom>
        </p:spPr>
      </p:pic>
      <p:sp>
        <p:nvSpPr>
          <p:cNvPr id="43" name="pole tekstowe 42"/>
          <p:cNvSpPr txBox="1"/>
          <p:nvPr/>
        </p:nvSpPr>
        <p:spPr>
          <a:xfrm>
            <a:off x="5014531" y="5944867"/>
            <a:ext cx="636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49,4%</a:t>
            </a:r>
            <a:endParaRPr lang="pl-PL" sz="1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4780128" y="5507170"/>
            <a:ext cx="111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50,0%</a:t>
            </a:r>
            <a:endParaRPr lang="pl-PL" sz="1400" b="1" baseline="30000" dirty="0">
              <a:solidFill>
                <a:srgbClr val="C00000"/>
              </a:solidFill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8217901" y="547308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52,9%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8084396" y="4761177"/>
            <a:ext cx="1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53,0%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536141" y="563709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55,1%</a:t>
            </a:r>
            <a:endParaRPr lang="pl-PL" sz="1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509713" y="5251558"/>
            <a:ext cx="67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55,3%</a:t>
            </a:r>
            <a:endParaRPr lang="pl-PL" sz="1400" b="1" baseline="30000" dirty="0">
              <a:solidFill>
                <a:srgbClr val="C00000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3598417" y="4806656"/>
            <a:ext cx="1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56,3%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3701504" y="555491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55,7%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54" y="4501985"/>
            <a:ext cx="4651478" cy="205600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1985"/>
            <a:ext cx="4358253" cy="213233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19752" y="454430"/>
            <a:ext cx="690037" cy="695686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61" y="482414"/>
            <a:ext cx="622955" cy="57929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252803" y="477082"/>
            <a:ext cx="126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01357" y="1274636"/>
            <a:ext cx="351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Produkt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krajowy brutto na 1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mieszkańca w zł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582224" y="477082"/>
            <a:ext cx="142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50134" y="341351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Potencjał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społeczno-gospodarczy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13" y="1582413"/>
            <a:ext cx="4295588" cy="2078591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668781" y="10695976"/>
            <a:ext cx="100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Bezrobocie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656611" y="4193819"/>
            <a:ext cx="1774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(rok poprzedni = 100)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471472" y="5077983"/>
            <a:ext cx="90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104,7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471472" y="584190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103,7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86094" y="5103862"/>
            <a:ext cx="90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105,5</a:t>
            </a:r>
            <a:endParaRPr lang="pl-PL" sz="1400" b="1" baseline="30000" dirty="0">
              <a:solidFill>
                <a:srgbClr val="C0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40903" y="5599471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104,7</a:t>
            </a:r>
            <a:endParaRPr lang="pl-PL" sz="1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95713" y="3537893"/>
            <a:ext cx="3903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5">
                    <a:lumMod val="75000"/>
                  </a:schemeClr>
                </a:solidFill>
              </a:rPr>
              <a:t>2010          2011           2012           2013          2014          2015</a:t>
            </a:r>
            <a:endParaRPr lang="pl-PL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92887" y="6538984"/>
            <a:ext cx="3727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5">
                    <a:lumMod val="75000"/>
                  </a:schemeClr>
                </a:solidFill>
              </a:rPr>
              <a:t>2010          2011          2012           2013        2014        2015</a:t>
            </a:r>
            <a:endParaRPr lang="pl-PL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325139" y="1274636"/>
            <a:ext cx="3388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Nakłady inwestycyjne na 1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mieszkańca w zł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444" y="1576137"/>
            <a:ext cx="4293367" cy="2077516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4934310" y="3551745"/>
            <a:ext cx="3903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5">
                    <a:lumMod val="75000"/>
                  </a:schemeClr>
                </a:solidFill>
              </a:rPr>
              <a:t>2010          2011           2012           2013          2014          2015</a:t>
            </a:r>
            <a:endParaRPr lang="pl-PL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022475" y="6495824"/>
            <a:ext cx="3727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5">
                    <a:lumMod val="75000"/>
                  </a:schemeClr>
                </a:solidFill>
              </a:rPr>
              <a:t>2010          2011          2012           2013        2014        2015</a:t>
            </a:r>
            <a:endParaRPr lang="pl-PL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8016776" y="4806407"/>
            <a:ext cx="90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108,5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928000" y="559410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102,7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569346" y="5576426"/>
            <a:ext cx="90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98,5</a:t>
            </a:r>
            <a:endParaRPr lang="pl-PL" sz="1400" b="1" baseline="30000" dirty="0">
              <a:solidFill>
                <a:srgbClr val="C0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4842486" y="6188047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92,7</a:t>
            </a:r>
            <a:endParaRPr lang="pl-PL" sz="1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6018274" y="4186857"/>
            <a:ext cx="1774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(rok poprzedni = 100)</a:t>
            </a:r>
          </a:p>
        </p:txBody>
      </p:sp>
    </p:spTree>
    <p:extLst>
      <p:ext uri="{BB962C8B-B14F-4D97-AF65-F5344CB8AC3E}">
        <p14:creationId xmlns:p14="http://schemas.microsoft.com/office/powerpoint/2010/main" val="17657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50134" y="341351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Potencjał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społeczno-gospodarczy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7919752" y="454430"/>
            <a:ext cx="690037" cy="695686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61" y="482414"/>
            <a:ext cx="622955" cy="5792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52803" y="477082"/>
            <a:ext cx="126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82224" y="477082"/>
            <a:ext cx="142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46483" y="1316301"/>
            <a:ext cx="378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Produkcja sprzedana budownictwa wg PKD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2007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wskaźnik dynamiki w cenach bieżących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86846" y="1346168"/>
            <a:ext cx="3535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Produkcja sprzedana przemysłu wg PKD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2007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wskaźnik dynamiki w cenach 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stałych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" y="1900674"/>
            <a:ext cx="4458892" cy="460536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35" y="1900674"/>
            <a:ext cx="4458892" cy="4606887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755122" y="2878132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106,4</a:t>
            </a:r>
            <a:endParaRPr lang="pl-PL" sz="1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94555" y="3516784"/>
            <a:ext cx="73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105,3</a:t>
            </a:r>
            <a:endParaRPr lang="pl-PL" sz="1400" b="1" baseline="30000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583627" y="4136889"/>
            <a:ext cx="1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103,1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672954" y="2025604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108,6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212206" y="1871716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</a:rPr>
              <a:t>118,8</a:t>
            </a:r>
            <a:endParaRPr lang="pl-PL" sz="1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011243" y="2868907"/>
            <a:ext cx="67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108,0</a:t>
            </a:r>
            <a:endParaRPr lang="pl-PL" sz="1400" b="1" baseline="30000" dirty="0">
              <a:solidFill>
                <a:srgbClr val="C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136739" y="3209007"/>
            <a:ext cx="111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94,0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329392" y="3906057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92,7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6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4316862" y="1276002"/>
            <a:ext cx="1666463" cy="1716109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zaokrąglony 40"/>
          <p:cNvSpPr/>
          <p:nvPr/>
        </p:nvSpPr>
        <p:spPr>
          <a:xfrm>
            <a:off x="5504047" y="2456089"/>
            <a:ext cx="2074092" cy="1633215"/>
          </a:xfrm>
          <a:prstGeom prst="roundRect">
            <a:avLst/>
          </a:prstGeom>
          <a:solidFill>
            <a:schemeClr val="lt1">
              <a:alpha val="6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50134" y="341351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Potencjał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społeczno-gospodarczy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57" y="172392"/>
            <a:ext cx="888453" cy="826189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2399353" y="1879121"/>
            <a:ext cx="2553473" cy="2629544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319134" y="203575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81,3%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032476" y="1165680"/>
            <a:ext cx="1175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Powierzchnia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08667" y="28837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POLSKA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995857" y="2774916"/>
            <a:ext cx="1427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LUBUSKIE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55310" y="990314"/>
            <a:ext cx="2266642" cy="2334168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728320" y="1140044"/>
            <a:ext cx="19005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Jednostki prowadzące 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działalność </a:t>
            </a:r>
            <a:r>
              <a:rPr lang="pl-PL" sz="1400" dirty="0">
                <a:solidFill>
                  <a:srgbClr val="002060"/>
                </a:solidFill>
              </a:rPr>
              <a:t>B+R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>na 100 tys. podmiotów 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gospodarki narodowej</a:t>
            </a:r>
          </a:p>
          <a:p>
            <a:pPr algn="ctr"/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455310" y="3120644"/>
            <a:ext cx="2266642" cy="2334168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2249552" y="4356605"/>
            <a:ext cx="2266642" cy="2334168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754892" y="3457143"/>
            <a:ext cx="16367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Nakłady 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wewnętrzne </a:t>
            </a:r>
            <a:r>
              <a:rPr lang="pl-PL" sz="1400" dirty="0">
                <a:solidFill>
                  <a:srgbClr val="002060"/>
                </a:solidFill>
              </a:rPr>
              <a:t>na </a:t>
            </a:r>
            <a:r>
              <a:rPr lang="pl-PL" sz="1400" dirty="0" smtClean="0">
                <a:solidFill>
                  <a:srgbClr val="002060"/>
                </a:solidFill>
              </a:rPr>
              <a:t>B+R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na 1 mieszkańca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203821" y="4621314"/>
            <a:ext cx="2336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Nakłady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wewnętrzne </a:t>
            </a:r>
            <a:r>
              <a:rPr lang="pl-PL" sz="1400" dirty="0">
                <a:solidFill>
                  <a:srgbClr val="002060"/>
                </a:solidFill>
              </a:rPr>
              <a:t>na </a:t>
            </a:r>
            <a:r>
              <a:rPr lang="pl-PL" sz="1400" dirty="0" smtClean="0">
                <a:solidFill>
                  <a:srgbClr val="002060"/>
                </a:solidFill>
              </a:rPr>
              <a:t>B+R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relacja do PKB (ceny bieżące)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93" y="2043900"/>
            <a:ext cx="722377" cy="673609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1678613" y="214987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106,5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61" y="5691024"/>
            <a:ext cx="722377" cy="673609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3401116" y="57969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0,94%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31" y="4380467"/>
            <a:ext cx="722377" cy="673609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1272195" y="4486438"/>
            <a:ext cx="115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469,7 zł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49140" y="236181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62,2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753143" y="4894862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smtClean="0">
                <a:solidFill>
                  <a:schemeClr val="accent5">
                    <a:lumMod val="75000"/>
                  </a:schemeClr>
                </a:solidFill>
              </a:rPr>
              <a:t>87,7 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zł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2311816" y="569435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0,18%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860182" y="753222"/>
            <a:ext cx="1666463" cy="1716109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Elipsa 34"/>
          <p:cNvSpPr/>
          <p:nvPr/>
        </p:nvSpPr>
        <p:spPr>
          <a:xfrm>
            <a:off x="7375609" y="3408343"/>
            <a:ext cx="1666463" cy="1716109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7375609" y="1033125"/>
            <a:ext cx="1666463" cy="1716109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896545" y="4102099"/>
            <a:ext cx="1666463" cy="1716109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4354957" y="3547105"/>
            <a:ext cx="1666463" cy="1716109"/>
          </a:xfrm>
          <a:prstGeom prst="ellipse">
            <a:avLst/>
          </a:prstGeom>
          <a:solidFill>
            <a:schemeClr val="l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26" y="4171861"/>
            <a:ext cx="722377" cy="67360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54181" y="427783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18,8%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829470" y="4127681"/>
            <a:ext cx="1819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korzystających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 </a:t>
            </a:r>
            <a:r>
              <a:rPr lang="pl-PL" sz="1400" dirty="0">
                <a:solidFill>
                  <a:srgbClr val="002060"/>
                </a:solidFill>
              </a:rPr>
              <a:t>usług administracji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publicznej za pomocą 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Internetu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5943230" y="3114524"/>
            <a:ext cx="125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Gospodarstwa</a:t>
            </a:r>
            <a:br>
              <a:rPr lang="pl-PL" sz="1400" b="1" dirty="0" smtClean="0">
                <a:solidFill>
                  <a:srgbClr val="002060"/>
                </a:solidFill>
              </a:rPr>
            </a:br>
            <a:r>
              <a:rPr lang="pl-PL" sz="1400" b="1" dirty="0" smtClean="0">
                <a:solidFill>
                  <a:srgbClr val="002060"/>
                </a:solidFill>
              </a:rPr>
              <a:t>domowe</a:t>
            </a:r>
            <a:endParaRPr lang="pl-PL" sz="1400" b="1" dirty="0">
              <a:solidFill>
                <a:srgbClr val="002060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4580643" y="1519160"/>
            <a:ext cx="114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wyposażone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w </a:t>
            </a:r>
            <a:r>
              <a:rPr lang="pl-PL" sz="1400" dirty="0">
                <a:solidFill>
                  <a:srgbClr val="002060"/>
                </a:solidFill>
              </a:rPr>
              <a:t>komputer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5878604" y="938434"/>
            <a:ext cx="166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p</a:t>
            </a:r>
            <a:r>
              <a:rPr lang="pl-PL" sz="1400" dirty="0" smtClean="0">
                <a:solidFill>
                  <a:srgbClr val="002060"/>
                </a:solidFill>
              </a:rPr>
              <a:t>osiadające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dostęp do Internetu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7519156" y="1176630"/>
            <a:ext cx="145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w</a:t>
            </a:r>
            <a:r>
              <a:rPr lang="pl-PL" sz="1400" dirty="0" smtClean="0">
                <a:solidFill>
                  <a:srgbClr val="002060"/>
                </a:solidFill>
              </a:rPr>
              <a:t> tym połączenie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szerokopasmowe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4389449" y="3592019"/>
            <a:ext cx="1586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Odsetek osób </a:t>
            </a: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w </a:t>
            </a:r>
            <a:r>
              <a:rPr lang="pl-PL" sz="1400" dirty="0">
                <a:solidFill>
                  <a:srgbClr val="002060"/>
                </a:solidFill>
              </a:rPr>
              <a:t>wieku 16-74 </a:t>
            </a:r>
            <a:r>
              <a:rPr lang="pl-PL" sz="1400" dirty="0" smtClean="0">
                <a:solidFill>
                  <a:srgbClr val="002060"/>
                </a:solidFill>
              </a:rPr>
              <a:t>lata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korzystających 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z Internetu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7490915" y="3452894"/>
            <a:ext cx="14155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w celu wysłania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lub wypełnienia </a:t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formularza</a:t>
            </a:r>
            <a:endParaRPr lang="pl-PL" sz="1400" dirty="0">
              <a:solidFill>
                <a:srgbClr val="002060"/>
              </a:solidFill>
            </a:endParaRP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73" y="1694054"/>
            <a:ext cx="722377" cy="673609"/>
          </a:xfrm>
          <a:prstGeom prst="rect">
            <a:avLst/>
          </a:prstGeom>
        </p:spPr>
      </p:pic>
      <p:sp>
        <p:nvSpPr>
          <p:cNvPr id="51" name="pole tekstowe 50"/>
          <p:cNvSpPr txBox="1"/>
          <p:nvPr/>
        </p:nvSpPr>
        <p:spPr>
          <a:xfrm>
            <a:off x="8223528" y="180002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75,7%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53" y="1409153"/>
            <a:ext cx="722377" cy="673609"/>
          </a:xfrm>
          <a:prstGeom prst="rect">
            <a:avLst/>
          </a:prstGeom>
        </p:spPr>
      </p:pic>
      <p:sp>
        <p:nvSpPr>
          <p:cNvPr id="53" name="pole tekstowe 52"/>
          <p:cNvSpPr txBox="1"/>
          <p:nvPr/>
        </p:nvSpPr>
        <p:spPr>
          <a:xfrm>
            <a:off x="6504208" y="151512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80,4%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54" name="Obraz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9" y="2228303"/>
            <a:ext cx="722377" cy="673609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5111554" y="233427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80,1%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56" name="Obraz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24" y="4829127"/>
            <a:ext cx="722377" cy="673609"/>
          </a:xfrm>
          <a:prstGeom prst="rect">
            <a:avLst/>
          </a:prstGeom>
        </p:spPr>
      </p:pic>
      <p:sp>
        <p:nvSpPr>
          <p:cNvPr id="57" name="pole tekstowe 56"/>
          <p:cNvSpPr txBox="1"/>
          <p:nvPr/>
        </p:nvSpPr>
        <p:spPr>
          <a:xfrm>
            <a:off x="5020979" y="493509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75,2%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pic>
        <p:nvPicPr>
          <p:cNvPr id="58" name="Obraz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08" y="5041948"/>
            <a:ext cx="722377" cy="673609"/>
          </a:xfrm>
          <a:prstGeom prst="rect">
            <a:avLst/>
          </a:prstGeom>
        </p:spPr>
      </p:pic>
      <p:sp>
        <p:nvSpPr>
          <p:cNvPr id="59" name="pole tekstowe 58"/>
          <p:cNvSpPr txBox="1"/>
          <p:nvPr/>
        </p:nvSpPr>
        <p:spPr>
          <a:xfrm>
            <a:off x="6790563" y="514791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30,2%</a:t>
            </a:r>
            <a:endParaRPr lang="pl-PL" sz="2400" b="1" baseline="30000" dirty="0">
              <a:solidFill>
                <a:srgbClr val="C00000"/>
              </a:solidFill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4354284" y="447515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76,9%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6013826" y="533695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22,9%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pole tekstowe 61"/>
          <p:cNvSpPr txBox="1"/>
          <p:nvPr/>
        </p:nvSpPr>
        <p:spPr>
          <a:xfrm>
            <a:off x="7681563" y="462131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13,4%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pole tekstowe 62"/>
          <p:cNvSpPr txBox="1"/>
          <p:nvPr/>
        </p:nvSpPr>
        <p:spPr>
          <a:xfrm>
            <a:off x="7577028" y="221322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71,8%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5904571" y="178645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79,5%</a:t>
            </a:r>
            <a:endParaRPr lang="pl-PL" sz="2400" b="1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60789"/>
              </p:ext>
            </p:extLst>
          </p:nvPr>
        </p:nvGraphicFramePr>
        <p:xfrm>
          <a:off x="703780" y="4850038"/>
          <a:ext cx="2817375" cy="136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orelDRAW" r:id="rId3" imgW="4012751" imgH="1940955" progId="CorelDRAW.Graphic.14">
                  <p:embed/>
                </p:oleObj>
              </mc:Choice>
              <mc:Fallback>
                <p:oleObj name="CorelDRAW" r:id="rId3" imgW="4012751" imgH="1940955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80" y="4850038"/>
                        <a:ext cx="2817375" cy="136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267681"/>
              </p:ext>
            </p:extLst>
          </p:nvPr>
        </p:nvGraphicFramePr>
        <p:xfrm>
          <a:off x="651428" y="5006741"/>
          <a:ext cx="2644843" cy="1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CorelDRAW" r:id="rId5" imgW="4224931" imgH="1675614" progId="CorelDRAW.Graphic.14">
                  <p:embed/>
                </p:oleObj>
              </mc:Choice>
              <mc:Fallback>
                <p:oleObj name="CorelDRAW" r:id="rId5" imgW="4224931" imgH="1675614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428" y="5006741"/>
                        <a:ext cx="2644843" cy="104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734799" y="4746705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pl-PL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15409" y="188639"/>
            <a:ext cx="5868140" cy="4882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Wyzwania dla regionu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91439" y="906143"/>
            <a:ext cx="5128321" cy="1812575"/>
            <a:chOff x="91439" y="906143"/>
            <a:chExt cx="5128321" cy="1812575"/>
          </a:xfrm>
        </p:grpSpPr>
        <p:sp>
          <p:nvSpPr>
            <p:cNvPr id="5" name="pole tekstowe 4"/>
            <p:cNvSpPr txBox="1"/>
            <p:nvPr/>
          </p:nvSpPr>
          <p:spPr>
            <a:xfrm>
              <a:off x="91439" y="906143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accent5">
                      <a:lumMod val="75000"/>
                    </a:schemeClr>
                  </a:solidFill>
                </a:rPr>
                <a:t>Depopulacja</a:t>
              </a: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91439" y="1350547"/>
              <a:ext cx="5128321" cy="1368171"/>
              <a:chOff x="115409" y="2385516"/>
              <a:chExt cx="5128321" cy="1368171"/>
            </a:xfrm>
          </p:grpSpPr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09" y="2385516"/>
                <a:ext cx="5110228" cy="1224427"/>
              </a:xfrm>
              <a:prstGeom prst="rect">
                <a:avLst/>
              </a:prstGeom>
            </p:spPr>
          </p:pic>
          <p:sp>
            <p:nvSpPr>
              <p:cNvPr id="14" name="pole tekstowe 13"/>
              <p:cNvSpPr txBox="1"/>
              <p:nvPr/>
            </p:nvSpPr>
            <p:spPr>
              <a:xfrm>
                <a:off x="195553" y="3476688"/>
                <a:ext cx="50481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 smtClean="0">
                    <a:solidFill>
                      <a:srgbClr val="002060"/>
                    </a:solidFill>
                  </a:rPr>
                  <a:t>2015  2016   2017  2018   2019   2020   2025   2030   2035   2040   2045  2050</a:t>
                </a:r>
                <a:endParaRPr lang="pl-PL" sz="12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" name="pole tekstowe 16"/>
            <p:cNvSpPr txBox="1"/>
            <p:nvPr/>
          </p:nvSpPr>
          <p:spPr>
            <a:xfrm>
              <a:off x="91439" y="1244479"/>
              <a:ext cx="1614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002060"/>
                  </a:solidFill>
                </a:rPr>
                <a:t>Ludność - prognoza</a:t>
              </a:r>
              <a:endParaRPr lang="pl-PL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5059396" y="906143"/>
            <a:ext cx="3962260" cy="1619596"/>
            <a:chOff x="5059396" y="906143"/>
            <a:chExt cx="3962260" cy="1619596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7248" y="937851"/>
              <a:ext cx="3097371" cy="1587888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6820017" y="1899474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002060"/>
                  </a:solidFill>
                </a:rPr>
                <a:t>493,2</a:t>
              </a:r>
              <a:endParaRPr lang="pl-P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059396" y="114252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2015</a:t>
              </a:r>
              <a:endParaRPr lang="pl-PL" sz="2400" b="1" baseline="30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338789" y="906143"/>
              <a:ext cx="3631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002060"/>
                  </a:solidFill>
                </a:rPr>
                <a:t>Ludność wg. </a:t>
              </a:r>
              <a:r>
                <a:rPr lang="pl-PL" sz="1400" b="1" dirty="0">
                  <a:solidFill>
                    <a:srgbClr val="002060"/>
                  </a:solidFill>
                </a:rPr>
                <a:t>e</a:t>
              </a:r>
              <a:r>
                <a:rPr lang="pl-PL" sz="1400" b="1" dirty="0" smtClean="0">
                  <a:solidFill>
                    <a:srgbClr val="002060"/>
                  </a:solidFill>
                </a:rPr>
                <a:t>konomicznych grup wieku w tys.</a:t>
              </a:r>
              <a:endParaRPr lang="pl-P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5338789" y="1604193"/>
              <a:ext cx="1289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060"/>
                  </a:solidFill>
                </a:rPr>
                <a:t>przedprodukcyjny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6802106" y="1604193"/>
              <a:ext cx="941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060"/>
                  </a:solidFill>
                </a:rPr>
                <a:t>produkcyjny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7917828" y="1581571"/>
              <a:ext cx="1103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2060"/>
                  </a:solidFill>
                </a:rPr>
                <a:t>poprodukcyjny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090188" y="1872550"/>
              <a:ext cx="806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2050</a:t>
              </a:r>
              <a:endParaRPr lang="pl-PL" sz="2400" b="1" baseline="30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793372" y="1238290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002060"/>
                  </a:solidFill>
                </a:rPr>
                <a:t>184,6</a:t>
              </a:r>
              <a:endParaRPr lang="pl-P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7017614" y="1228416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002060"/>
                  </a:solidFill>
                </a:rPr>
                <a:t>654,9</a:t>
              </a:r>
              <a:endParaRPr lang="pl-P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8209114" y="1245628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chemeClr val="bg1"/>
                  </a:solidFill>
                </a:rPr>
                <a:t>179,5</a:t>
              </a:r>
              <a:endParaRPr lang="pl-P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8022629" y="1912922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chemeClr val="bg1"/>
                  </a:solidFill>
                </a:rPr>
                <a:t>258,5</a:t>
              </a:r>
              <a:endParaRPr lang="pl-P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5793372" y="1912900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002060"/>
                  </a:solidFill>
                </a:rPr>
                <a:t>127,0</a:t>
              </a:r>
              <a:endParaRPr lang="pl-PL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pole tekstowe 27"/>
          <p:cNvSpPr txBox="1"/>
          <p:nvPr/>
        </p:nvSpPr>
        <p:spPr>
          <a:xfrm>
            <a:off x="441538" y="4394405"/>
            <a:ext cx="380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Brak gospodarczego okrętu flagowego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112466" y="3022185"/>
            <a:ext cx="470083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 smtClean="0">
                <a:solidFill>
                  <a:srgbClr val="C00000"/>
                </a:solidFill>
              </a:rPr>
              <a:t>SKUTEK: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C00000"/>
                </a:solidFill>
              </a:rPr>
              <a:t>Systematyczny </a:t>
            </a:r>
            <a:r>
              <a:rPr lang="pl-PL" smtClean="0">
                <a:solidFill>
                  <a:srgbClr val="C00000"/>
                </a:solidFill>
              </a:rPr>
              <a:t>spadek zasobów </a:t>
            </a:r>
            <a:r>
              <a:rPr lang="pl-PL" dirty="0" smtClean="0">
                <a:solidFill>
                  <a:srgbClr val="C00000"/>
                </a:solidFill>
              </a:rPr>
              <a:t>siły roboczej,</a:t>
            </a: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z</a:t>
            </a:r>
            <a:r>
              <a:rPr lang="pl-PL" dirty="0" smtClean="0">
                <a:solidFill>
                  <a:srgbClr val="C00000"/>
                </a:solidFill>
              </a:rPr>
              <a:t>ła sytuacja w edukacji (zwłaszcza – wyższe).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784610" y="4889174"/>
            <a:ext cx="48346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C00000"/>
                </a:solidFill>
              </a:rPr>
              <a:t>Kopalnia węgla brunatnego (Gubin, Brody),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C00000"/>
                </a:solidFill>
              </a:rPr>
              <a:t>Kopalnia miedzi (Nowe Miasteczko, Nowa Sól).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8" grpId="0"/>
      <p:bldP spid="29" grpId="0" uiExpand="1" build="p" advAuto="0"/>
      <p:bldP spid="30" grpId="0" build="p" advAuto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460</Words>
  <Application>Microsoft Office PowerPoint</Application>
  <PresentationFormat>Pokaz na ekranie (4:3)</PresentationFormat>
  <Paragraphs>210</Paragraphs>
  <Slides>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Leśniarek Edyta</dc:creator>
  <cp:lastModifiedBy>Grzegorczyk Milena</cp:lastModifiedBy>
  <cp:revision>131</cp:revision>
  <cp:lastPrinted>2017-03-17T07:55:10Z</cp:lastPrinted>
  <dcterms:created xsi:type="dcterms:W3CDTF">2017-03-14T13:15:17Z</dcterms:created>
  <dcterms:modified xsi:type="dcterms:W3CDTF">2017-03-20T10:27:16Z</dcterms:modified>
</cp:coreProperties>
</file>